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1.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4.xml" ContentType="application/vnd.ms-office.chartstyle+xml"/>
  <Override PartName="/ppt/charts/colors4.xml" ContentType="application/vnd.ms-office.chartcolorstyle+xml"/>
  <Override PartName="/ppt/charts/chart3.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68" r:id="rId2"/>
    <p:sldId id="280" r:id="rId3"/>
    <p:sldId id="282" r:id="rId4"/>
    <p:sldId id="283" r:id="rId5"/>
    <p:sldId id="267" r:id="rId6"/>
    <p:sldId id="275" r:id="rId7"/>
    <p:sldId id="278" r:id="rId8"/>
    <p:sldId id="276" r:id="rId9"/>
    <p:sldId id="284" r:id="rId10"/>
    <p:sldId id="277" r:id="rId11"/>
  </p:sldIdLst>
  <p:sldSz cx="20116800" cy="11315700"/>
  <p:notesSz cx="20116800" cy="11315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1" d="100"/>
          <a:sy n="71" d="100"/>
        </p:scale>
        <p:origin x="1206" y="864"/>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hris\Documents\Langston%20Presentation\whiskey_analysis_rawdata.xlsx" TargetMode="External"/><Relationship Id="rId2" Type="http://schemas.microsoft.com/office/2011/relationships/chartColorStyle" Target="colors3.xml"/><Relationship Id="rId1" Type="http://schemas.microsoft.com/office/2011/relationships/chartStyle" Target="style3.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hris\Documents\Langston%20Presentation\whiskey_analysis_rawdata.xlsx" TargetMode="External"/><Relationship Id="rId2" Type="http://schemas.microsoft.com/office/2011/relationships/chartColorStyle" Target="colors4.xml"/><Relationship Id="rId1" Type="http://schemas.microsoft.com/office/2011/relationships/chartStyle" Target="style4.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hris\Documents\Langston%20Presentation\whiskey%20analysis%20213.xlsb" TargetMode="External"/><Relationship Id="rId2" Type="http://schemas.microsoft.com/office/2011/relationships/chartColorStyle" Target="colors5.xml"/><Relationship Id="rId1" Type="http://schemas.microsoft.com/office/2011/relationships/chartStyle" Target="style5.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hris\Documents\Langston%20Presentation\whiskey%20analysis%20213.xlsb" TargetMode="External"/><Relationship Id="rId2" Type="http://schemas.microsoft.com/office/2011/relationships/chartColorStyle" Target="colors6.xml"/><Relationship Id="rId1" Type="http://schemas.microsoft.com/office/2011/relationships/chartStyle" Target="style6.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Chris\Documents\Langston%20Presentation\whiskey%20analysis%20213.xlsb" TargetMode="External"/></Relationships>
</file>

<file path=ppt/charts/_rels/chartEx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062536296304784E-2"/>
          <c:y val="1.2895259041037929E-2"/>
          <c:w val="0.96863468392569385"/>
          <c:h val="0.85770957355579847"/>
        </c:manualLayout>
      </c:layout>
      <c:barChart>
        <c:barDir val="col"/>
        <c:grouping val="clustered"/>
        <c:varyColors val="0"/>
        <c:ser>
          <c:idx val="0"/>
          <c:order val="0"/>
          <c:tx>
            <c:strRef>
              <c:f>'Clean Data'!$H$22</c:f>
              <c:strCache>
                <c:ptCount val="1"/>
                <c:pt idx="0">
                  <c:v>Awareness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'Clean Data'!$G$23:$G$35</c:f>
              <c:strCache>
                <c:ptCount val="13"/>
                <c:pt idx="0">
                  <c:v>Jack Daniel’s Tennessee Whiskey</c:v>
                </c:pt>
                <c:pt idx="1">
                  <c:v>Jim Beam</c:v>
                </c:pt>
                <c:pt idx="2">
                  <c:v>Hennessy</c:v>
                </c:pt>
                <c:pt idx="3">
                  <c:v>Johnnie Walker Black Label</c:v>
                </c:pt>
                <c:pt idx="4">
                  <c:v>Jameson</c:v>
                </c:pt>
                <c:pt idx="5">
                  <c:v>Maker’s Mark</c:v>
                </c:pt>
                <c:pt idx="6">
                  <c:v>Dewar’s</c:v>
                </c:pt>
                <c:pt idx="7">
                  <c:v>Knob Creek</c:v>
                </c:pt>
                <c:pt idx="8">
                  <c:v>Bulleit Bourbon</c:v>
                </c:pt>
                <c:pt idx="9">
                  <c:v>Glenmorangie</c:v>
                </c:pt>
                <c:pt idx="10">
                  <c:v>Basil Hayden's</c:v>
                </c:pt>
                <c:pt idx="11">
                  <c:v>Lagavulin 16 Yr.</c:v>
                </c:pt>
                <c:pt idx="12">
                  <c:v>Jackfree’s</c:v>
                </c:pt>
              </c:strCache>
            </c:strRef>
          </c:cat>
          <c:val>
            <c:numRef>
              <c:f>'Clean Data'!$H$23:$H$35</c:f>
              <c:numCache>
                <c:formatCode>0%</c:formatCode>
                <c:ptCount val="13"/>
                <c:pt idx="0">
                  <c:v>0.6785714285714286</c:v>
                </c:pt>
                <c:pt idx="1">
                  <c:v>0.67063492063492058</c:v>
                </c:pt>
                <c:pt idx="2">
                  <c:v>0.58333333333333337</c:v>
                </c:pt>
                <c:pt idx="3">
                  <c:v>0.57539682539682535</c:v>
                </c:pt>
                <c:pt idx="4">
                  <c:v>0.55158730158730163</c:v>
                </c:pt>
                <c:pt idx="5">
                  <c:v>0.51587301587301593</c:v>
                </c:pt>
                <c:pt idx="6">
                  <c:v>0.37301587301587302</c:v>
                </c:pt>
                <c:pt idx="7">
                  <c:v>0.37301587301587302</c:v>
                </c:pt>
                <c:pt idx="8">
                  <c:v>0.29365079365079366</c:v>
                </c:pt>
                <c:pt idx="9">
                  <c:v>0.17857142857142858</c:v>
                </c:pt>
                <c:pt idx="10">
                  <c:v>0.14285714285714285</c:v>
                </c:pt>
                <c:pt idx="11">
                  <c:v>0.13492063492063491</c:v>
                </c:pt>
                <c:pt idx="12">
                  <c:v>6.3492063492063489E-2</c:v>
                </c:pt>
              </c:numCache>
            </c:numRef>
          </c:val>
          <c:extLst>
            <c:ext xmlns:c16="http://schemas.microsoft.com/office/drawing/2014/chart" uri="{C3380CC4-5D6E-409C-BE32-E72D297353CC}">
              <c16:uniqueId val="{00000000-C1E9-408F-8482-AF8F768319B1}"/>
            </c:ext>
          </c:extLst>
        </c:ser>
        <c:ser>
          <c:idx val="1"/>
          <c:order val="1"/>
          <c:tx>
            <c:strRef>
              <c:f>'Clean Data'!$I$22</c:f>
              <c:strCache>
                <c:ptCount val="1"/>
                <c:pt idx="0">
                  <c:v>Familiarity</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'Clean Data'!$G$23:$G$35</c:f>
              <c:strCache>
                <c:ptCount val="13"/>
                <c:pt idx="0">
                  <c:v>Jack Daniel’s Tennessee Whiskey</c:v>
                </c:pt>
                <c:pt idx="1">
                  <c:v>Jim Beam</c:v>
                </c:pt>
                <c:pt idx="2">
                  <c:v>Hennessy</c:v>
                </c:pt>
                <c:pt idx="3">
                  <c:v>Johnnie Walker Black Label</c:v>
                </c:pt>
                <c:pt idx="4">
                  <c:v>Jameson</c:v>
                </c:pt>
                <c:pt idx="5">
                  <c:v>Maker’s Mark</c:v>
                </c:pt>
                <c:pt idx="6">
                  <c:v>Dewar’s</c:v>
                </c:pt>
                <c:pt idx="7">
                  <c:v>Knob Creek</c:v>
                </c:pt>
                <c:pt idx="8">
                  <c:v>Bulleit Bourbon</c:v>
                </c:pt>
                <c:pt idx="9">
                  <c:v>Glenmorangie</c:v>
                </c:pt>
                <c:pt idx="10">
                  <c:v>Basil Hayden's</c:v>
                </c:pt>
                <c:pt idx="11">
                  <c:v>Lagavulin 16 Yr.</c:v>
                </c:pt>
                <c:pt idx="12">
                  <c:v>Jackfree’s</c:v>
                </c:pt>
              </c:strCache>
            </c:strRef>
          </c:cat>
          <c:val>
            <c:numRef>
              <c:f>'Clean Data'!$I$23:$I$35</c:f>
              <c:numCache>
                <c:formatCode>0%</c:formatCode>
                <c:ptCount val="13"/>
                <c:pt idx="0">
                  <c:v>0.62301587301587302</c:v>
                </c:pt>
                <c:pt idx="1">
                  <c:v>0.57936507936507942</c:v>
                </c:pt>
                <c:pt idx="2">
                  <c:v>0.42063492063492064</c:v>
                </c:pt>
                <c:pt idx="3">
                  <c:v>0.42460317460317459</c:v>
                </c:pt>
                <c:pt idx="4">
                  <c:v>0.42857142857142855</c:v>
                </c:pt>
                <c:pt idx="5">
                  <c:v>0.3888888888888889</c:v>
                </c:pt>
                <c:pt idx="6">
                  <c:v>0.22619047619047619</c:v>
                </c:pt>
                <c:pt idx="7">
                  <c:v>0.22222222222222221</c:v>
                </c:pt>
                <c:pt idx="8">
                  <c:v>0.19047619047619047</c:v>
                </c:pt>
                <c:pt idx="9">
                  <c:v>0.11507936507936507</c:v>
                </c:pt>
                <c:pt idx="10">
                  <c:v>7.1428571428571425E-2</c:v>
                </c:pt>
                <c:pt idx="11">
                  <c:v>8.7301587301587297E-2</c:v>
                </c:pt>
                <c:pt idx="12">
                  <c:v>0</c:v>
                </c:pt>
              </c:numCache>
            </c:numRef>
          </c:val>
          <c:extLst>
            <c:ext xmlns:c16="http://schemas.microsoft.com/office/drawing/2014/chart" uri="{C3380CC4-5D6E-409C-BE32-E72D297353CC}">
              <c16:uniqueId val="{00000001-C1E9-408F-8482-AF8F768319B1}"/>
            </c:ext>
          </c:extLst>
        </c:ser>
        <c:dLbls>
          <c:dLblPos val="outEnd"/>
          <c:showLegendKey val="0"/>
          <c:showVal val="1"/>
          <c:showCatName val="0"/>
          <c:showSerName val="0"/>
          <c:showPercent val="0"/>
          <c:showBubbleSize val="0"/>
        </c:dLbls>
        <c:gapWidth val="219"/>
        <c:overlap val="-27"/>
        <c:axId val="795852840"/>
        <c:axId val="795853496"/>
      </c:barChart>
      <c:catAx>
        <c:axId val="795852840"/>
        <c:scaling>
          <c:orientation val="minMax"/>
        </c:scaling>
        <c:delete val="1"/>
        <c:axPos val="b"/>
        <c:numFmt formatCode="General" sourceLinked="1"/>
        <c:majorTickMark val="out"/>
        <c:minorTickMark val="none"/>
        <c:tickLblPos val="nextTo"/>
        <c:crossAx val="795853496"/>
        <c:crosses val="autoZero"/>
        <c:auto val="1"/>
        <c:lblAlgn val="ctr"/>
        <c:lblOffset val="100"/>
        <c:noMultiLvlLbl val="0"/>
      </c:catAx>
      <c:valAx>
        <c:axId val="795853496"/>
        <c:scaling>
          <c:orientation val="minMax"/>
        </c:scaling>
        <c:delete val="0"/>
        <c:axPos val="l"/>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79585284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3018115724671E-2"/>
          <c:y val="1.0632357398729992E-2"/>
          <c:w val="0.96741206022676507"/>
          <c:h val="0.89357877311831901"/>
        </c:manualLayout>
      </c:layout>
      <c:barChart>
        <c:barDir val="col"/>
        <c:grouping val="clustered"/>
        <c:varyColors val="0"/>
        <c:ser>
          <c:idx val="0"/>
          <c:order val="0"/>
          <c:tx>
            <c:strRef>
              <c:f>'Clean Data'!$J$22</c:f>
              <c:strCache>
                <c:ptCount val="1"/>
                <c:pt idx="0">
                  <c:v>Consider Buying</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'Clean Data'!$G$23:$G$35</c:f>
              <c:strCache>
                <c:ptCount val="13"/>
                <c:pt idx="0">
                  <c:v>Jack Daniel’s Tennessee Whiskey</c:v>
                </c:pt>
                <c:pt idx="1">
                  <c:v>Jim Beam</c:v>
                </c:pt>
                <c:pt idx="2">
                  <c:v>Johnnie Walker Black Label</c:v>
                </c:pt>
                <c:pt idx="3">
                  <c:v>Jameson</c:v>
                </c:pt>
                <c:pt idx="4">
                  <c:v>Hennessy</c:v>
                </c:pt>
                <c:pt idx="5">
                  <c:v>Maker’s Mark</c:v>
                </c:pt>
                <c:pt idx="6">
                  <c:v>Knob Creek</c:v>
                </c:pt>
                <c:pt idx="7">
                  <c:v>Dewar’s</c:v>
                </c:pt>
                <c:pt idx="8">
                  <c:v>Bulleit Bourbon</c:v>
                </c:pt>
                <c:pt idx="9">
                  <c:v>Glenmorangie</c:v>
                </c:pt>
                <c:pt idx="10">
                  <c:v>Basil Hayden's</c:v>
                </c:pt>
                <c:pt idx="11">
                  <c:v>Lagavulin 16 Yr.</c:v>
                </c:pt>
                <c:pt idx="12">
                  <c:v>Jackfree’s</c:v>
                </c:pt>
              </c:strCache>
            </c:strRef>
          </c:cat>
          <c:val>
            <c:numRef>
              <c:f>'Clean Data'!$J$23:$J$35</c:f>
              <c:numCache>
                <c:formatCode>0%</c:formatCode>
                <c:ptCount val="13"/>
                <c:pt idx="0">
                  <c:v>0.55158730158730163</c:v>
                </c:pt>
                <c:pt idx="1">
                  <c:v>0.44841269841269843</c:v>
                </c:pt>
                <c:pt idx="2">
                  <c:v>0.32936507936507936</c:v>
                </c:pt>
                <c:pt idx="3">
                  <c:v>0.31746031746031744</c:v>
                </c:pt>
                <c:pt idx="4">
                  <c:v>0.30952380952380953</c:v>
                </c:pt>
                <c:pt idx="5">
                  <c:v>0.28968253968253971</c:v>
                </c:pt>
                <c:pt idx="6">
                  <c:v>0.15873015873015872</c:v>
                </c:pt>
                <c:pt idx="7">
                  <c:v>0.13095238095238096</c:v>
                </c:pt>
                <c:pt idx="8">
                  <c:v>0.12301587301587301</c:v>
                </c:pt>
                <c:pt idx="9">
                  <c:v>0.10317460317460317</c:v>
                </c:pt>
                <c:pt idx="10">
                  <c:v>5.5555555555555552E-2</c:v>
                </c:pt>
                <c:pt idx="11">
                  <c:v>4.7619047619047616E-2</c:v>
                </c:pt>
                <c:pt idx="12">
                  <c:v>7.9365079365079361E-3</c:v>
                </c:pt>
              </c:numCache>
            </c:numRef>
          </c:val>
          <c:extLst>
            <c:ext xmlns:c16="http://schemas.microsoft.com/office/drawing/2014/chart" uri="{C3380CC4-5D6E-409C-BE32-E72D297353CC}">
              <c16:uniqueId val="{00000000-F65B-463C-8B20-39F9CE74B401}"/>
            </c:ext>
          </c:extLst>
        </c:ser>
        <c:ser>
          <c:idx val="1"/>
          <c:order val="1"/>
          <c:tx>
            <c:strRef>
              <c:f>'Clean Data'!$K$22</c:f>
              <c:strCache>
                <c:ptCount val="1"/>
                <c:pt idx="0">
                  <c:v>Has purchased</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'Clean Data'!$G$23:$G$35</c:f>
              <c:strCache>
                <c:ptCount val="13"/>
                <c:pt idx="0">
                  <c:v>Jack Daniel’s Tennessee Whiskey</c:v>
                </c:pt>
                <c:pt idx="1">
                  <c:v>Jim Beam</c:v>
                </c:pt>
                <c:pt idx="2">
                  <c:v>Johnnie Walker Black Label</c:v>
                </c:pt>
                <c:pt idx="3">
                  <c:v>Jameson</c:v>
                </c:pt>
                <c:pt idx="4">
                  <c:v>Hennessy</c:v>
                </c:pt>
                <c:pt idx="5">
                  <c:v>Maker’s Mark</c:v>
                </c:pt>
                <c:pt idx="6">
                  <c:v>Knob Creek</c:v>
                </c:pt>
                <c:pt idx="7">
                  <c:v>Dewar’s</c:v>
                </c:pt>
                <c:pt idx="8">
                  <c:v>Bulleit Bourbon</c:v>
                </c:pt>
                <c:pt idx="9">
                  <c:v>Glenmorangie</c:v>
                </c:pt>
                <c:pt idx="10">
                  <c:v>Basil Hayden's</c:v>
                </c:pt>
                <c:pt idx="11">
                  <c:v>Lagavulin 16 Yr.</c:v>
                </c:pt>
                <c:pt idx="12">
                  <c:v>Jackfree’s</c:v>
                </c:pt>
              </c:strCache>
            </c:strRef>
          </c:cat>
          <c:val>
            <c:numRef>
              <c:f>'Clean Data'!$K$23:$K$35</c:f>
              <c:numCache>
                <c:formatCode>0%</c:formatCode>
                <c:ptCount val="13"/>
                <c:pt idx="0">
                  <c:v>0.55555555555555558</c:v>
                </c:pt>
                <c:pt idx="1">
                  <c:v>0.51587301587301593</c:v>
                </c:pt>
                <c:pt idx="2">
                  <c:v>0.34126984126984128</c:v>
                </c:pt>
                <c:pt idx="3">
                  <c:v>0.3611111111111111</c:v>
                </c:pt>
                <c:pt idx="4">
                  <c:v>0.32936507936507936</c:v>
                </c:pt>
                <c:pt idx="5">
                  <c:v>0.28968253968253971</c:v>
                </c:pt>
                <c:pt idx="6">
                  <c:v>0.15873015873015872</c:v>
                </c:pt>
                <c:pt idx="7">
                  <c:v>0.13492063492063491</c:v>
                </c:pt>
                <c:pt idx="8">
                  <c:v>0.15079365079365079</c:v>
                </c:pt>
                <c:pt idx="9">
                  <c:v>8.3333333333333329E-2</c:v>
                </c:pt>
                <c:pt idx="10">
                  <c:v>4.3650793650793648E-2</c:v>
                </c:pt>
                <c:pt idx="11">
                  <c:v>5.5555555555555552E-2</c:v>
                </c:pt>
                <c:pt idx="12">
                  <c:v>0</c:v>
                </c:pt>
              </c:numCache>
            </c:numRef>
          </c:val>
          <c:extLst>
            <c:ext xmlns:c16="http://schemas.microsoft.com/office/drawing/2014/chart" uri="{C3380CC4-5D6E-409C-BE32-E72D297353CC}">
              <c16:uniqueId val="{00000001-F65B-463C-8B20-39F9CE74B401}"/>
            </c:ext>
          </c:extLst>
        </c:ser>
        <c:ser>
          <c:idx val="2"/>
          <c:order val="2"/>
          <c:tx>
            <c:strRef>
              <c:f>'Clean Data'!$L$22</c:f>
              <c:strCache>
                <c:ptCount val="1"/>
                <c:pt idx="0">
                  <c:v>P12M</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'Clean Data'!$G$23:$G$35</c:f>
              <c:strCache>
                <c:ptCount val="13"/>
                <c:pt idx="0">
                  <c:v>Jack Daniel’s Tennessee Whiskey</c:v>
                </c:pt>
                <c:pt idx="1">
                  <c:v>Jim Beam</c:v>
                </c:pt>
                <c:pt idx="2">
                  <c:v>Johnnie Walker Black Label</c:v>
                </c:pt>
                <c:pt idx="3">
                  <c:v>Jameson</c:v>
                </c:pt>
                <c:pt idx="4">
                  <c:v>Hennessy</c:v>
                </c:pt>
                <c:pt idx="5">
                  <c:v>Maker’s Mark</c:v>
                </c:pt>
                <c:pt idx="6">
                  <c:v>Knob Creek</c:v>
                </c:pt>
                <c:pt idx="7">
                  <c:v>Dewar’s</c:v>
                </c:pt>
                <c:pt idx="8">
                  <c:v>Bulleit Bourbon</c:v>
                </c:pt>
                <c:pt idx="9">
                  <c:v>Glenmorangie</c:v>
                </c:pt>
                <c:pt idx="10">
                  <c:v>Basil Hayden's</c:v>
                </c:pt>
                <c:pt idx="11">
                  <c:v>Lagavulin 16 Yr.</c:v>
                </c:pt>
                <c:pt idx="12">
                  <c:v>Jackfree’s</c:v>
                </c:pt>
              </c:strCache>
            </c:strRef>
          </c:cat>
          <c:val>
            <c:numRef>
              <c:f>'Clean Data'!$L$23:$L$35</c:f>
              <c:numCache>
                <c:formatCode>0%</c:formatCode>
                <c:ptCount val="13"/>
                <c:pt idx="0">
                  <c:v>0.45634920634920634</c:v>
                </c:pt>
                <c:pt idx="1">
                  <c:v>0.33730158730158732</c:v>
                </c:pt>
                <c:pt idx="2">
                  <c:v>0.21428571428571427</c:v>
                </c:pt>
                <c:pt idx="3">
                  <c:v>0.22222222222222221</c:v>
                </c:pt>
                <c:pt idx="4">
                  <c:v>0.24206349206349206</c:v>
                </c:pt>
                <c:pt idx="5">
                  <c:v>0.19047619047619047</c:v>
                </c:pt>
                <c:pt idx="6">
                  <c:v>8.3333333333333329E-2</c:v>
                </c:pt>
                <c:pt idx="7">
                  <c:v>7.1428571428571425E-2</c:v>
                </c:pt>
                <c:pt idx="8">
                  <c:v>0.10714285714285714</c:v>
                </c:pt>
                <c:pt idx="9">
                  <c:v>5.5555555555555552E-2</c:v>
                </c:pt>
                <c:pt idx="10">
                  <c:v>3.968253968253968E-2</c:v>
                </c:pt>
                <c:pt idx="11">
                  <c:v>4.3650793650793648E-2</c:v>
                </c:pt>
                <c:pt idx="12">
                  <c:v>0</c:v>
                </c:pt>
              </c:numCache>
            </c:numRef>
          </c:val>
          <c:extLst>
            <c:ext xmlns:c16="http://schemas.microsoft.com/office/drawing/2014/chart" uri="{C3380CC4-5D6E-409C-BE32-E72D297353CC}">
              <c16:uniqueId val="{00000002-F65B-463C-8B20-39F9CE74B401}"/>
            </c:ext>
          </c:extLst>
        </c:ser>
        <c:dLbls>
          <c:dLblPos val="outEnd"/>
          <c:showLegendKey val="0"/>
          <c:showVal val="1"/>
          <c:showCatName val="0"/>
          <c:showSerName val="0"/>
          <c:showPercent val="0"/>
          <c:showBubbleSize val="0"/>
        </c:dLbls>
        <c:gapWidth val="143"/>
        <c:overlap val="-43"/>
        <c:axId val="786301168"/>
        <c:axId val="786307072"/>
      </c:barChart>
      <c:catAx>
        <c:axId val="786301168"/>
        <c:scaling>
          <c:orientation val="minMax"/>
        </c:scaling>
        <c:delete val="1"/>
        <c:axPos val="b"/>
        <c:numFmt formatCode="General" sourceLinked="1"/>
        <c:majorTickMark val="out"/>
        <c:minorTickMark val="none"/>
        <c:tickLblPos val="nextTo"/>
        <c:crossAx val="786307072"/>
        <c:crosses val="autoZero"/>
        <c:auto val="1"/>
        <c:lblAlgn val="ctr"/>
        <c:lblOffset val="100"/>
        <c:noMultiLvlLbl val="0"/>
      </c:catAx>
      <c:valAx>
        <c:axId val="78630707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63011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754900970599227E-2"/>
          <c:y val="1.3932138337727742E-2"/>
          <c:w val="0.96311906701724503"/>
          <c:h val="0.85678074215421396"/>
        </c:manualLayout>
      </c:layout>
      <c:barChart>
        <c:barDir val="col"/>
        <c:grouping val="clustered"/>
        <c:varyColors val="0"/>
        <c:ser>
          <c:idx val="0"/>
          <c:order val="0"/>
          <c:tx>
            <c:strRef>
              <c:f>'Clean Data'!$H$61</c:f>
              <c:strCache>
                <c:ptCount val="1"/>
                <c:pt idx="0">
                  <c:v>Awareness</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'Clean Data'!$G$62:$G$66</c:f>
              <c:strCache>
                <c:ptCount val="5"/>
                <c:pt idx="0">
                  <c:v>Jack Daniel’s Tennessee Whiskey</c:v>
                </c:pt>
                <c:pt idx="1">
                  <c:v>Jim Beam</c:v>
                </c:pt>
                <c:pt idx="2">
                  <c:v>Hennessy</c:v>
                </c:pt>
                <c:pt idx="3">
                  <c:v>Johnnie Walker Black Label</c:v>
                </c:pt>
                <c:pt idx="4">
                  <c:v>Jameson</c:v>
                </c:pt>
              </c:strCache>
            </c:strRef>
          </c:cat>
          <c:val>
            <c:numRef>
              <c:f>'Clean Data'!$H$62:$H$66</c:f>
              <c:numCache>
                <c:formatCode>0%</c:formatCode>
                <c:ptCount val="5"/>
                <c:pt idx="0">
                  <c:v>0.6785714285714286</c:v>
                </c:pt>
                <c:pt idx="1">
                  <c:v>0.67063492063492058</c:v>
                </c:pt>
                <c:pt idx="2">
                  <c:v>0.58333333333333337</c:v>
                </c:pt>
                <c:pt idx="3">
                  <c:v>0.57539682539682535</c:v>
                </c:pt>
                <c:pt idx="4">
                  <c:v>0.55158730158730163</c:v>
                </c:pt>
              </c:numCache>
            </c:numRef>
          </c:val>
          <c:extLst>
            <c:ext xmlns:c16="http://schemas.microsoft.com/office/drawing/2014/chart" uri="{C3380CC4-5D6E-409C-BE32-E72D297353CC}">
              <c16:uniqueId val="{00000000-3253-45D0-873F-AD03057BA760}"/>
            </c:ext>
          </c:extLst>
        </c:ser>
        <c:ser>
          <c:idx val="1"/>
          <c:order val="1"/>
          <c:tx>
            <c:strRef>
              <c:f>'Clean Data'!$I$61</c:f>
              <c:strCache>
                <c:ptCount val="1"/>
                <c:pt idx="0">
                  <c:v>Familiarity</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'Clean Data'!$G$62:$G$66</c:f>
              <c:strCache>
                <c:ptCount val="5"/>
                <c:pt idx="0">
                  <c:v>Jack Daniel’s Tennessee Whiskey</c:v>
                </c:pt>
                <c:pt idx="1">
                  <c:v>Jim Beam</c:v>
                </c:pt>
                <c:pt idx="2">
                  <c:v>Hennessy</c:v>
                </c:pt>
                <c:pt idx="3">
                  <c:v>Johnnie Walker Black Label</c:v>
                </c:pt>
                <c:pt idx="4">
                  <c:v>Jameson</c:v>
                </c:pt>
              </c:strCache>
            </c:strRef>
          </c:cat>
          <c:val>
            <c:numRef>
              <c:f>'Clean Data'!$I$62:$I$66</c:f>
              <c:numCache>
                <c:formatCode>0%</c:formatCode>
                <c:ptCount val="5"/>
                <c:pt idx="0">
                  <c:v>0.62301587301587302</c:v>
                </c:pt>
                <c:pt idx="1">
                  <c:v>0.57936507936507942</c:v>
                </c:pt>
                <c:pt idx="2">
                  <c:v>0.42063492063492064</c:v>
                </c:pt>
                <c:pt idx="3">
                  <c:v>0.42460317460317459</c:v>
                </c:pt>
                <c:pt idx="4">
                  <c:v>0.42857142857142855</c:v>
                </c:pt>
              </c:numCache>
            </c:numRef>
          </c:val>
          <c:extLst>
            <c:ext xmlns:c16="http://schemas.microsoft.com/office/drawing/2014/chart" uri="{C3380CC4-5D6E-409C-BE32-E72D297353CC}">
              <c16:uniqueId val="{00000001-3253-45D0-873F-AD03057BA760}"/>
            </c:ext>
          </c:extLst>
        </c:ser>
        <c:ser>
          <c:idx val="2"/>
          <c:order val="2"/>
          <c:tx>
            <c:strRef>
              <c:f>'Clean Data'!$J$61</c:f>
              <c:strCache>
                <c:ptCount val="1"/>
                <c:pt idx="0">
                  <c:v>Consideration</c:v>
                </c:pt>
              </c:strCache>
            </c:strRef>
          </c:tx>
          <c:spPr>
            <a:solidFill>
              <a:srgbClr val="FFFF99"/>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'Clean Data'!$G$62:$G$66</c:f>
              <c:strCache>
                <c:ptCount val="5"/>
                <c:pt idx="0">
                  <c:v>Jack Daniel’s Tennessee Whiskey</c:v>
                </c:pt>
                <c:pt idx="1">
                  <c:v>Jim Beam</c:v>
                </c:pt>
                <c:pt idx="2">
                  <c:v>Hennessy</c:v>
                </c:pt>
                <c:pt idx="3">
                  <c:v>Johnnie Walker Black Label</c:v>
                </c:pt>
                <c:pt idx="4">
                  <c:v>Jameson</c:v>
                </c:pt>
              </c:strCache>
            </c:strRef>
          </c:cat>
          <c:val>
            <c:numRef>
              <c:f>'Clean Data'!$J$62:$J$66</c:f>
              <c:numCache>
                <c:formatCode>0%</c:formatCode>
                <c:ptCount val="5"/>
                <c:pt idx="0">
                  <c:v>0.55158730158730163</c:v>
                </c:pt>
                <c:pt idx="1">
                  <c:v>0.44841269841269843</c:v>
                </c:pt>
                <c:pt idx="2">
                  <c:v>0.30952380952380953</c:v>
                </c:pt>
                <c:pt idx="3">
                  <c:v>0.32936507936507936</c:v>
                </c:pt>
                <c:pt idx="4">
                  <c:v>0.31746031746031744</c:v>
                </c:pt>
              </c:numCache>
            </c:numRef>
          </c:val>
          <c:extLst>
            <c:ext xmlns:c16="http://schemas.microsoft.com/office/drawing/2014/chart" uri="{C3380CC4-5D6E-409C-BE32-E72D297353CC}">
              <c16:uniqueId val="{00000002-3253-45D0-873F-AD03057BA760}"/>
            </c:ext>
          </c:extLst>
        </c:ser>
        <c:ser>
          <c:idx val="3"/>
          <c:order val="3"/>
          <c:tx>
            <c:strRef>
              <c:f>'Clean Data'!$K$61</c:f>
              <c:strCache>
                <c:ptCount val="1"/>
                <c:pt idx="0">
                  <c:v>Purchase History</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'Clean Data'!$G$62:$G$66</c:f>
              <c:strCache>
                <c:ptCount val="5"/>
                <c:pt idx="0">
                  <c:v>Jack Daniel’s Tennessee Whiskey</c:v>
                </c:pt>
                <c:pt idx="1">
                  <c:v>Jim Beam</c:v>
                </c:pt>
                <c:pt idx="2">
                  <c:v>Hennessy</c:v>
                </c:pt>
                <c:pt idx="3">
                  <c:v>Johnnie Walker Black Label</c:v>
                </c:pt>
                <c:pt idx="4">
                  <c:v>Jameson</c:v>
                </c:pt>
              </c:strCache>
            </c:strRef>
          </c:cat>
          <c:val>
            <c:numRef>
              <c:f>'Clean Data'!$K$62:$K$66</c:f>
              <c:numCache>
                <c:formatCode>0%</c:formatCode>
                <c:ptCount val="5"/>
                <c:pt idx="0">
                  <c:v>0.55555555555555558</c:v>
                </c:pt>
                <c:pt idx="1">
                  <c:v>0.51587301587301593</c:v>
                </c:pt>
                <c:pt idx="2">
                  <c:v>0.32936507936507936</c:v>
                </c:pt>
                <c:pt idx="3">
                  <c:v>0.34126984126984128</c:v>
                </c:pt>
                <c:pt idx="4">
                  <c:v>0.3611111111111111</c:v>
                </c:pt>
              </c:numCache>
            </c:numRef>
          </c:val>
          <c:extLst>
            <c:ext xmlns:c16="http://schemas.microsoft.com/office/drawing/2014/chart" uri="{C3380CC4-5D6E-409C-BE32-E72D297353CC}">
              <c16:uniqueId val="{00000003-3253-45D0-873F-AD03057BA760}"/>
            </c:ext>
          </c:extLst>
        </c:ser>
        <c:ser>
          <c:idx val="4"/>
          <c:order val="4"/>
          <c:tx>
            <c:strRef>
              <c:f>'Clean Data'!$L$61</c:f>
              <c:strCache>
                <c:ptCount val="1"/>
                <c:pt idx="0">
                  <c:v>P12M</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'Clean Data'!$G$62:$G$66</c:f>
              <c:strCache>
                <c:ptCount val="5"/>
                <c:pt idx="0">
                  <c:v>Jack Daniel’s Tennessee Whiskey</c:v>
                </c:pt>
                <c:pt idx="1">
                  <c:v>Jim Beam</c:v>
                </c:pt>
                <c:pt idx="2">
                  <c:v>Hennessy</c:v>
                </c:pt>
                <c:pt idx="3">
                  <c:v>Johnnie Walker Black Label</c:v>
                </c:pt>
                <c:pt idx="4">
                  <c:v>Jameson</c:v>
                </c:pt>
              </c:strCache>
            </c:strRef>
          </c:cat>
          <c:val>
            <c:numRef>
              <c:f>'Clean Data'!$L$62:$L$66</c:f>
              <c:numCache>
                <c:formatCode>0%</c:formatCode>
                <c:ptCount val="5"/>
                <c:pt idx="0">
                  <c:v>0.45634920634920634</c:v>
                </c:pt>
                <c:pt idx="1">
                  <c:v>0.33730158730158732</c:v>
                </c:pt>
                <c:pt idx="2">
                  <c:v>0.24206349206349206</c:v>
                </c:pt>
                <c:pt idx="3">
                  <c:v>0.21428571428571427</c:v>
                </c:pt>
                <c:pt idx="4">
                  <c:v>0.22222222222222221</c:v>
                </c:pt>
              </c:numCache>
            </c:numRef>
          </c:val>
          <c:extLst>
            <c:ext xmlns:c16="http://schemas.microsoft.com/office/drawing/2014/chart" uri="{C3380CC4-5D6E-409C-BE32-E72D297353CC}">
              <c16:uniqueId val="{00000004-3253-45D0-873F-AD03057BA760}"/>
            </c:ext>
          </c:extLst>
        </c:ser>
        <c:dLbls>
          <c:dLblPos val="outEnd"/>
          <c:showLegendKey val="0"/>
          <c:showVal val="1"/>
          <c:showCatName val="0"/>
          <c:showSerName val="0"/>
          <c:showPercent val="0"/>
          <c:showBubbleSize val="0"/>
        </c:dLbls>
        <c:gapWidth val="219"/>
        <c:overlap val="-27"/>
        <c:axId val="1260922600"/>
        <c:axId val="1260922272"/>
      </c:barChart>
      <c:catAx>
        <c:axId val="1260922600"/>
        <c:scaling>
          <c:orientation val="minMax"/>
        </c:scaling>
        <c:delete val="1"/>
        <c:axPos val="b"/>
        <c:numFmt formatCode="General" sourceLinked="1"/>
        <c:majorTickMark val="none"/>
        <c:minorTickMark val="none"/>
        <c:tickLblPos val="nextTo"/>
        <c:crossAx val="1260922272"/>
        <c:crosses val="autoZero"/>
        <c:auto val="1"/>
        <c:lblAlgn val="ctr"/>
        <c:lblOffset val="100"/>
        <c:noMultiLvlLbl val="0"/>
      </c:catAx>
      <c:valAx>
        <c:axId val="126092227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6092260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65000"/>
                  </a:schemeClr>
                </a:solidFill>
                <a:latin typeface="+mn-lt"/>
                <a:ea typeface="+mn-ea"/>
                <a:cs typeface="+mn-cs"/>
              </a:defRPr>
            </a:pPr>
            <a:r>
              <a:rPr lang="en-US">
                <a:solidFill>
                  <a:schemeClr val="bg1">
                    <a:lumMod val="65000"/>
                  </a:schemeClr>
                </a:solidFill>
              </a:rPr>
              <a:t>Millenial</a:t>
            </a:r>
            <a:r>
              <a:rPr lang="en-US" baseline="0">
                <a:solidFill>
                  <a:schemeClr val="bg1">
                    <a:lumMod val="65000"/>
                  </a:schemeClr>
                </a:solidFill>
              </a:rPr>
              <a:t> Consumer Perception</a:t>
            </a:r>
            <a:r>
              <a:rPr lang="en-US">
                <a:solidFill>
                  <a:schemeClr val="bg1">
                    <a:lumMod val="65000"/>
                  </a:schemeClr>
                </a:solidFill>
              </a:rPr>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6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2285A4"/>
              </a:solidFill>
              <a:ln>
                <a:noFill/>
              </a:ln>
              <a:effectLst/>
            </c:spPr>
            <c:extLst>
              <c:ext xmlns:c16="http://schemas.microsoft.com/office/drawing/2014/chart" uri="{C3380CC4-5D6E-409C-BE32-E72D297353CC}">
                <c16:uniqueId val="{00000001-7549-48D4-A8BE-806835FABCD9}"/>
              </c:ext>
            </c:extLst>
          </c:dPt>
          <c:dPt>
            <c:idx val="1"/>
            <c:invertIfNegative val="0"/>
            <c:bubble3D val="0"/>
            <c:spPr>
              <a:solidFill>
                <a:schemeClr val="accent4">
                  <a:lumMod val="75000"/>
                </a:schemeClr>
              </a:solidFill>
              <a:ln>
                <a:noFill/>
              </a:ln>
              <a:effectLst/>
            </c:spPr>
            <c:extLst>
              <c:ext xmlns:c16="http://schemas.microsoft.com/office/drawing/2014/chart" uri="{C3380CC4-5D6E-409C-BE32-E72D297353CC}">
                <c16:uniqueId val="{00000003-7549-48D4-A8BE-806835FABCD9}"/>
              </c:ext>
            </c:extLst>
          </c:dPt>
          <c:dPt>
            <c:idx val="2"/>
            <c:invertIfNegative val="0"/>
            <c:bubble3D val="0"/>
            <c:spPr>
              <a:solidFill>
                <a:schemeClr val="accent6">
                  <a:lumMod val="75000"/>
                </a:schemeClr>
              </a:solidFill>
              <a:ln>
                <a:noFill/>
              </a:ln>
              <a:effectLst/>
            </c:spPr>
            <c:extLst>
              <c:ext xmlns:c16="http://schemas.microsoft.com/office/drawing/2014/chart" uri="{C3380CC4-5D6E-409C-BE32-E72D297353CC}">
                <c16:uniqueId val="{00000005-7549-48D4-A8BE-806835FABCD9}"/>
              </c:ext>
            </c:extLst>
          </c:dPt>
          <c:dPt>
            <c:idx val="3"/>
            <c:invertIfNegative val="0"/>
            <c:bubble3D val="0"/>
            <c:spPr>
              <a:solidFill>
                <a:srgbClr val="AB5F7B"/>
              </a:solidFill>
              <a:ln>
                <a:noFill/>
              </a:ln>
              <a:effectLst/>
            </c:spPr>
            <c:extLst>
              <c:ext xmlns:c16="http://schemas.microsoft.com/office/drawing/2014/chart" uri="{C3380CC4-5D6E-409C-BE32-E72D297353CC}">
                <c16:uniqueId val="{00000007-7549-48D4-A8BE-806835FABCD9}"/>
              </c:ext>
            </c:extLst>
          </c:dPt>
          <c:dPt>
            <c:idx val="4"/>
            <c:invertIfNegative val="0"/>
            <c:bubble3D val="0"/>
            <c:spPr>
              <a:solidFill>
                <a:srgbClr val="155F6C"/>
              </a:solidFill>
              <a:ln>
                <a:noFill/>
              </a:ln>
              <a:effectLst/>
            </c:spPr>
            <c:extLst>
              <c:ext xmlns:c16="http://schemas.microsoft.com/office/drawing/2014/chart" uri="{C3380CC4-5D6E-409C-BE32-E72D297353CC}">
                <c16:uniqueId val="{00000009-7549-48D4-A8BE-806835FABCD9}"/>
              </c:ext>
            </c:extLst>
          </c:dPt>
          <c:dLbls>
            <c:dLbl>
              <c:idx val="0"/>
              <c:tx>
                <c:rich>
                  <a:bodyPr/>
                  <a:lstStyle/>
                  <a:p>
                    <a:r>
                      <a:rPr lang="en-US"/>
                      <a:t>24%</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549-48D4-A8BE-806835FABCD9}"/>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'Market Positioning'!$BS$3:$BX$3</c:f>
              <c:strCache>
                <c:ptCount val="6"/>
                <c:pt idx="0">
                  <c:v>Shared Product Online</c:v>
                </c:pt>
                <c:pt idx="1">
                  <c:v>Shy &amp; Reserved</c:v>
                </c:pt>
                <c:pt idx="2">
                  <c:v>Consider Premium</c:v>
                </c:pt>
                <c:pt idx="3">
                  <c:v>Trendy &amp; Hip</c:v>
                </c:pt>
                <c:pt idx="4">
                  <c:v>Worth Cost</c:v>
                </c:pt>
                <c:pt idx="5">
                  <c:v>Flavorful</c:v>
                </c:pt>
              </c:strCache>
            </c:strRef>
          </c:cat>
          <c:val>
            <c:numRef>
              <c:f>'Market Positioning'!$BS$4:$BX$4</c:f>
              <c:numCache>
                <c:formatCode>0%</c:formatCode>
                <c:ptCount val="6"/>
                <c:pt idx="0">
                  <c:v>0.23</c:v>
                </c:pt>
                <c:pt idx="1">
                  <c:v>0.6</c:v>
                </c:pt>
                <c:pt idx="2">
                  <c:v>0.76</c:v>
                </c:pt>
                <c:pt idx="3">
                  <c:v>0.67010309278350511</c:v>
                </c:pt>
                <c:pt idx="4">
                  <c:v>0.75</c:v>
                </c:pt>
                <c:pt idx="5">
                  <c:v>0.83471074380165289</c:v>
                </c:pt>
              </c:numCache>
            </c:numRef>
          </c:val>
          <c:extLst>
            <c:ext xmlns:c16="http://schemas.microsoft.com/office/drawing/2014/chart" uri="{C3380CC4-5D6E-409C-BE32-E72D297353CC}">
              <c16:uniqueId val="{0000000A-7549-48D4-A8BE-806835FABCD9}"/>
            </c:ext>
          </c:extLst>
        </c:ser>
        <c:dLbls>
          <c:dLblPos val="outEnd"/>
          <c:showLegendKey val="0"/>
          <c:showVal val="1"/>
          <c:showCatName val="0"/>
          <c:showSerName val="0"/>
          <c:showPercent val="0"/>
          <c:showBubbleSize val="0"/>
        </c:dLbls>
        <c:gapWidth val="0"/>
        <c:axId val="986074664"/>
        <c:axId val="986075648"/>
      </c:barChart>
      <c:catAx>
        <c:axId val="9860746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986075648"/>
        <c:crosses val="autoZero"/>
        <c:auto val="1"/>
        <c:lblAlgn val="ctr"/>
        <c:lblOffset val="100"/>
        <c:noMultiLvlLbl val="0"/>
      </c:catAx>
      <c:valAx>
        <c:axId val="986075648"/>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9860746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Demographic!$I$3:$I$39</cx:f>
        <cx:lvl ptCount="37">
          <cx:pt idx="0">Alabama</cx:pt>
          <cx:pt idx="1">Arkansas</cx:pt>
          <cx:pt idx="2">Arizona</cx:pt>
          <cx:pt idx="3">California</cx:pt>
          <cx:pt idx="4">Colorado</cx:pt>
          <cx:pt idx="5">Connecticut</cx:pt>
          <cx:pt idx="6">District of Columbia</cx:pt>
          <cx:pt idx="7">Florida</cx:pt>
          <cx:pt idx="8">Georgia</cx:pt>
          <cx:pt idx="9">Hawaii</cx:pt>
          <cx:pt idx="10">Iowa</cx:pt>
          <cx:pt idx="11">Idaho</cx:pt>
          <cx:pt idx="12">Illinois</cx:pt>
          <cx:pt idx="13">Indiana</cx:pt>
          <cx:pt idx="14">Kansas</cx:pt>
          <cx:pt idx="15">Kentucky</cx:pt>
          <cx:pt idx="16">Louisiana</cx:pt>
          <cx:pt idx="17">Massachusetts</cx:pt>
          <cx:pt idx="18">Maryland</cx:pt>
          <cx:pt idx="19">Michigan</cx:pt>
          <cx:pt idx="20">Minnesota</cx:pt>
          <cx:pt idx="21">Missouri</cx:pt>
          <cx:pt idx="22">Mississippi</cx:pt>
          <cx:pt idx="23">North Carolina</cx:pt>
          <cx:pt idx="24">New Jersey</cx:pt>
          <cx:pt idx="25">Nevada</cx:pt>
          <cx:pt idx="26">New York</cx:pt>
          <cx:pt idx="27">Ohio</cx:pt>
          <cx:pt idx="28">Oklahoma</cx:pt>
          <cx:pt idx="29">Oregon</cx:pt>
          <cx:pt idx="30">Pennsylvania</cx:pt>
          <cx:pt idx="31">Tennessee</cx:pt>
          <cx:pt idx="32">Texas</cx:pt>
          <cx:pt idx="33">Virginia</cx:pt>
          <cx:pt idx="34">Washington</cx:pt>
          <cx:pt idx="35">Wisconsin</cx:pt>
          <cx:pt idx="36">West Virginia</cx:pt>
        </cx:lvl>
      </cx:strDim>
      <cx:numDim type="colorVal">
        <cx:f>Demographic!$J$3:$J$39</cx:f>
        <cx:lvl ptCount="37" formatCode="General">
          <cx:pt idx="0">3</cx:pt>
          <cx:pt idx="1">1</cx:pt>
          <cx:pt idx="2">6</cx:pt>
          <cx:pt idx="3">21</cx:pt>
          <cx:pt idx="4">4</cx:pt>
          <cx:pt idx="5">2</cx:pt>
          <cx:pt idx="6">1</cx:pt>
          <cx:pt idx="7">15</cx:pt>
          <cx:pt idx="8">18</cx:pt>
          <cx:pt idx="9">2</cx:pt>
          <cx:pt idx="10">1</cx:pt>
          <cx:pt idx="11">2</cx:pt>
          <cx:pt idx="12">8</cx:pt>
          <cx:pt idx="13">8</cx:pt>
          <cx:pt idx="14">3</cx:pt>
          <cx:pt idx="15">3</cx:pt>
          <cx:pt idx="16">6</cx:pt>
          <cx:pt idx="17">3</cx:pt>
          <cx:pt idx="18">2</cx:pt>
          <cx:pt idx="19">15</cx:pt>
          <cx:pt idx="20">2</cx:pt>
          <cx:pt idx="21">1</cx:pt>
          <cx:pt idx="22">1</cx:pt>
          <cx:pt idx="23">9</cx:pt>
          <cx:pt idx="24">8</cx:pt>
          <cx:pt idx="25">5</cx:pt>
          <cx:pt idx="26">34</cx:pt>
          <cx:pt idx="27">4</cx:pt>
          <cx:pt idx="28">3</cx:pt>
          <cx:pt idx="29">1</cx:pt>
          <cx:pt idx="30">13</cx:pt>
          <cx:pt idx="31">3</cx:pt>
          <cx:pt idx="32">12</cx:pt>
          <cx:pt idx="33">11</cx:pt>
          <cx:pt idx="34">4</cx:pt>
          <cx:pt idx="35">6</cx:pt>
          <cx:pt idx="36">2</cx:pt>
        </cx:lvl>
      </cx:numDim>
    </cx:data>
  </cx:chartData>
  <cx:chart>
    <cx:plotArea>
      <cx:plotAreaRegion>
        <cx:series layoutId="regionMap" uniqueId="{C12537E3-9221-47ED-BF1B-43F51006A172}">
          <cx:dataId val="0"/>
          <cx:layoutPr>
            <cx:geography cultureLanguage="en-US" cultureRegion="US" attribution="Powered by Bing">
              <cx:geoCache provider="{E9337A44-BEBE-4D9F-B70C-5C5E7DAFC167}">
                <cx:binary>1H1Zc6Q4Fu5fqajnixsJAdLE9ES0gExnppd02bW+ENkuF4hNAsT66+9J0itjd3uifeOGMxyU0IbQ
p7PqiPr3df+v6+xmV33o86yo/3Xd//4x1lr967ff6uv4Jt/VR7m4rmQtf+mja5n/Jn/9Etc3v/2s
dp0oot+wichv1/Gu0jf9x//8G3qLbuSJvN5pIYuL5qYaPt3UTabrvyh7tujD7mcuCl/UuhLXGv3+
8Y9s9+cu3338cFNooYerQd38/vFJpY8ffpt39V+P/ZDByHTzE9pa+Mh1HIIdk5nTz/r4IZNFdFts
UOeIEtOysInZ4Xf37LNdDu1fMaBpOLufP6ubuoYXmv591PDJ6CH/5OOHa9kUej9pEczf7x8/F0Lf
/PxwqXf6pv74QdTSO1Tw5P4VPl9O7/zb02n/z79nGTALs5xHyMyn7O+K/huYKt0V9Q6G92bIkCPK
GDUtZB8mnj5FhuEjYjFk2zY9IGffPfsWmVeM6AVo7lvOsfn0LrFZ3sgqEm9LNA6hmFL3lijcp9BQ
64gQYrnEvIUGiOqwLA7QvGJAzyNz33AGzPKPdwnMH5UYZfGWwJAjzCyMKSIHmpkBgxA6Am5nM8d2
JqJBT4F5xYCeB+a+4QyYP368S2Cubvo3ZWXoiDgWJRShA6uCaX8sZBg7skDEMPeOnoDVPaaXvx3O
86DcNptBcvXtXULi7TLxS1bFm/Ix9wjbxHEYuhX+M1wQYkcOcrHLzFt6eorL68b0PDiP284Q8v54
nwjJori51uK60XfT9M/1M4KObNdGtmXZz5KOC/qbBaII4Zn49143mhfAedx4js7Vu0TneNfthHg7
YCbSMKnr3Mn4Oe3Y9pGNXcIci9w99SD9/34kz4Ny126Gx/HqXeLhyUxWu5/ybm7+OalY9Aj0Zds2
CX6WVJAJiBCXWs5MHXvNUJ6H5KHlDBTv/F2CcmdpfpC/PsC7NfmfbypuACCTuK5rP682u+6RiZy9
Wn1r8cxY2v86uucxe76XGX6+9y7xWwBNiZ+7t6MpTI9sZtsIW+ypykbB+qSuRTC1DsQ2o6lXjOR5
eO4bzhBZvE+/wEp2bwgHwUemSxzbJeR+1p8o0tbRXk1wkHlb7twthYPo+bvRPA/JodUMj9X7VNJW
P3fxG8ocQo4sykwXE/SskwYhcuTYzHJBKM2g+LuBvIDFodkcDP9dsqtVlolCivpuZv65DkDMIwRY
ENACnsWDsiNEqGPZ9FbEAFt7bGm+ZkQvAHP/LnNs3gfj+muf62On5pOa/6u7mQGDsmzHca1nHTTg
CTARiBQMJun0mzGwmSv45WE9D9Ks+ZM3eR9+5lXxU+ze1GXGjvZzDSb+YcLZXNA7R2BdUtNhtwbo
zJp5xYCex+K+4Zxezt4lL9u8tfufgoJFwCHmus9aM4yC5AFaAWq6p6THnOzvx/M8LHftZqhsLt8n
KjAlzXU63HH5fy5hLHdv1luYklufGcj1xyoYtYFeADNCnAMuM3rZvGJELyBz33KOzfd3ic2JbET9
xszMPGIUfMzUBnPkMSoMwWYaorAzcMvmZqi8aizPw/Ko6QyXk/epIp/u6np3HTf1jdZvqZrhI3Al
W7btgFn/GBsX9mRMEC7g4jxQzMz7/+rxPI/PrPkMo9P3ilE1ZLvi5xvyNXDO7BmbPZP/rnPkmgh2
1djtFgBQ1mM5c7r7+5G8BMxdyzkm/rvkZ19vav3hi4Ct5rfdpKFHEJ9hu+Divxf0j8mHmrBHY4E+
bd5urs0AevWwnkdp1nwG1dcv7xKqU3Edi2hX3C3lf64WgCOAusRlANM9E3uCkg37NCao2S8YNq8Z
0fMAPbScYXO6eqfYwDZaLfVbus2cI4swBOEyt/EY6KkEYuQIMbA6IXLgbkUc/GWn4hVjeQmW+6Zz
XN6ngXMq6lo2lbiboX9OM7BhYzkuhC+RW841U6X3EU6uC9s1NgRC7X8zZ8BrRvQSOHfvMsfmfe7b
7Gdi/6fUW8IDW8sYdjjvXWUzzQB8aRBGg8Gzebvf9gw8rxjUywjdN56DdPkuGduZrHT8wdtVErye
b8jdLNjWtMDFbIN8mX6zoCcXfJ7UJsgFZ8H0mzG514/reajm7WdonXnvE62b7sP6pqpvhrdjeHvv
NOhpzLaeZ3gubBYAuUE48QFINrNSz141phdQetR2jtD6nSLU7t5yr9OCKDTbIaAo3G5pzrQEhBxg
eEBqsB860RGUP7aEzm7+bjwvIXNoN0flfarW+zX6XVbp3dz8czUBNj3B+sQWonPGZh+B+DEJtW/p
BcqfAvL3Q3kJkruWc1C+v0tS+X9glYIbFAxSk7Lnd6JdsFqZ62CCb1ndjFheM6LnsXloOcPmyx/v
EpvzWLzlhrR5ROBMAJg7t9sG4A14YoeCUmcy0KjxnYx5SjN/N5rnMTm0muFxfvw+8UgzCBF40zM2
oKBRCzYEbnfQzJlgYUBL5j6OxgX3wPSbYfKKEb2Ay33LOTab94lNdRPJt/TaWCBaqAMBAbebNTMT
B2HzCM7XIGTN2Nf53w7kBUBu283h+PQu4djeFEU9ZO3uTR2eoCVTBkHpt9aKOScXCBOkFqX7jdED
tcz2C147qucRetp6htP2fYqYK8AJDt/d3NzxlX+ulIHRSQk4pIlz65sBEJ7Imb3LzYLTBXfnCmdG
56uG9DxCj5rO4Ll6n561r7s6hmOk+k05mwt6wH5bAN3qZzPf2oGzwaEcCO28WxUHn+frRvM8NI/b
zrD5+j5J56uor2VRi7cUOmDlQ/STbcGZ2ztx/4R0GGwVYLAy2fOhta8a0gv4PLzNHJ7V/x8J9PKR
3PtTy/5O74LpuPOjU7l/XTq9PZzBnjX9cLAOn+V+h6LVz98/IkZgh/r+FPW+j9uGBwK5P+s3b3Kz
q/XvHw1kQhAbgSPhNuwImRgUv48fOtgb3BdBOCicTYTtbhdhiBt1gCqLvVsQDmJD8DscJXGoCVE/
yIGdpI8fwN8+FaEjiDeByAU46QOHgRG9P2O+ldkACtH9ZNzefyiafCtFoWt4G3Cff/ygDhX3rweR
kdQGvsAoBUcTgnOq4LdV17tPwIL29f9PXrp13adOd0KtrAlEqcf1dOn7dFwjgcc1HnvpFSpqPWaY
1Tosa7iY7C61vxVj9rXQTrTodMoyPnRxuw7Z0K6nlB3zvM7jtTbKYt0MY3FITbfd/nbKc/OOpXzK
NMq0WTIcr8w+SRaRHK5i2Uajx1BerM0CRdU3E48nONbhIqFWsX64oLo2Uj7d5yODZEvyrwSPbtAA
Xa+r/RBiV9OUO5EBV7t0Ch4hA/uECbWeLrjU/eiNfQX3D0mcsWuR4jqI6iLN+FTctmN3WzPJi2H0
sjQZ/KRtKu7gpDQPM0aHrDxOSRQk1GkzPs3iobgr801drHtz0eWFWttDKNfaadX64TbL4izjhREn
6zLiqdR6XYypbXpTMupGnB1yp3uDIb2mfUlMLywa0xtlG3ty/+YPF+TsXz8CD0vK0/3026PKOMqV
6zeol+tYOXLttokyA1oLkXE7clBxPGVPFR5qdRX+YneWEYyweBdDWX4aBlgYVpHX6ymF7lOisSrT
mxWbog9RYFlJvjB6dBXSpl6nWsEkTRWne9zuJ/JR0UPvj/osrP3UDroseTbkyJ89XR2K94ObhjT1
cXjSlHwY59QwV0s1wFpLjRSv24yiQ8ogGq8tO8stb0pOxdOlHLMf8OmEMHjImlL5voMpZZfGcFzI
5FDjIf+hgV2jfC3VMjeQXPcFhZmvowquh/SU/XBx92vlUD5lPnv/qKspKcouWaS2dfXQZEod+pl3
8ei5/5VM2E8r7+Rq/oRHPWXO4HDUYtd71PpR+V8M/lGDR8mHQT9q+mz5VHM+tHlN4SSSk8xauHYq
PUyB/B+W95R6Me9AF/NikVnF8SzTkEBME+kMbtaM3uwJqpaVGRjjCDCTqneWGFjaQ5uH2rNupwJn
vIiFsld0hKWQRViupxQqgJU83M7yJAmTjDv7Jv+VnKpORVNqukwdTV0+3NpGCxxwus+n7qak3Wno
+a+fPlWcLtNjbBJfGU2XLaYsnJZO+21KtkncmkFSj2hpdu7Syky1dmyq1sPI8ownTVaup8zpQjNM
Ru9QNNWacrXo7NFzx7LmdZl0PtFG0m6motFMnPFySpp2lMvzR91gJzJ5r1Dq52kkM37oy7AITzZV
JcJFKqTtDxk6ZUYluHL6P0VFvoej0jxHFS/iHHt91fyZZiTxKt33QZv9HDrTy2UcB7lR596gCux1
VGxUJlWQ9YXgTsKbfG250bU1tu2iABHEuxTlXliVbvBolIfXGAiN+SCqOGj2Iq3d8/F2z+en2xfz
6kkE31+mFlPbQ4t9B7NbVschSNGnXb+iG4vazZIQejz1zCZhO3V9SE65Uzd0kvt/PZLcFOs4GeTy
8WjqXi4UHj6pSZKZtp2vWd7n6yml9wN+yJvXeSh+qPOQp0rHAVXkaRezbnFbgfycMh+6+N8eM432
4SkP3Ux5LEm/5ykt1gMDravfiy68l6ZTasqbbkGCb1FiDouH/DauO5CF+2aH5FSUTHJ1ajPrcbrN
Jwk5FR9qTo3G/WOn1KH84f7QZ0wMfzDszB+RTrkrjTMbK3uDzB9xb+SbeMxPZGe2oF0MEe+brl/W
ZmdxCzTSRYpqX9LU9MfQaryMOMpLYvVn2jqjTwcmPJDPOnBit+eRnbJllecnNWPyuNVoyZTZemlK
f1gkSn0l1mn9wzHoCqUqX3W0xJ4McewR99NQWAOPTCPmRl1eJ2NL/BY0jEBYZ9SJxm1Uhsta9XSd
VhnimSivTNcgy1jW3zJhXCd5LZYDalggR/ss6kzqJXj0IvtrzQq2ZIKxwO5cz07jJWmk12Rmx9us
aLmjh6Au4+s0lCGoxM6xVRvas8MuiEm6yFVfB22fdYvCJccqLbehIX6lRRdy+E6KyRPHOQETIeZh
xxxep+luyGjJbZoWGwEauU8dd51h82tupf1ZLtSJOdSBBN3dHxz3su1ksrLLBYsryytlyYKcGX1A
9JB6bSc+OWg0fCfKUr5rC5n7cSNjQNJECyJFciK68RtELuxcPVoB6r6b9WUTqW1JbC8qj2Vu5oFy
93zOjpdjZTVcDS1ok8JMfZuGOW/CxObu2HvuBXGy49JpYPXiCnsWOD68hsofsus7TnVkAFsMLT7E
1gW2fmYts9Z5GLefM9flNI2HT7l2TgpRfrftsPcbGvJmuIjyaJ1gtUlU/0vlqFgbZRVyW5UNYKH0
Auk65Fk8jDwsYrHSA5SmQ3VaDOm608BUS9MqFqSuvbxhdUBz3Hhuya4TJGOOa0xPBiv3mVNGvs2k
WMUu/t7GF2FV5Z4SovFKUlFfKb1Eobkkke0GludkBej+tlCLRsBrOWO36jv6vYhxct42arxovtFL
s2/apSuGjtu1cWPEx2FZqEUWm18kG+WyCiueRXHh1aO1tTINH3ZYRLZyec8U87TdEw+1jdeqeOSk
qApP067kBbEWcZHVqzLJYi4SEfslrVw/LlvfEML1wzAKOjsvjy2mv0dp80sVQ+9bpW54np63ps6D
YajtcxttYum1KQvPlKWdDY1Cb2CZ8Hr103CicNGxbJHlSvFSmo2nG7RmtfpVlGRrNyFaKAXLIYir
qA7IKNSSpdsyaVvPrnDmOXUC9lac5Z6VK+bnoRB+LUFEOxlYNsTJEadRC8Qzok9q7GpOkAP9hKLh
Sfddj/2Fo50qqMUIohI366nFoOLYj83htJD1tggj9Z3a2bFA40a77iIH+qjTvPJDkvI6SS4a0Pa5
qjO6cVDc+SHNeWqC/cwwWZdyQBucJKEH7xMFJELXvV1lQdiRzLOjQW37wlkNPRuOq4yZvqKW1/dZ
c6GAqrxG5C1Iexl7NhL5dhCABMQgEi8f6Oexa0GGV2bkqSbUC9eK0LK0yRVu+vKkTPRlZcX0eBzX
+SgSwodKDR6SNhhkoEKXaVSfmnSdx7G97K1s23dg/rUpGQIp7c+x0RSLahyO2y6Vq56MvG1q5Omo
qgNF9WJM2h2Bz9nxvisiXgPhe9Ko5MJKeK5xFdhGuGzsqF/gtCigrfpsNLXLbW2Rk7BsE48NPyxQ
RhyrLoCfqswzqATuVkEHoq3sIIpaXpNygegmhdW4squRN3brDzawBLtSwoub7Ks0B8/qGskVjMy3
SH1adoxwp9UlN2Mz4mOBCm6i/pvWbe7ZSXesAFyO2/hmbMObQsanoh2PnaS/DItyW4fKXlLNNplR
uguFjNLXhmXwXuoriQ1YFKGsuGlk8VJb1mULvlF/FGxVCFoEwAqHbZfUObeEsWxTYLpxnKULnduU
K0liz3HVQoe4Wch8XEaZDsqyPwst51vOEuSRVAqes5xLOX73hwJ/Kl31Bagv4aD5Kd4xs/AzuNMs
XMiOgD2aisKLxmiT4HLZVzXm5lC0Xp9HnwWQ6bKxdkiiHhwofemh0pUcPpd12Ycs9d02pt6g41Wb
aJcjwzlJI3SFGlDLNGtPTPsHy8JiqXB8zDRpvDzMKEdVfmmF+cijKo08o0hLLzazpcO0fZkpr20p
3jTnTlkamw4IDCjNWpaJGDhstXjloBpe52yDhxZziEanQeRctGOPfKGAJruwrnlRGnjV21va6LOy
Tyu/dGHtdWlDeVSnq1R/rUCL8kA0miGwO63TH2AgSG9oa840YwsZNrA+HJX6JLWqpa4SEYAmvarM
xG/wUG9TKoIhIclFGtk+cLuEj8NANkLGoQ+E5zeRa3pdSTuPiOTUGpdy1Mxr2qb3Gpcshzb8MjqD
9EjPvgzYHAOSlSnPmszTQ7irGnvT4qLwuzQH/1bq3ORVZvhuPwgPKKU4DsES4JHCl0UvEE9DUQWZ
u8FObHJShozrnqGFjss0SJAoueHg7yVtkMeqPOIuhaxKmfR4cA0FJrz8Dh61fDW2oBE1jlgYtvO5
b4eFg/LPxdgTrmlxnEWAsFtnHY/ZeFJSosFar6+KhlS8sUbsMSs+S6nsgnawU14iEXo1LSgfuyiw
iuS8+mRq3J9RLRdu0uu1BNpw07BbACPRvm53bSOCKCS9L5xwa7lZBOIG27CgzXWZ6iKowF/RpWI4
Fg1Jl3UivoR5kq3HxDhzG/InaftFjMZobdJ4vzIYh++vVItxcCAw0MiWRIxcOsNJuJ9phdozWbhg
LCngfJ32kNJdUNCKcouKnwqJxBsIKAq1yEquTSL9SqqKU4MZHm7VskmKKwoOogb48dqJ2CKuUXda
JKLloY2bgHTFWRObThBZCnuDKS9r0BzK0ql8rfWWWWXFo9byMo3VOUSvfsGVuZHhsncaDPwsBY01
UbXfmDwv08smRSdQCWCzLnobZd6YRycCt3+qDh5lJnRRmOnguba7rtqwPEE4/kT6rIU1qhddEv9M
+y9Ol64H3P/KOmPwStfAvIjQqi663rNI6vKE5E2QO3Xl9b+sARiIWWaSw5eDPlMWu55lxmdhSw0v
pgbipdsOvCgSxpvCEJ5Ii3BVggptVvJEqbEIHJPUx7L1MpdK7hrWqomzhjfpiQtP9MamSjyBston
pWWuSrdfjJJYx8Djghyx8NQpkk+UtNeNK2ABoJQLChMXZ2KRNEYFmk+zKWPHAY+vsynVcZENYgXb
FH5Ur1K7QxvNxgL0+dLLkp4rnBoek8pagvngYfKjk6V1XqM968yKdOn0vZ837XVhdsBMYg9mPPTH
iF6BxabArFvKWi2HiDhguOSfelJQ3yjUaWSZn3CXN75lFpd20/yM6jb1TGVy5cbfsoQpTvsYnxik
DEyBm+M474Ox7IE1x0m8MV37LAU3dD8anBL0rRIx48AMnSBJ1QnIQVC3HArTrRKvkYxxAYqCIrHy
iFWTZVkyD9m1AgdCJ/3I/NHq4Ydht4vIajRHlvyUMyqWmc5Dv7Cj4yYbB9/ElQKeN7q8EckYmC0+
T5xqm0UgjGPLWDWpm5yqpD2zxc+K4rOqw85Xq3C9TKyVAfp2n4Kve0xuhtGSnm4rUI6YHQfUHmGN
tpIbLgGPSUY4qGgG72gYe7FEjV92CIhP8NYQKWgmFwh30ktCfGYo6EPqCjzdoXR4YjgWb5Mw0CgD
T0OXKN6Y6Qa+Ahst3WoMumg4DavYXBRR9jVuxmhZVGPKG7B/MPgrPmu5IZikHpAXaAeosf2sA3dH
r0e/TuNdM4grM5KOX4TdL6zRictatEJD+8uJPoM7Pl109fCry3vrix2XjZcaaq9Y9lbQIXfkiayb
U8dPIODsOCLhxqijE6XbMWCNGS2pcZqz7k821OkpeI4WAqKf1qivT+tUlF41RqsIvMLH4KPf2bIe
eKdHm7fmyonDcemy5kZRNfhZGMSmuG5xWvGSOOC0YYJw1jWrONM/qzxki7LvN3SwuSix8JEDQkG5
7Noxcl8mDTcqdmq79ZJUDkjMTPM6jC5olX6RODzuEP1M6pbxFoxkbrnDVRWWgGrzGUU9dBa2irtm
etaa9QlwaeGVGlx3VRJkWH6RBENEUndiSJcPss28gRZcpWI8k0ZW81Sj+LiFSLtlxQAyA11UOjW2
ZmKHWzWW2bYMN8RgrsGnrK5vV1WfpaeHPORGio+yy1cPrSIcxn5e9fFC7XuaCtrR2unR7f1St74V
j5d1eVlnpNt2qFtqt8IcDNWYd2Pa8s5JEhhI9NlQbWTwELTYpGzcoG11z3uxsQlQFbgIzlrURxd6
fxmy8KLqPFrkcuNGnb2dLuCOHL1kGEETle5tXuEM5XJsYiD5+7xmpAnHROBlSQ0uqR2e5/tLA4tR
ueUWiAIDy9fVos8x3o77C7hm1TEd3IFPt7WOrW1SueK8a+pD1kN+7ZCvAtTf9ZRFjRJvM9WPft7V
MpjypouFQ7yqIzsCeQVVHhVYnFqgvjzk2FjmXAyyWE0PngrCuOOgjVk+GKfKn7KmQpGaxcZ2hssp
y86VOHNdw++iOLkAX6F002GrERIXXdn/6kUZrjpknZpDkp30vU2204WOQFdSO/biIS8b2mIZ1lbm
paaRGFyB2+XEMpp1aqf2VuwvU+VGOLCdE6bBEOvaKwoaA6hZ5PDRVnR5uK/kWC7gaAPx1FQeKxuD
ZtRvk5qejwx4SDuWHdBOQ7aMpca5LTbR/sYC8+ZwAdPqe5PE43ogGTwhi8ba7wsLhMN9vT5t2XE2
muWhI9eUzibKxTZXeXOm5OAfVtSoROT1seYsy+tzCdrXBTFodIETeanCqN9M1aaLU0rMQ1qo4+l2
qotooX277MxgajXl4QFnviHT06zpe4+ZEdtmhcW2UQoDtqzmRxRWbDvlYzdvz50u4WFCTXiPfbWw
GVbKxfHpVAOswK0pkAVuG1h/chD62IiYsy2VdLeqiMsAxXT0wcZyt1MB0km9MpWd8el2KohSk5yV
WelZSaoNUPxjvahzy/JaMYDm1tonD3XjsnQ5S2t3meEyWdAhifzRCOMLVdjU78mQBpYbFpHn6jJc
wGmSxqvLUlw0+wvRtV6BT6ngcd+b/PHXtp9sQF9LNVQigjUy7b/f3/7nSubwN31++yFz/5n0hzs4
xXj4vvpf1oLvH+/34Ot5pX0UwX1f8PTbqIL91v2Tm/8KI3ghUODwufYXCl8XRWBBaDrERL0cRjA7
WPsQTHDb8jaaAKLdXAwHRiBagMKHWokJu/W30QTwDTYHZB3EK0AY1hROcB9NADF0jgUHgl3qwgco
wS8IgQZ30QTu/rAjfP7YdeBrfJg57H8JJ8A2gsCEx+EEBD6oCEeLiO26EE3ALDQLJ4gG0mVFEsWr
zrBh6WF5k7dl7eFOnNeurjadZWVBpsDBWTbNTjc0Xw3GSdqh5qxdDDFxVl3TJqA1L0UzJsB+QEu0
SW7wuosWynF3IgFO35tFIJ0+hA3SiHlpqcJllsQg7aPwVDgbNYyOP5hrDCq2V0VgTTS4SsGRM37t
dvBFaBWMTQnOlfGYNqrzQSgeg5Mae5VMywV8/CZogS+PZbmqaC9XhIDQbwdDc1x0OzeK8xNCu0Xi
AAWhENhLlI0n3QiixU2ZH8Xled6CuokYKMaI8jgFQZlhtGIxaLlFWJwaEpU+SVonQPiyiXPhW2nT
LkzSnmamNW57RxpBPjgkKGtQ92qdVBwNKfOUVizoLVaBjynOl4TKksvIMINMpOCCxf1l2th0YQu/
anvYHipK4eFmf2afcAL/g8B5wkzhZ9iNfJXwoem7wBnUadX1DXcFSBmnBBsFGX3CweVR+lFZtoCT
WICLIFnEsUp8rKJFPA79ldXSTzmtvRo+7QluAJ372K5PKco5Os4VvgKVrTsxY+MKYRQMuv7ixN2F
TSrwPjuL0kHgQALjpip9Kb6OWHDBhqA0wRuh2Lkjx9O2YZ9NV+1IEfJWDQ0HH8FCgxPXNzRd7Uut
LCq4jl0eFfWPLmHSs4so8nTOWvAjkTMtqo6bjq4XsMu2sfoegTVUdNyI0XGqnXUXadglsdp1JO1s
Q832FLfmNyHr9GQcMPVxjyQo7A54OmAHQ2Aj9EH7BTGTErRM2lH5+z0uP4R4imVC6gWEWqQQ6ILb
QMIC59rOa88sXXvTgHn7bbTAO1jsvZIVLLhIgofW1L5CY+eVOPfkgKNllkfCo/21zqMrE+dqgUjV
gOhPT3EVg4QxLdjswidpaF9ANMq5TOPIK7sfJMrcoELJt1LF1XmVwfalGLtjwwopTxtw5YmeBk0O
/kCjZgtRIYf3Rhqf1HbL80zEi65AyxQiamAmy3XdKvAtd2xpDc3gl6kTg3ltdMsmCoO8ab7iLMtX
YEckQRNXPnACILMeDB7DrbmqwpOwMi5abJe+W1bnsdWdhnW1RHXb+WB82lzmMshylwZIxJdpDYEq
sG/beroGe1e5Z5rk5akr2kWrdfc5viJYfRLVJ/DQG0tJCpubavyZ6LzghcQ/bVqeheHwf8k7jyVb
dS5bP5EqQIAEXczyLn3u7BCZ2wiPDAjz9DVWnlP/+avi1o247dshlslcDpDmHOMbYhN1EBhc37Tb
sdFNwi30q2XVU9aHQ/GOAjNv2LCL5pKkdjVeNuR8V6BvLuv3qnpUQVPG4yRTy2mZ4RIMF64rtcHk
lujlrXPn3wuxfFvY4KLYvB9dTTfcVUkfhMtmrd0+LWZ7W5YCklQfdAm0tSHWI0mrady5TaS2DN0B
wK9N5OQPxl5zatZMRyBzUBbzDnayVzMvoZKiMfC5SuwazKnovTaJgjGKi9LZOeYzWtYgcc3nPI9t
yh2eLsL5dNb7DhJrkWAtvA3Pxy30QgxllRE7EkJiDIT+OVKnSdvW97eNXveKRvTUTBAXHC9/nFWU
vxRtc1DNU1uoPhsQWF3Gwk97rxAH0zF8mb74LcEDudHkXcvJQDXy+NUTuT3MxfTKI689FP5rzioV
s7mJ7RTuy7oIH6w3x7WEnjvbtU3CSIs0EnfLG1p2BqfmhMr9N6v+lIS9NusAUXWJUI3V9Pc0dvHU
wktb2LLEJHCeedtCejQ/RelNFy/oayxa6zixbaFlU+amEf8KOybugnuRRh4GrMFDuQRNI5QYmVS/
bmdgZPHY+OKBbV0+6vNAlrujI7F3ddlu82BJ2aANWuiIQOVzTjWfoBd4x1lCLixgSurCf2mlU8Ve
IVVqqv2yom/P4eCHfUMzjwzyAJ4sbkvX2RRU4Dfm41lB51XOzoTqOtlpO0sZJqTqRGoxS+Y6pw9t
BKTLlx3OgnY6GCAWqRtkuOBHakhEY0vnTEw2xG8zy0zVrRMzl8En7Z50o5ekiUS1XevoA0Esu2v/
oCd9r0I06bxRD2aR897dzWvewVNbro1z8RvGMMJheBnkmBY+zWM9eGFaOrqJHaG3HpNgDyJVpGUj
jirInVsDE7QKPBw75SvmApXktVNvORHuxRbe3mpMa1Orbl5twlvvwvogXcx83r3P1C+OrCAKc2S5
H4dOpg28klPJ5NnswG6Rqz+IuCqYvXB/xAxpnSNo8qfSEO/QW1LfCCSKG2nQupKKAUYzu6DimTuM
TytXL2gyn+scB4qo34oegugcTm/IdrbQBtRmkijIe67mRDFv2wqyppMX7VUp1501e4yrarMQA4xR
XUOwiw91eJRTCIGD60s0LTTu1xBCE8ff6TXaLDZ6WD2yPOSj0gd/WX+NS97E5azCDU61D6mnx3FY
CNpDHP+RskkrcWCi5ph2ZU6HZF28A/RT2o9DhuP3GkxB2ve1TMcuKtJ+gsHmy9994I/QIfrfCupt
wtQSprCWYm19Dd1jcuEshAdTL3fyo/gBPeVZj2G9sb7/KFCAlE1l4zGKxqzIlzga+zBxWmefL8PJ
wEuHFQsnWRO0UU6dYFKwZ27fS1ru8nUO01YtMWvFLpjb9uroMCtKKj4U52ZTuqTeOVYV+FmKF9vn
QbK09KPIy+20Rpjg0YhHZn5jupYZVe2zW/O3YJw3eOGEHQAE5DtPukWmho7u0ASPm1Vgh/auazdz
+RmQdXqHWfazL9xuq8N661HvyNRkcALhF3OI58aApl9sN6a8DNmJYtGcTSQmN2U8wjQW0Ne2Qd3F
WPNZDc4QQ6GLuRIjeM+eJYTYx3YZXpvRrmmvCpH2Q56CFNovIhpOYgZxuXIoyZEHX6rCyGUmUp/7
ysOr8FWe+9k38RiHVH45ufIuXkcghkNhn8u5OqwLOqiyeChdoBC1DD6lhXfg6vWhhBVQBgLesHhf
ZIQRUX0wTZ7ravChs+R57APjivOZGPgGxdn4tYmLZn1oymCMlVcFD3no/mnb4m6YWijsa7jXKJ8S
PfFqL02RNWE1p33+Vt8PVE0rmI1Dt0e10pxCd0aJhLGunHK9aY0S2WAmmYUi6KEuw4xQy4zjS59F
zpvNyr8gkk7xPDVyC6CkqekXIbNNLJVTQqjzZQT98GnP9oaU1waz6NFtIz9tVwk75No5GKK7aZUZ
WbrHXKmry00fB2P1WK0X1cNP9+s2G1iJkrLxJUS4sEzcVcOhRQ/JJ2iWxn9YOk1TZ9TJAtN+o43z
2M+2uwyofXiBEj0KMY9NcAoDeh/cKx+C0b1rGB8DZ3KTudcPWOjqFLbDOa9XP+7tPO4aAux3ylUV
+wQUQBSsHiwlS3YYkcZsNav+0frqDSUvajsDx92zvZt00tzGbmnjySVR4vfFXvqeeq6HIYw7W41n
6KnwQj0S4uzG7815EUv8j4jmeevb8WXmrkVZDiG2DOd8sw7tcrSkKlPf8+J69sQeNjds6Qr2dkP+
YIypUJOP7Udg91y5B4Ayr9oxG1JxFKk+vVgBE9rHd4YWB2nDlXq/WM+mcwRqxgTAHoBYxNyNUJuR
NdyYJfTAWPP6WuUOnGI5qg8l5yDuPDnu1hzWukdEkbFW+YnNp1e/5NuVd+eFVxUk5HZ6z2X100KB
y6t6vsJv+T16xksqn4lUtcHNQbNxCkaMKGWVwt6E15Mzdy/uT+H463Pf7NlUfhnPHp0Qx2iNEyAt
GvpVNCfSBngr0pebYlJvS7D8pqp+NJUDB41AkhhnejLQMoNtp7pz5/r4TMb4aVBp+PskhKxafIFv
gFtdqY/W6H3IFsx7N3iLBzPKT3RRD8wurxPRG4d0a0rpsW3Ux0CmYSs6F1LTGj22VmyD3BcxRKXC
qWAci8Ym6yOT0WMwi88wFPiFdaYD2AfUgW0lPnMy7iPtJlh7YwNeGnXcdKZ1A7kJynxkQVs24cFp
+L5sixKuNtsCfkyZYTuWF1+R+zKva7aie7Oz/CFNlbgsevH5XMYmi+boOV+in6g+f3CLMcTPnYTI
HxQMol+nmoGIxNQSOg16g+62Dhj+eH5bBT12hXwtic0kmeI1NDc/gls/NPwxqNa0KVaDVqmr4qKq
VTxXCYxD9NT2cH+pqmnvaENqmXdw23oBsUHbmJIZVlpxkpO+VSt973S/q6YpCSzA9BwjNMmzJuiP
TicufWCK2J1hqWFcmPFr4nBkajML+tA77iv8g13juw0m7QDYV5r3/XkloQO5r36OfO9cSX2FfXqj
eZMZ9mOUfUbq/iTCPOGGpFL72YpVcE6wdbpqg5UcnovO2Y0VRmV3n/cUmmXlX2ftf6hePjuGngF7
XcY6o4SgKOSZmOsPLHmPek8FX2MbnVD/0qQuZhjo/vhzVmyzoMSp4bBIt0lr+EoJ3KCQzbFCaceq
7sLhQ7am+BkF80OTz1AEKrR9lN+CkKWetM9lSRPVQjS475oOFEAQtZtW76ICzXuLdpSqp6oHxOZO
8CNnWKoUjrYk7WHu6WGIvF3hyQQLhbyF6zglFcb2CTPS/TcnU/ise38bieI5l2c7yU/ubMuOLnFu
GYvvBAmIvdtIp1dhZSKNzaIcds/SJZBBXlBWvEK9aFBGoXsmRX6rGbytquxi3/rB06NkhT52xB2z
eajhErX1rZ5Jufcm1FNQXM6kdpxTGZit069mP1gMGrJABbCij+pbGofYTY3D9gJuSMXg8FU+gYYZ
2i3m/vEgvOFcCuc6j1AAMHFVsZHtmU3kqezphhSl3pHcvyHbolN0gDLum2HO6iU/dmI+rTXHuBu1
me7V757hA+SLTRB336wzb65G8beotXbXo4so2LQCQDQDDolojFeyXpoKUBjJd3SUaF8dXNERZV0J
AClv+jbDarsnT8gtlCuUccK7BEU1bviFhWetUBZUBUUzX5xRO35x632RaW80yrhqwmzBhqhKcPRc
lgVs3IwWLZ6bcrfK/kuWNty3vrQJBL4pcdtpU0TmJoUqkoH0b4xVx5nLMM6N86XJtDw75VWFuYij
vOuTfAiefRGeMfXdrAcZnzl8yxfyzCy5jt70SpEiwKAItcqR0YaU9MoDuPxjv364tVJALwt/M4QL
zrZxh+NyA09cJbKNRDx19bl0wvBSCvdYA5/chLLI9FoWB1I3G5vXMunvQnmD4y5wzbgtJP3wehCZ
Rv707ZCDe4Zz1zfB3nN4VlHPSfq6/+xzBEymIW1Wfqoj2l8cXHLyuSvrfR5VWVHo4QigCr2NUxzE
CuK7CIEWsRUohAdWvRYp7Jtj5+bRdhY++nZ3+tVWRsL4Jm1crHpnJIYNXMEKznY9nbzJutnMYUkE
aDn6+Qk0eYpyK0/abvjAyrAAc1DYTI1OJ58s+8CVPYjO4bgUENiGMX+/+9BKw3SfatigkTEpKEd3
5+rp0pduiX4U4iQ4TYmO4k9rcYKOXKGTDOw7G2r0C9NT05A2EVqPcdlXGMUjdCVTw70j7BG2oZI8
jA3tUvx1nRUUjV8bcOBdQ72jNEd3twY7zKk8bkIKQcAadAkozqIKk+3EhwYWfLBbZnbQRQMTs+WZ
7+cEOgrkjRZm6+M8/uq9aU7hWmnM3BPUKu8MbwWMrHCmNPJBi1K4X7KdTwPA5biR5jJV+sbnfutC
io1hHs6ZIgB11c8AKBjO4OrXOjOe1GjoEMlxf/I8+N1yt9tMTU7iMeTV0UrnSUdm5xCgFf4oboMj
HoBZXfLQ4qiOeJv4i0KJN0nUgvOYYKUqFteiusnG/1maqErDyp7KXpxXF7Q91fdTFDim5qpKetmT
RNRk39HnHAjEajleuDHJvDSXxoF82VXDQ9N7zyPpIQ4s5KMj1Etb7hwGyz10Y4APgAOfAZ16OZGb
0mEqYUBKjOPV26C1TsLBYQ6vvRHQYwXLZFS1mV/bxKceHLEWymgn6GE0WTHp6Bdx6AtboUixStRJ
G9h1C0F1l9t2l3P0HaRslpjruTuIodxKgdQJd1uVdRzF7zyCPrBRstK9yk+Na+JBq5+a+DTLcSjf
W6aHqFnogd83wkgKEL4JgA2ZmzcP7q4EjkbqCrVFDyB4Kszft7S4O/l35C/KCTngREFHiF4HfC60
z+9NWzQM9htlB7ooHIDfDw5RuSTUw6luMGYeRtjpGw+C1b7yqDqI0b1AkAk2vQKKLjunSCHNAKYp
ZX/w7xtPiKKJByv6w9LNuOmJqEQgT6PZqNydv5TLFnKyOsjV7qa2XbbePa/iWR+b+61pQFETLvtG
YgJrWLEf+4fWVWWVmVofQUOjFfl+98IFmy79PGVdHzUpNPkQtATe9/vDfN+CJI5A3X9/DFVoOleS
7kyAnWhb1QPX43k66TVMaAHdBzI0PXSM/r0pgGclcFbevHv8cL7nDIq2jxbAz7gJ0As5AHXPCoRl
3h7KAfNPR4OTKh08YXxQZiCqtzjz5GEA64c0kM1jF3xV8p06+96MOGuyiTqf/zxEg/CAKlduFSjR
e64GP/j3Ri7e37e+71bfcbd78O2fJ6YeBgbw3j6GS7eHAmi2aCWRF/vXJtKeQL7sfr8sgehoClQk
wlkQmgg5FjqSLR/JoTMC2JigdRq26ok3eXvuBephSzCbThCwVZsfW945+9Av48YBpuGOrps6tvVS
PegEl5UK06Le9+493zIaAM1oVqqIwIBua7LFTPDQdpj4p2V0HptcX0qJGqnCXBrPdKWYT6cSlIRY
43aFyMtoDXbDst8rJcNOdnaPniA4gTnZ6iEElQ5VisxPVKghaVHdQoVksfDD5wmnYeqClUVqpn1Z
KjNtfWCJHAflsfK9nyXFxALsy27qpXp280aeCNBE6fIiwxh9WMR8nwREiT5zohngxZvfROborEXm
9oveyK7brKHKMd941W6ANJRILg6rF7EEw1yfrBbUGSCWOWlrZ9c5y3joc/tDkfbFmQ3NADXcw2Lj
1D6gT/SSAtz3vslHtEuaJxgkPfhBW1KN2PQo4qj4Qu/b3CRxyw3LmwimTTJ2/pTqTv5StL8a5yJ8
ulMeWhVv2TYcumcbvNbuYONae79bwp40mupGyWPTLM3eW3pIn36e+A2ASo++1Cpa4iAAJR7umY9Y
K2qyAEzd/GwWfqjqZxCU0Fu86ZqP/mOk5X6KqotTLqlU/SvEePT7QM3RSnYvi48Rd+3XxI72o2hh
qeNtZejCKmlNzJl00qKsfuEaMbGFgg8jbnnPlZO1uYfshtM+BT5/8wkcHAtRFsj8ezdiZO1X/WvS
3vuAbxhUEEaGEYPOSM2PYoGG3dMnPdyXbWdw010e+4t5u3+7xIfccK4ZW7fROnxyK24RQXHeB/iU
BYYh1BODvVQiROfmx60TPMsc9c+K06ORDVAK6bwgHby1dEWXWI6/zDSgvEKfCwUccyXdS8cnRzM8
02rOs8BpB4xn4Z6qcluCu8bYiFletTqeyvZ37fsNHBPbp90SV2Wvk0JozJbBHC85gGrPXZ4lBYAk
gvVoJDQod5y6pF7McCULmwAvKdR9Q4DuvtBQHLbBCJk+JDxIvDq0O1WU7NZBxQRxD+wQXgaWIeiy
Vg9j0q34Ckh4b+4/HYwi71PVS2Y98nFpAUOnNIcJwcfgnbApFQN7cscKEGXvnyksuMoOJMkpNO/c
heCbq7NmXhnf94dGLn2jCx3FpDdndwnfrHY+MVZ6add7P2wPFNTP8Z2VtnFjl5+1XmRMmkxQLbbD
BBDWz/Uz82sICAtDYeNdRSflZpoU8B7owkg7BCcXYt2O8d45NEP1tXQhvBDzUDLzh9cQQlfAa0sL
Zl0EZErKaAUCAyPCwV4EdSGQ2PM+VqDycR+FSHZEpzVSj/no/Zpaq0F2QXPtDSCsoUNIEzfuTyFV
oeK6Nr+occAg+a+sxEmalxanY/+quXtF/H3aBLWdMu2TbaNe0WRFCfz+MBEIOyX+pKt9lIvE1Ggp
2zZ4vufzcZBC/I0mjs4NNDvnKgPxAdLeWJTOSEyoH864qjRAfALHCXZJqI8B798cElz8skUSa82A
1bwZq/bUn66DKzblwPDONPSTuhz3ZArcnWXFc1UgIBQyZFqEhnkXIvUkxILamCAyWVb32h3dVkS3
i2EQRuiI9n0HNfudFJ7Y5CEm82PN3ZPW7EOhBDNB52EurdNcho8qYl8heBeCw6bzxt+0Xx+kunHa
Z4sPGXDOcSzen6iCGkawyt/vB7wu1mwso4z4Yu/55DCbHuLE6D/UNU/JUn0aK3YR6zf4aGs6Mmhx
0eTclhxKDIoFmgbL/FIAIk6qmjy2dXOS9ouA1olDO+zXwNkvqvITpoUX+y7MQ7CwnhmTNRhFRmXY
ALqN0twju5otF+hUD4yzexDnoRsJWFyW9o13/X7fZQDf79Q1sgJDs9G8fyyMA5YXVIK7ouT2nRJH
J+PIJTnI6MO63ox+88KLOYLrKgxoguU3iYZtHyKoNkNTiecAIltAVVaNj4bjXLIO75NQd+eoyx8Z
IqneMult639G0HFjrE/5E8zdbVrg2mr1Uqlqa3RxDDpy8SJ7KAuMinN0C6EmeQOEIjEAbIUL+2ma
5UAW/jGE4Z+w+XKAe8Xwzp47sA+IyaROx0G893DdtbPD4DpBFIbCOju7ddIfkHHRLIYV2shh22Gg
JZ36rET7CJjiqqMgaaS/7gabN6lt+ZqhBjkh4XFwIv8ZF+x8kwjJMKx3EKO23JfIRacRPgvWtlDx
AuVdAqWQsGHAuRZwzwCiEXuoApbBDvx0RkjGYyNfKjsfbPnoBMNPR6DGoXUyTGbb4DzBRAsk114d
TAZuAcvGB47VQyZ2V+iSobznv1y47ZqgjV/gickKOKWzQmLu6TkskTpw/He1Onf3KgcwPqQd6ISR
Lw26RHgpTpBwJX9Uo0W6aHASWpZXr9AyHipweUP3KwyhINU+Al+NysxgvtTif7Sqe+0alAVj+aKY
/eFzAOi2mx9Qa3Qb9I8cE0A5J81UfxaDt4ngTsSQS0F/668A+zMPZ4qTAWGw3s3Cxq1BND6JigwP
Ve+c5JxSRylki2fv2uTg1zHTdCn6tjUJcCr1Xlpy7FEJpC3rphJHQqAVfEr5DkE/xXUMHBheA3xJ
t/4cFIiAHBMFbDFvwwZ1dlr4xT5+GOAEVQGHF/4tFT8MYRtnUccOKFns36FkICRHKK+3gCC8yIt9
NfufE9JK+Kmfw8X9hGjWJO5ktyQC0+C1Ha4+4j/kvVCJGVgCiU0mLR3WZPbZs+/wvS0sRh8GF27y
llPA4bSFmrVYYYMvGErHneBDcDVjjQaUkp+9wqsE5LXDqOkYNcasRd0SaP8NaMDO7xAhwzUTl30B
yfi73OfDL8qgTyGLqLE4h3ufmq+dBYxqkcBIEKx26+En8fEpDHG/jBbJSqYUQXQcPoDwAfIkVAcR
sA53X+P/duSAZMZLTbsRi5fUARqrm1NX5XGEU+K1d9tshSPTwyDt8+eoZO9OAV9A5PN5qfPXwbFH
ZsI6c5U55mNh8C7y96I6DBl0fegqgMxl3SKgUx97tENQFe4oH8Kh3KtANfFPDxm5uEbwgs+VCyGp
ylg977rWzXw4/EiWCZYUkEFiuAfTtifBm1rLaa8Q+YnBXQ8JL98UXa8jishtjpVj4ojWDyiBwCgs
/B3gzU6vOkJIq9BJ7iz4Rh487nHJXKdTWTNeFoirdlQzhgz2MUOuAFKKcQU7199gLZNHpQSwx3sw
FgtSsF5c+8K807Vys2n21pQATDKRByWUi63rdTF+/fEQCSx+Avcm4XBcYQYdpUFX0ZvgAqQaiwSE
8wsOBcDc6kaDadoD+3kgvHqZnKaDbo2ptuwwkal8yKoZPD/wMJWiWHNRNeObY4jad2CH8gW6jzFI
UkicK/GiahR5nACYYtG4mapO7aTYr+tUxgINoaM82PMT7FJ38CfoBOwWLQBD+qA8N9CttvCcna11
68dAel9S1BUiW/uovmg02Q8jkopzIbw9LLPBWbFLhhaVDSastrrH50S47n2kIWPpBPEqK7BSUPPk
2KKOLJxYR/PLAFloot3jAGpcWcoSePivg0Go1wveI/mTDdykxJR57NDysS3Xx86DTKfhWS5GTI95
/RD24rhCE0FUaUKB2B/ZiGBys5I/el1hKZUTw7A8R0lP7T4Ixj80ahko+mXrV86LTz4axKccrMEw
dbQ7eh3IGc+Wp9UVwPaRL0L57mUl0jp0bV79AId1F0k4GOAJgP22YdNtCCvYZpRiN5nhjoo7qb9Q
iIPDsMkLt8ygR4cxVohY49VzMCYuXVp4mEOw11DbVHszIppTQEQFXI5lbyIETrD4AOJH2xCxnBWC
u2GEb8LBfnUUtkwr86dp5u8unV8hR7yMHcUEpyK9JS27zN0ILXr55Wooss2IkkbDtRENK5N2zBWG
if0qnXFbh+MUu5MIUsyhOEwbc6uYX8RFr7uU13YzdMFeRdDqRVh9rg26trF9nxrgT/n4YYoICz1o
+PIyVyiopjMM8fMywzlwFBJ38Ga51/1mnQ2TOofrMY5zlU5oP8Xa7szKr2GJpXza1brJgil7x1Z6
DYSPQgtSZ4BQMLLrdqKItMzu17R0Q1I3btqKaoe5T2x792WM/DaBTQz4pGm7jYeYfNi0tyooClRn
9iHq6JPlv0yFOHQUIlCfQ8IexndWJbnU7bkJsObHfd2PFchSHPGm2eb5evIchPBaeo8JIlkLu3tX
AytHYAhaunF26PoIdL9sQiOm54z17UtZjnHReivSN9pLI2edEUVK8rH7o7q6R/hDuGlYsi9/mWVc
txXLbOk+Fr4zIGXdYWhe2Pv4FfZIQdYKbhIkxpG7ThwsDeSeAS0XctZFjpa2nl7CQJ0LysptGLJ4
WJHbDtRLmRu1jdr1iVFSH7DIR4mCr6mygUo/HefCbHQz0gyUDFZpGeCsdTvXG6YE/tbTKnLE4cQ1
0FDW3bz8ZCEt95baqyEB3HmkvtNmbqukKOclXf1gG3WWP5JgSRhzThUB+F5AXgFOiXh8r8ekRNQb
4a0dzJw865fJ7gKyo9KO9zQkDMTKgtCz8HCFzDxnxsWhQB//jUL/fw9q/+xHnFfL429R9v9azO++
Hhr1sT7b/45p/49Lhv6DaX//39+QNmP/gfWWPVzex48o1h7Bimt/Mdq44tl/gM6GVMgDIHZ32Pq/
FnzDZc88yBe4vAmur0nxHwboDxaCc3EhLiycieWZXQqXnlP+/8JnI9P83/BsrM+JV3ci5noUwLcX
UkDp/77aW+NWuoPPGPxWXn8OOsd7mVVDUywnEG1dy+jL5CsKgENDP7g/6yCH+NezVHfeX882DRbj
+F//9/ulvv/4//S/bvRZCqw0ATdSHb83YQMZCIrSf92PZlSTCOH+/fT3E9+PQQJEZ/zXHxJzYlgh
Zyf8VZ/+2TQy+ve7JbjxY1+jZY28NyGb9oSVfxGGvt9VSwfBdSr4ljLlv1EUgXU3TFeBpLuLZXp6
IKCbep2WD6wqkXSDG71ZMW+CqBrgYjt89TH9rflxWRC4+r4FOAC2ZC6QJvvnfp273sECaK8XR2Q+
R/MwIDgv0nBa3SNKD47cvB+6x+/7BRuvpM+dL+S9qt1S+d2pWov+1Nw3RT4jIuhIP/kfT3zf/d5A
g+hPtayJgSB/D4nuwETVp+/nmnkmmSjmCrDoAszKW8NLZTTsXpmHl+J+a53nGRVF0EP1RBzTM6+R
o8htaHpY4KRAzy5tf7H3TQ4f/pJzFD2BhCAHVlcg9u63rIXwB/HJG4aLK4b1IiTxn1xc9jmjNhcb
PevgqRByOgP4elEtcpMI/wf2sa4rLG1TJJwF5nF0muER38PuurIs/3rs+4n7uRJHZSX233cx3YnH
/9s/fb9QE9idp/t+j9ISLWZQjstxAgb5b5vvxyTl8/98DK7Ey9/7PPQuS2V3vjs1V+0BXs5zcCjG
Z26ifVY8zWZxUQeaOa0oYBKkqb2j6wLkkRyDdwgH4xLMmLa6cO0f6QxuJwCE/VY3HCTSHNmjBGee
9nRu4O2bCklC3Gr+dQsEWvnXY//cwsqhdIclPxAkaDTQKd5hXin+k7IzbWocycL1L1KE9uUrXsDY
xsZAFcUXRS092vddv/4+ma7G4O5bfe/EhEZ58kjFgC1lnvMubBkWcjzkvXUb0NmF7TR1IJ9BHCjN
ED45Y5LfzXVf3QWj6p6ABdSUfbP4VwgjoK3C7K31Jw1UqBLtrVb3d4GRmEsf1vy66EyqwdCqQOCp
LEn50KPCBHHxIZxCGrtOXTxM4gDW0UK1pOalKyZ4L4Ya3xtmlJAqpVuVP51u3Fd++qbH2QDAwqvY
NzHM816IFjqzcm90xRtfT/4PvQ/r3Kwfm3mjGXO2naHpVTcmgPwtu0r6xC0qiCtjmCm/iOB5Pm60
H6BZwzsns6JVESoU5EFdubeW8lNps3GfOL7xkLG8dWMnnb/0KS0mtYoCmJeuIAloVjkJDaLp6LHK
OR9ycG6jF32MBGz6i6qeb8G1TccxHdnC6rLsHj0WwFFu9KnOfkZDcDfG3fjVamrA35XYZ/u02znw
1PO3lniOyGEmHyaXMX/AAz3PiGaiFu/aXsv2YW06YB6t+TXw1Z3d6PavEN0Ic7air5nrDQiH+fGO
Enm2R6jod2qfzzuI6MXXD6/C30uGT2KiGmLBH8g/po2bjQ4V2TaFYjcvGvH2+aAlSlcz6kI7dP9K
7CjdRF7CulAXspqKkJSki8JYnl6Pr1M/jP9xen1tM83JQmlHc2Uas/rSVQGA/mk8ZFEUvxTDws8Q
XPMLVlGp+DPLg2bPJs+wLNnl8NNlKNOL0LiRp664YlRqfyXzLpe9X3GJW/pMKVFe8d//RpXX+yof
8qcJqvAN3J7hkU5AvfPtMF5adlt+DyCrB+AAv2QeMBsTKaV1ULvl937bRkHyvcmKZt1GhXtnp0nz
RVGyTYaozjC3T2Mw50fFbq1TFnb7YHK618mywrvZhkekOSzZ854OASyQ8JBZkAPqwNEWWg1axKun
8K33m2mRqeq463PKShmCVI6IN9DrV2o2Iz0QWfnXGVFRGe+82FlPLZUz+tThm9YehontlD/lyh36
p6ZoX4dvQW9u2riMXgLPbbetObOTGoLozdDj5X98+lxYbJ8/fY6DxLVugmNghcNH8fOnb44Nt7FV
O/oVa4mRwKpWjrGazG8mFIkFIG7WDKVvnKAP8yovpjc1pTOnBG2zm5vJOIWB8nXiC7vWkM5C389P
drWhJrusrH+fyZjiZsckZ0NzFZe5Y2ePDUVMrr1Mx3Z1rI2a3/i/3E7G1Ca+LcPu0bHMYjV2HcQp
lGh2Se3Gq6wAK9za8cERX27Lt46VbapfZaoemr9T+5m98ntq4aTOr0IxjjHiWF9tfypWGnjrZR22
AZtTxVTmMj+ydd3wlaSiYcYoy3KmpmaC5EkX/j77PHudp4zRekwKrvicV7iNdq/X9Lfd3FN3yjR/
PHilBpTArjdX8UtuQmdtJ4e2Veyobvh3UTJRubykXK6VMavID/qQjnfyUjkp49eXwbE4Icg6LMci
AVmRTs+8PEFaulr9ak+wT6LWHX4EZbufk4DiMVTbmyhSOmgpEcVdy6tPAPDrhWLlLxpotYMegv14
H81eYLCPrV70PosPmhiJOTnSeVNdMv+frpvFv/B+l8u/F/AvyNH73OXfE3OX0ftPZuUAT5OSLTZS
NeHeLQOTjoNeAIsxg72MybPLIZETNKoWNprA57x/Sw5H37/78zfZEhzRiyS1yd4JxxrT0XUaIzhx
Crrqx9cIZI0CJUHD/aUEqWaBrNcqfSW3FIV2yxZceZaDJLkbrFJ5LiO7eIqm7/QattQ6g71t16wn
3oelr7KeiAf/POtFTv3oBeh08KSy5krfGSYFzaZU9Z0lzgwRk2cydpktSl9BKvDvPHk2RMNJy+do
NzjwuRxTH9dtVTeHZA5+H+RE0Xkj24m/YzJl5vG8kBNQvYFg1+I67Hx+30Zmy0QvQUbiz79j5zNP
V/6ODdNlD2hD0xUby8+/4zGMFD2sDeUXfb6ndq7dR7BbMSoafr+QT02WXT+73HAfWV5Ge8Rafsdd
4s17vKduDCZQn8Qy7efoRN6HfBk3Audn6n+Pau/ktemMdIabaTvqf78fCuczEVPnhs5XZCPEQSeN
RPHgkNPyIL/R8kwmsgJBPcwwuaMMnm/uan6+qOZQhb3PxqNKQa3mvZdvK7HxyAoqsaFq0EUVQzV3
UwQpRFmaUSEOBgpy8HjQpYist7lNF64/Wdu0apvDoA/loqXw/rPiTxT79viWsRVZXTJs65dvwZ90
7Y1jGKhzaTYfvMu4NP5jxWX/86/osDk0XR2VevzsnWu2tdVHijqGxi8rb2kkR5G2694PdhPxW5Tj
tjVZHZZoRLVRc38JVTlfrzTqjdUcWeYDujHmQ9KAJjdCYPZTZz7o4iDjUWymK2+C1nU1IWdHjzJg
DX2y7Tyl3RRz5KQPatHHy0jPXisUtDZAK5pDAwb3YIgzES9M4Pnn3CQ2k4PZJdve7PWXWS+8o+NE
23oojRcjmdyjmKtU98NcI0amOTwXRYoWnq5UG+gs8VaexcP0+yx9P7vMXs4CiDNbZN3r2z9/w9x/
PMUsWEcuhkHCFxXS/tU3DFqLGk9INv2EoLXUNMcuUNBB731W2bjYmptt5RBmnUZ3CjR+MbNKvpHT
V4mxGzrO4pwuk0ZxD5l5SZe3lEN5S7e0DqluZOsobqeHyEQh66b1ac2UWxmZaaY9JDLslLG/DgZ1
vEn5Cuq0/rlCzlPHghnupMntrEXTw3n691009tW0hTNrVQSrsoaYxR6yq3daDDpvKU/loVFSIGLB
Sg7Uwax3H5IvaZOYCVXX2wL/wNuW28nQ+dTvIh6sjuGv/SYt9k2eT2sILdBlqUbAMCYmD5YTRCMd
L8bu4OxKdaqR/mnD37FLYui1v+8gY15peRhjvlcG/207JK0T+KThwSBKieIZi1+ubaI4je8NUo/q
52ds6IR+Gk9q/QthtbkxVw6A7DqclD1CrsBEhDSPGJ1DjubPN3UO5TowXA9ksxy/z8dost0PDr2Y
3FX2NBGt/nbyig+3kRPyXpGtm0u6Qe0NJfoYxsCsfLNoEAGL0IIbKmRT6/C/gXEc9bx6G/wyQC8n
V5/UcKY1XCj+virVeKNHeQWBJjT2QqQeGdi4fqJfi2hbEwZv4o5h4qDcWO9MP0hOLi3wW1MpIRiB
RfppquptNQ7Ta9Rn/mpWnOFeSxGdkxlpbQ8A8IE7tPJ5JZ5Po9mpKJeJhxbdNMDBIBTX3fvMJRHY
cro0gj6HXWY0j95Y3KTVGD6ZlRc+6UOnLyPPbUC1EXvPQFcRisXonypRQLDmMF/rvo8CqRjKWJQ6
2bryWPw7suQQvI9ztuqPMlHGFI9W5qzFzaOcuNwrk5ULOh43GgD8e7MSFEcXjbpgpCAizhw9Kx5K
K0ciGfbdVVxmyElxpUy9XGSJK2tx5fttZYaMyzQ9Gs+3laGryz/ftkFF+T8+7ebV5t9RLRRE2H6x
/+cDarhXn/bAm2PLK1vlR9IkKwTR2BYrtVsttaIbUaHlzXJ5l7i9Nz64bzIQATwDjCPeM1NmVMtk
pvUj82VMns0oHj/0P/kgibte7vX5/ud/NIqd/zk8wJIxax7RA28eabSEqlkdzys/sfxjC36JBC60
ljLemR16xjyFHpM2tZ48pQ+WjQm7JgCF95TP8DLsCiqTnB210XoSFyB/35wvoOLKBbBM0qbJb+UK
VfGSbskboriTwyCruqWeasWdKorp6Kr/npWV98usrK3LWVUkX12rIRD1AnEILUnUj/1Jz46hGubn
gxL0v+Yy0TYyJCc7N+03sV7/L9Oa/Jgi8wB3TQfMfZMVABRiAxK6WNXEfZMsJn2yDtWkdlunQSbF
QtbsDSTSovbBEs2zvwyCCkjA2IWAvOrwqa+M8ElLQIkFrXKQISiwBYusMlwOVswjrqNdCcU3X4dK
hBqBVngHMHbuwRFnpRWA0bHnFA7G3xNj4pn7SpkFFM9FkvjvuLwJ3PH+wwS1QrCRaE+kD5Fvztu+
Rn3FSliTx2VxVBX7Zzs54+vUo6PsaNZ0a5clqNKuONidO5ySMPyP74FDD+fT5gWfLdU0VdPSHNo2
hn1VA+sG34VQM48/RuDPhnqTj5IEP1p71mmPBbi9ErCG+T+jD73tHKv9E2Xb5i7B/gbNP4by0JfP
dj5XJznQ0dFamo4DYVQkQIq29kFsPcpR5+f9Ux/5/0vSqtvqsAMfqK2a5zrXNCmrYhiUraxhnWtV
KUqT67BPQUK95xmyiuV1/qryrKWS3stFWAZz4DYpU3Up113F56GHTuOyRSaXtpe1N9LiSRb35aFM
smPQ1+WDHPn8CVYIRqDTKbsBcW1f8gttQsSKBeq9GY/GUp5l9ug+V1O9G0SdRsYRrTLvvdZ3n1u3
vI4bqPfcTnFULwZNDfz/WMlpluiKfXyRa5rtmKA0sCE0DZP65ucXOWryTQsGsvjRTIOLrKFfb1ok
yOJxAro45uG4D4p63MuzIsmbjV03D+w1GgtKJMlimA1+DAvfOKWQQPeIimd3peeF9zBPs70Tz/bK
ybPxiXWUh/RvlH13snGbdCVQuxo9X6dP9F/OBDozV5FhpCa4p4ifU+FyJ/pKAlszQ926sdMJliHE
A8+ZbzsYmzchKofRX3oegWKbwmwxi4XW5WCHUbNzxeES68FVQJOAOKx72srj7d6eit7e5H59l+mj
8dWIwwJVV9PaWKlifG1td+frXnkCjz2c4tbf8ghMvpTOAbZ8suNHQZL0/eDO9QSmqW+3RZNqd3Ki
9no6RHqg3p63dDSenuEj+beXTaDcN16GctMn94TvuTIkM2ylXPkwUjdNGUzApf8+zCgJwffN7jKk
r+8M+H0AB95nz2MnpGFl+/MGCWrzMIN4Bh1U7Q0xkiEAG9VWbce9HPGM+R3vCzVaT7E6oIXzd0ym
0MN507qpuR2o8dY/YgP1qqEd7Y2Ro9+ZllPwLTNyY0HtctoW+A591dA6lvHC94vNFMYxuKIg/Gbg
4nST2Zp3MLPcftTM9gV2XPgN8zG6ld7o3+aKk9NEmkIgQ341avDLx8F+yo0iQrdzLQtPZgM6jYGs
H5mhG74PUpEW9B/SgmhdxV64+vNqwVA/246ZqIPxbHR0HO51Vg62Lb5yH1oFozHkpZfPxo8s5PuC
dZq7kwfFnWNkCFDUvMTMsJ166A7175w8TRFmofX4fpXMvRrKfAuV7Rtklfq1U7VPoTJP9wAnKIyK
w4SMummyErmE7Ag491Tp+R3QN/OchgRUsrbVBmy4iBm4sgAX8VAK89xxgY1DtkFkxHuubJS4bKOk
oyuG5WzW6EyhRSOHMT4UW03oR8lhh4/5oVfNvRwhK1g8B9b5QhnJ7P7Oj2MHJH/0M1azfJsJFE1n
Ai+WLbBJrD+vYqqIJZ/zLjHFonN97rVdXdcZ7rS1BE5oVoJvIGyTL03fKysUjnmlTIiq2bMKgMVK
1G8qEquq1tm/PqcmDm8fU6RaVd8vo3Ecbt0aSWMfWawHBOPDh0qlnAvPFgxMGj7YVoWGjZyV48Ed
EX9SzY2CV4AKoYIcr7fCh1pJ2oURTjkKJO/XVYru3KYuOIAK4faDMbdvs+OpX2JBnzUzCjdyWJeD
eeskITxBMdvoKbxkd/CRNBDJKbxuPe3rrRwGSvXqWCGq6EGtfQmTZuEa1l+dD3rUtAzrabKqaF/a
2qt8i8kQvbkt25vo4BSeswsS82ROiJbcyPW4BmEJhQ4qgpeF+mVVLmf1irLg1XJd8VUE1bTIvfdm
n6dP201Yv0XmJhzVDFqJS8t9araGOARZ2dAw5GyGZ8vTDv2595A8k2kyQw7lQQUQuPV9rbml6w6L
IOhANPmOgZ1AFL3aRTGhgjDN+wQ5vS/edAidPnpVfcvfIiCUL+QQAKC5dGw1wxuD2QItmR6C7imu
429+Y39PtMlZBrY/3nv4a7+gKr2tIXi8yTja4+O9bqr/Gneoqd9HCkgw2Q4dbS9ZyaHsicpuqJy4
tE0vsW6GEzarGwUu595Xw2LNy0+l6c3wcvDeh75qZTdWZUa3cjZg6wtjQUzXlR7v52jjlxU6BF5c
oRVg5itjNtz9yC7sJoCC8o1947yIQtvf9tSXXzB34MuOV4mZwKWI9RSNzlktv1W6uY94sz+5Zuid
L59F2tXlGZJhMs5SyVwBs95FKNx+gD8YBbJ9ceYY9xL+wEpAO2CRxd8B0AQAQNxlZlaJbhckB6d7
wVwPgjw1KDYHNBsRp1HqVR/TwJIxy9boYDgvKAN9Ssut12Rg53MTlor3aE4ngJ9psdC8XFkmuhGt
LaMLn1Sv8sVkJbAPfm8f/vyG8K62k6y0VEzrKZ7wReJoixfIhxcEAA1I7yx1n0y5urdLXCTzwvzi
0P58DMypfxzd9AXTBgoMTa6s86a0kZFhKLKgPuSPE6T6OyDe33W/71a2leU7B2D2njeOv/Qsq33V
kQCTfTWtNk55rBZfLQX9l7gcSJ0Kc9s4x1Ap6iPr0PVghFSJC9t6qlp+mD5OfOQsiTV6kNy2pdnB
NmNWXlBTr7KU1nqK45RiTB2h72Oh5zbiEbFBUMV6sv183mS0T6DkD0m9wLEGvmz7FCQqdejPuaZ2
bGx94w7qXSTQFGC2igd5pglEhd5RvRKTMj73AWRpBIMXZqOrO82M/qoHL3tuxSGcHsvaip9kJIvQ
EOrrUbnPvDJ/1jutXiuQV1ZyVl49DOn5agivycGPg155MktdXelmiwK4n1LNFYeeZwrFXa1dy4lK
hxn850+E+XlnZamqq/FfSwiYGga93quCqt8b+tTyEzwBim5ujFodHwYtRNQxiEFVwK/yGv273lXa
0lT6cQdTYwRrgqxar9RIQcXJvg+6alt6JTgy1UtAmMXu36e1jLYiIWoLSlxeBQ1GJMmL5IQc/l9j
55sFaoKdVOPyNJ0MN71zBM5LFQgveWaOCYCVPJrYfncqinCmG28u0//IOQdQgfyPPY2sPV62NOKX
iV83jWLb9XRbt7yrzkES1qqWZqp/csAtfaPS5YFySbujHinePfJL2qpPvfxboVorI5iynzKjriEj
FIM5bAJLKyH2mOhUNGlf3jUQ9di+7OscEPOHAy5PKHmKiu3AsoU5yP7AxWDl3FQAFhZ1oml7U1ez
R81LeBUJwJ2cUHFvPE+giRmh2ewjvG92MIPLUt8Xvpc+2kWCj/GfSrbe536K+K0YlG0tR9NdXaOa
dfVbGdPYDPI2tU9qUSV7w6Y+aA5asvJyhwZdU9GgC5A7X44l7MIZYLHY+8kDjM2Pu0DsaNA3h2m/
lBO+M1krb0QgrKljZasJadAqNKbXwrKcxVBmAW9xChMxAvxd6Xy9ZDW2j0Ctipz34Hv1Y+kjWhKg
tn4nh52IDS4SqeFk/CMm88phIkXkdSJPxqYG0mBgKt/k9vzGCWbzicew9eTrQYzLlI2sluiGRRXg
f78esIcQsx+yUY/AxaWEKxlCauYjML3xcSrXMcqWd7k1lK8irhajzTOi4suQdblrv7mGmy2Fx07f
eJC0RRWshHkzipGsiYm5YSqnp7S9V6o+WoVBrqZs65E5r+PyoWuj9hTO7DDdzHlN865FaI9QYeOx
kxpTRMGYoZxAeRNpP+37nz8jNKE/VQP4kHiG6WK8bDieZdJ3uyp04panDM5kVKcQXgJs4/wrOMro
Rz6gCuSPNjqJah3tMhORjUJzwx8l3EobhP83aGb5OlGcfsMLPnr+fKVX9+oxHKadlynRcmw1BTOR
GFZj6XZ7OXQjrLXKbn7qQ6d+moJ8jVhfAJtOKfaItABVEEPNydo717EdGm8MIfOaSM1a450copD7
+5ZyOAfTKgph57gGn/Kk8dUT+oTNKprtdjUWlXbqxQHDlTUy9fVBZtAUmjepCSm5DgsVqybBDMtr
S9vIZIAvxcE3kJ4Xl8orSrjzqw4Xj/M/IWNTPqwRCtAT5xuNze7R1r3gkICYvxmx9fkGgRtjMFXN
dpijOs9aUG38sNS+lQb2bjxTMXERaTE8+LH09K8D5P97jBWQcRNx22y/X25rBDO0HnG5vG3ZFcEm
geDfdOa8L5piWk1VHz4DFqelbDbW99ppNjQ5qL2MCmonrIt/5caIRMtc+S8JYJslIgPpAXWE4a4r
enwAxJ0sluof7jSoWXDyynEni2892lA6WoE7W1TdLqU3qxY2gSypEPwClHYBm8m8kavAWRrne2A1
0kEDO7gBasK5iS5ckmJuohX+X23cbq1x9r7FKQyg2JnCYwF88A4+FMKfUV8cNR21eB3HszeXHnAD
IZ+WTHIAxOk8ThlsDVBALCCL/rmE2PeAiVvxjPkVqvxN2SOPytCu0m7T9KDj5FCDSnpsGhW7GKN4
ZLeqLQuKWye9KtIDyseoyIzOSYbGCBKlr/vz2hAx3axYsJbndB/F8AcEcDbpbNHiUNtDaKT2phM4
47APYIOIWDs6uC4iC5rVLJbwh9SgnWqPUW0Jb5NmY+CT+j9W+9+NGIAXijA+XH3NPFaagU1H2ij3
ZTqnO0+LhjVAGJxb/uU+abIZsxJIphv1qwrA8jaPylNp9Pkxwh7tGPLkPuaok96ETZrzlSImD6hx
nnPtmaeUG2FG5o7Tq1sUy3kqppc4CTUkaNGFC1RlemV1iwvlUPAiFStWKy2xgUjH++FcMx6wcts3
9FEXDTi3Rw9MJey2MtriVDXtEp2qLlVQB6IKkGO7CN0fs4LyYxaY/ws6b9u3+vAmL0e/kBV8EEbo
bpXz+s9PQuP6bcmqwVQp7RjsFDSIDldvS5Shq1Yflf5hmDRY+4OPf0yKwNy+1vSjF3boJRVehFSD
iPVNtQnb/nluUYCrDAhUWKxpj3Ev4OOiXwhG/B77JPPrJYMnMY55qh/dXXbQXaPRrdR677q1ljan
fm4WQYOrm1xHGBM+bh2FYzyiWv0oJxAI8o9//jVo1+tS8WuAtsxuhf/Y0HU+71SccWST76rdAyQz
yNs3Dopk8musouexKoS62Lm+fvnSp4GxNEejun4YyCvKFIM2+e0Py2zZRQV6qn/+kU3t6hWGRL/m
uvzlXB4epnZd0DYGX9PyPoofzgv62XfqRTuBy6y1BRac05ujZsktwtDq7d9h+Y6vNdTw/hkOtPZ3
WDW66M0cFpfsBtO6pRVVePtZCLyD2MgcL3rRgQ2kRYrJSIOF0YApa55o4UkJqt9nMJ7M5dCV4QkH
LXM5ibNLXl4U+X9AojRLbCAua2IAZ0AkIOXYqsYnGtm/q8+zg1xx1ed9+Vb6aMFkVPy3ah/lNSaB
Gsfzue1bKPo4Jazv0DYXlpw6J8ip86G2kLobMPUGblvd9lmengFsKLRWuBaG6Uo2+fzCLuHfNijw
CfKNzQv0PBujCvzoURySiHmJoJdnXdO91E4XbS7xC/h++HtS5ksU/iXNU4cXyJanQs+xWkygJ8fj
yumz+VVn5bYJo0yhp15Pr94wQ+QDVfSQeMM5TUFfY5+N2OrIEjv1bHXtY3N5RmTKmDzI2vsVvuuS
fFXAvxpe7kxllAW/AIhdbqqP/a5Fy/vgje2D3LFn0fCIDvHw1aytamXGabvzlMTDBmUKV4oSZ6+N
gZhQAzCwk5CkPGiDk89W+wYbuupgWnRbUFy6p048vRqNBaFyqsEZiqFMY0Ey7PCwy28KX7AJgYUd
L9UTNkUvfTmq9+fyiWGX452R8fWXKfLQilJLaBcv3YA0ySV+yZX3PJdpFKs43y/GIQb7V5jV7DCS
E9gnjVew5a1Kz4pP8qBn0ducob4hR/6guUc/eZUDeU3oYE1ktEL0VVzzb/cZ80T9j6K+JXhqV18g
VJfBAUBrYZf+jz5ZMiYN3r1F+daGenYP7incy2c/W8xskdDuWlpohDRLGfy3aTnRltY3RF3LrWxt
th5yG0F/koOkrhvUaNzwVg6VsdP2qj+ezm3VJFH/qgon2PW1izaeBvHSx9JoWKL4GCwN/HaWQz3Z
d1XcfY3YreKWjPRzO8/ewWKbh1/bbHx1czO+lzFbdJ7jSdF2aDzfytE8mZ1gd8GmGfqSJUyBQvFN
7nvmoyuUS0QvNtPpdavCNkH2Z/2iCx+BTi9guQ9PMqPG8QgdLHwz5LBybPd+ENACOdQMKaIQDbxL
53xX4tXYUp9/sMsJVFbVguPSQmGi1+EmHbodmiRyqlHUN690zbvJwz4uQIbtrsBidBlgfHEKnaZf
zsAJTkEyIQ8szmIRK6D37xXZKHISzaMqGwHeTsOjFeqUdsRBbntlnDbjUY7mCBHIMPa2rp04x1np
v8lHR1ME87pHuvQWocRg27WxvQlz/7FNx2YvSVKtnieb0EOX2BZFRHlQMl/IuzR7ObpkSJKVvOr9
HjIjCsbpxuAbz6b3E+VI15pw3/q/rsJy6PTYMQGOkIPLI1M+H+Wc3/26PCzlWWWyaHFrnC0pj5Zu
nOzYEYb3dCqhX8TWsFe1AnqGm44gTEL2bKoVf8E3AVONtiq+V1l79FLT/5/d/ujzCXkXRcO/C87a
r6bV3pBaybFiRhY+B2F1X2I8vNQVw9nDenf2sdM6e3RVi02uQc9PckQRQhGTE7n7ZGMbQ/9IES3f
kU173uMfcgGDjHm6Lrx+z6fg0Q1C8+f7SRrE50j894mYajXnoIR9srXV1N0rYYOE8lADZukslJJl
0NOEMkPV+iWWgU70iPCSdV+qCBSHXcsevTGtYKmoibeW5WiePvVjjNeA4rJimK3d5fnn8NtY02HI
IDmLCnXfnFoML1eOBrFviJL0mfxXzTe7H8h2ZTe9BroMhf/m3lFLRNBqQGsOkmEyo+i0iPpqnewx
J0Ge1TfLRVI5+gaXYl66rmdtS3ql21oc5PByqCv1djDScHMJdXYy3Bo4W81ftBqFUwCFK+Ae4YMO
/vU4Upk8uhgQ0MSbHVQhTAW9N+Qq12Flqws5jReteYzGEJkHNQA6iyiPGyHOZvSGdxvjv3GPjGC+
S3HyW1Nw5cNjmuaisXznK2YxP8fZyv8qE4NlJHptN+zQ7zA3H38kCuh99Dr9JRosMI7QznoqYOt7
um4/po1bPeFLGK3Qx0nWctKIWufgK95aTspQoKH50AKB2cihoqbD1hJs8mxIMO2ch/QljY10P6MG
uSwtGKDrqsHqPcqAm4Yp4FUK9mBU5akMykMips9nqm7h8Jy7v9NlUA553Nq3rkmpGTFlHQkbs47u
kXt7HYvRO/hV5h16cYbborJQk3Ki/MAQS+vxzq/xFaRfxk7cj3isiJ2VrgPVG52vZa/722As0eUE
VFCxiZ2/zDm2IJ2lxyd5CJQXJBv8owLM6dRa+bjVpvrtMm/UJkoE5agvZUzHacUtxpiFgjNM4y2u
pyBRg/J7a6F54dk6thWD6jxo2jQs+KRQG/1nRhmo2noozVeDhuApAHFj0NZ6kaPYCj6MxBwrDUDO
IrPQlNVlJOYmTJT/yoANbdOii48dLK3z9w3FrfwWkVu0iN45s3nTb1EMwrm6zB4mUUOysGiq67l/
9pWmP6H1vUnTQvmCk864q4xUQ5aXLBoezm1chRiziFmUnZtl2JTwWUuoB5JFqxdpesRu40M7qh96
4Vgf//4J4sDIblv0TW6axDV246yfOuSfUv4yUbpCzncEQuo2J3kAoPkwloWFFU9zoAMEjB9pfzTC
oxa4mFj8nYPpZBW3PSrwSz+IeYXZCt1Ase2Wm3IPIZ5DHG4uG3EZvqTKDbucTTNtFKmqo3i31Iks
8y4qVB2tH4NKJkYRfzXQmUQpxcncCExa275YqBKvBq2bd2zxqODjLt4tWCQqmEZAeTAwfvHsuX9R
A6e+R4r/Q5zdXbwv5uJHFmTGiZfPQk0N71n29guUPNgXlyc5in3nVet9/4wE0IHdIJBYFfdysg9a
bwnQOb2Vw8gQXlORgyGCuJs91dO9oytYPLl+s+41TJl0HQHd2a+tnWqC5UOJzsbooA1/8N17RIUm
eMHZ1r0r9cxYqwjC7ieBqaR/e9ugd/zLSfG44BHcPflzoNx24TTdwcnoT+ns4gkuUmKk2mFFqW+Y
HPMX6UPoUnrW/1eH4l8Wk47qsFOlJI+z3bWTnAGTMNC8Mn2L0FGz+6o7aobSnJJWT+7LBrl6WBvt
ScaosGo89NMOrSBS5MRsONdXjYp2NxVeqzxZ9L3yeeGOXpbcYJn+fkInMns01EDHvlQBg+wYbbOV
Bz9DLK+w1O+zojTIjzvIkOiOjgCoOMgUOTTzluvk6eXiD9fI+4xT/e3PW3q8/64X3w7vIfQmhC8g
vJ7r31dTq004ZMbwTe9zBOYDpJEMsZ7QxEGelbhDzzeR2p7qCLcQGYvEomKoLCZAnjW4+RiIDYpg
l0TuPtMNJLt7hy1QEbAZtbXD1VmPmM45Nr6f/f/nDTrmbpbQ/hY9AQsK6k1oAuWQ22I5DMw42cqO
gRwm5hh/GMrZS/Ll2rZAdPoq+TIMGgQow1TxF+qoOTvKdcXBnZK7TEDH5QGEmLHIPMO4BfITPqWz
lx/oTyIFrVY/6mRCVBnuzeMU9/pdmbCJDDFdYl+An0c89vavBI9C/tq/7AT9wCzFHQap7WZhl2g+
umOavwYTj3wlHDV0ihjmo/OM9W/+mOvAP+EqoeRnZK9RWjR3oYL5zXkYz1hcDP60H2LcLNAIirM5
R1coR33JdMUnm3vBbY+Whas293J2MjHoDvMaiiKtU/kTyJupGQYs8ic4D03vuXD7/LHz8urUIBSa
BZh1WVaMcxOEvGU94mmXpaV/jGLBykyq6Adfjm+RWxhPhhobGzvSwnWDKceb6/xQUMn/cXXh/yHt
vJbbVrI1/ESoQg63zJkUlSzfoBxk5Jzx9OdD02NqNLP3zNS5MAqdAIomGt1r/cFtlNe///2rIsyW
fWBbkDNB8c0gmanKqm5/zt2NGrOm5JjJi9mz7HjRFVtfVX5oDisPX7a2wUna1Ny93xYPvufpa1ES
9WA5LZRtp1ZRRr8BrBfEo03X6fhTmiF7PF/PkrlFinxmuTgNaK3Ro2Jm5pfMbOZeGQ9XUZViTrNq
JSxlRVE06KrzaJYNRMNpkIUcxKHyx2dREofeVTDEcomqtJBM0c1HKcMa8W/NGndcIlatvbLIxI1O
ruODAfz9tQ/AwdvJ8Ax3y9sWoYWyUNsa9cS/GHFft3Dymh7i2yMvHmXS2mtdJ+/XoNdt8Fpah85Y
nXVglrdDHunqTMfG50ODP3URI6xphOic5uZ3BVOX+S2TLvLjIit+T5J/yKYT+rRtUqHWD/I0UIyn
lLrUy6daNi+f4gCieK8LcNQcK/0gajJeR8d7yKBG4Blcp6vPfDv1d2gOSC9e6H7VmfvPotTU51jP
7OdEdZMH2fLPAB2lF7Xx+z0hUSSZjEZ6QRYjWGMVs6w6uHpXJB/SK3N1+FDxH+JPQAwp5FD4XUa2
Myz2oi7JnTVWOMMaK412L+H8speyod07sYqm6b0szu597Km3KLLtO/nAmtRW6Te3TZxP8GLnu/mz
AO4LqL440/0GY5bMgds85Gz2PMBL935GRgKgklAEVHpFPyuBYczNkhWUNhXFQa4945zq+cPEb9wN
pRFYqLNH7rFEhfxTt7CoEbcUeizy6Or7CDVRcn4c0r6MTvZwEQWigQCdwDK9ZGTptunYJfpMtGDG
BdxRVwAKTaMcfkx7uw6PzDjhta8wM8i6+CJKuRklIOaCaTYKr+KQYJWIJxIckHudnqNy1+CWl0St
f0zL4WflttpzZOa2KOVBqD2HWBvdS6A8b6UqUSe5L/dDW4sMx4LQa7LwcnPc4ekh78RZ3fXj7UzU
ofyjzeQOX8igiYudZdio02eKC8DTapABvp0rOso4SYi6oAXKemsXw0D+qIkPqu2iACMNmM10ybiU
QNpeM6y8F3rq18+pUVgzl3z2W98G7yH7yR9GqvBz7icPvABPKkydcYwoy5kVeahMDnFzSArJ/m76
1S/XrO0vqZM5WMQpyXOGLskCZVD9P0Tz/kUrytbg8LB5ZFJlMqX5U14jwpco7YrKesa3R56JVy9G
epjadmG8E+HrXsoROZfleCdevaI1CarfrQBMfrfex4pW1ei3jZrlD/9uvLicGOCrcFqNslSHfVr0
MClqnwzsPxPWzQYCMpvhVp3dglh26HQHXQ2qOfvl7hlD0nLuOWb3rLNpb2DXSZJ61nEqeB3Jp+96
K5swwBSJFMo4oWlIGk5FnDcgFhcIn461AiwMh7RiKOJ1Y9TOEh1dc4PaRLE20Ft8bkbjKjaCQz0i
nwfF9jHscOeoPLlYe3VoPUutdsXist54hq9vtL7YyQi9vRkSROWAZe5R11IVe0myIk5mti9JZb6I
KPefrkmV/u5qta5y62o7/SsuGtICjR7rqNsIYS2UGLWOMGv2OISzpmsGzz6qgH6PKNXZ39UEEyse
yu+41ryjRGy+aXipz3BGGV/RSUGExzRbXMqg/SeO2jzGIdJ4RUOQQpbqdmkXvn5OU6ldwUT0T26Z
y+u+0euD2enWBmcoZ+fYVrLTpKzfWl0n7+2iyDYDEtNHJ8jIXve5dcpDQ1qa9jBeVHiIgE67Buxd
Fi/CwK6fqlJlL6+m3QsTlzZrkl75gjUxXgV5J321xvELf0n5gwXAEcM+693okpXeZBjHkLTZFIAM
Zq2exmeyrsVDmhff+1BT3hRPlxeVpxS7qEJ6R0FYXNQnfW2tS9hUmFIBG/A9Y+PHtv/UNeeeh3s7
OkOIWmE3os1RBXNglNEPHU1Zv4gaJFltjHXMJkc6MPZWmM1o+7pIvaPtGaQAkXB8jTrzpXPG5h2L
jlXTGDpip6G6GdjTzDNcn68owGorrUHy1YItzITo5aum9PPHKgmZLn0t+W4U40rJ8ciJsgBv2yi3
90DNrdtBFE0CAKxBDH8hGhRL6bCEmfrIScip6HQ7dabhGpKH+yj4cBnR2Q5QM7TkLN6qkkPev5PL
kysHOJ2Yqbry4Mk9QbFLeeHo6bvmv3WjP/5IeTFj+5PKD2oxphspRHVTlzz1Ivk2j15hFdgEgm6c
xqTITTeqnD3niR6tGn56e0NDC0xSUmuhKP5kXFgCLWzDZMds+IhUO6uP6aBNqxRRXwKAuVfd68HB
PopS56pgteKgul3jL+vERcQd+jb+kmgA083ARjNX1rynBtPyU53YF1UK/SdRZRo1ZpvKcJanKtsp
k4UBx3stGkMD+IkekgwQRUcdiMeZa92ScQOr+naJoMtJw+H2bNZS/Vj7wV5k/lWljTcFoMdlO0W1
vMQJZ63qVOdC05pHtfE+dGsGuH2J86pF1rDJCdMlTgdLWi3s8tAbsKXEQRRxa+P/zzDSBeEj7eKi
+HvBAQ8xKOKVogoR+K+a7NS/60aTBx3gebEUrawy8v1/WKCr/5wn1zGFt214haRWeTgVsJxsYD8g
egstTRABTtVn8p8kY1bMtdgsjPbaJO72gMGL9jw6zhqhoN+lqe1emtpEz3p6rff/1PNfx4me1XTN
P3f4My6IpHLdlRhXuK1LOsVtOtIrzkGuWuOI+OpwEjXiMEDDwXMjRvzunxsqM2YXIALFtp3IC6dM
d35kQJ2eUm484NkJ+8WNKImDXgXGmominCuG30Vw3uxm3uLgsfZTZT7ClEF1pnHO1hC4u0ALH/C0
c86iSpxJWAAsGoxdeWP8owE4SrlKE284hU6FuPMIzGFatQ5JkS/MSMIKc4Ia+0oo71k/TDYI6veS
OO9ToNjvY636z6WCTcGQuspOcSMsBHQNvwfk6VFM75wl0Si0LGrjauVJ/hjl6TpKzOzVTLsQk0di
g6LYw5Bj1jLqFS5H+eswGZJKys7M8uYkxSnW8E6oom+AQxEud4B8vHI5KhVop0qStiwlJhdcZJfW
wzh+M9QM0+eorZdEpu3nJlevAoGaYFnAShgOOmQUcxNrZNL/TQ/il9midhV1jXSEshrzmqSGmiRH
9sD5Eufm5IV32U+Y6e67qr41dVNdYrSsdMyaUPZW9dwgehMbly7OlF1IpGQJy9v4IufSyu+N5Ici
xb978Onl3SRWswRuVx2rXK/mfhKxBJ+wnITUm3lcsldWc2gVsBwDye72N1KW6zfeIRj6Qy97hUeI
ACChVKFAVIUGWpGd+stT9BNh5uh7iZrUrIV8+WrnRTpnURo9DWjfLlz+mEscODUGZVJ7NPwEq8sa
8sQQtP7e7Y1sk9mZfSTcGK9CnGse+B9DBlAjoTx4iVmtWIOPR60Y0J5QM20roElRzzsg7x1i5m55
7NF3uEGWdLcaF5rf022CLPWYKd+7yVGB8cg0g2H1ytVq43e3KEJULHJ+8WqPXnW+QmT7yjcPgb1l
bNr+oQ6L8oSSvTsJuavfFbQuPdn8Ecgyfjl15MDFcdRdBX6eD6sWr1GWnBIzMn8kcfyeSl35ZBVF
/p+WvsYn8gFTFd7QuqoQTpMx7NQ/TVV1HylW3IDbgh/iXEv9xdYaJl4EGndG68BRj6PiLQkAH5pS
3ZzbrtAeelVBzJH6aIyW7dAtfHQu5lreR1uxERHFoDI+FkWrmdV7rKgfnNGOD+6ET/PLPr/GEz4N
byP1TUvGh0AwQR17mxtW8asy82/aENuvEoI386RTki3Jn191Xcl7Sa5I3jT58NW30muFRi0GONT7
0L8Xnq4NX9tDEbrZGRvm3zv/LBplQJWZNxf7fREXIMHVHwM1N7ZmbOn12siwQygMLVxbccvKEqky
cpV2Wv4OpluYL8PPbfFqSj0WSHLfHUTZ9dAl93qjISuBz9OnBtHFxB2b1fbUsXbQg05Qcq918yK4
a4Lthq5afJiqJGjqD35uxYga2t0CMSb5aFt1sbTkaTMky+BBnaD/WQfo+Kie8cuyi2vo2tIXJOyM
eRSWymW0Yov5XyEW92d44MJSEsP55m7DTZS0f5VBex21wTs3utttrKBP8byVglnmmemXsgzqFbi4
ZC2VVfrFt8y3xtW7C7jp4NFBREhUD05qb5DrQ1R2GpQO7P50XO0Oui/Xr0G20TU3+eJkubknS1zO
RbGXhkf0Tc4CyZaW7skKjeLJ6+p43ykY/Ip6L/XO0LiKJ60esKgYlZkc5yu9rlmCs5I/QFf+eLjX
yVaNUn1Washm0+XeIIpwE7slmjDWIu2qYdGrSfzgFKmzZLkh86IM2nUQJsXBK4ZsG7Es3KGJTuCR
B3SjhU2DKmWirGSvhb0fjslySML+GseOO8/ttHqOamT/e0Vpvsh+hXp5OGgwdKYccJ69l3m1wgTB
9WejsbYN2I8zbXBnTeQFHnhykjB46v3Ale5Ra8c0/NUCptiKjFlfkRdwm+hBnrJpmR3sXOa3B9FG
RufWpk0ybH/aRE7uX8c5UemDzkyRWZ/46o4emNAYHX8jUPCoMWFJn/uI30wY+dqzpJWORTbkSn6R
zaODjQDLeO8X0ihb382CN2IhwDSlPjrFTqztsDTRV0moWo92SRYbx3BMcMw5T7/1s1QKeTaqqXS1
4eGsaxYDu95DoNcrWG8Wajy8ZYW3D5y4PlZypK0tInkzAp/eL0iOSaprv6S8fsMdR3m1GgzlC7sZ
z5qVD5tRU3NQso0OBD3292hzBqvYr5S9VsKJkusiXgL6il61Ln5Bea55B+WyaiLdxzQZpcjcBFIM
FZ+Zpkj9jVe22oPl435TDKrx3eq+smSG4B6nWncMBDHe7PNuP+Unu4klIRpABP0+08EGo6iXjTN5
MMxL29VvZe70X1p7GFZWqhNrnIBYNdA/uZGcpyHuigNKGsFcrvXgS5OFwNX4eWxE0RnLI3ZX3RXf
xvqhy6JHderlZFq8SeoBGdSpSPCOyKfk/4Cg0JzIJ/BV5Mhf3EFSI240ZJoDYvl/wFYD0u0SIsdn
UWWlVrApY39NrkDbx1EPxd+znLWeV8wMciwtKqVpniKzN2dy2XZfay9/CPl1YNogLaMoyqCxhfl+
0Frvez0qyJx5gf4sj6fbwkCKfjBRv7i1rr3mtTJumiT1l6LoODjLShJP2q2VPwt7R/P09+t081/e
fSbGboAh4YwrDkbFn1CQSjciymUW0lPnpArYJlDjQzG2Z7lLol3Vle4KOarsCe8OUmdqYv3MwQV6
NQ/xve+AbtQW4C3LAroHefqUF1hB5plm3rsnsHFul45R1Nnd+k6XNib9gsqtVRDck4xYOuLaF8fx
vibi+17Wyg47vehrXWE3HNRhetGjUt1AvdM3Hj6DFw9VrrkpZd7XBA0wj0W5GNR2VkQUFJwGaOmZ
Os0EuZEET5aH896UnfeRWH6KsPUgXPe77U9piMbPbdM4UC7Wf+C5AZn750yejdSErqF9KJsa/+A8
//NGifCNqwMntJ40UruLqBmi/DU2MN/yx2gNUKzaQ6Iac1SSOC0b0pH1dLi1pPrgzEVlF1dkIscB
v7HEAElqjkeBcxFwGHH2CRPzqdh1uBMUoLH1DfIcqNE2mNv35NMe4U+x6LTbZg/PyTrUuEYvK4QG
nxHHxDR9+sKT/ICIo/FTDILRwiAL/2RZY88vBlWRx2Pp29qzFecs9eOzqub+z6brlrZa8ZQUXjbH
aTR9R0/mm1Wb4xdHqat5CCD9Kg8R+GEsJY51qEv4KkfyNpIj/2gAF1jpYyftHF9/we7BWMaAbA6E
6Jw9+NBwJSVj95SiwsK7shveXQi1tc4PBDweeI8Wt5jIMZaBU/4eRCA8uA1i21r8GSRIF1aJOHQZ
q8FtUDjdado23e7kqlL3JLtmPmsBAK1bHVx4CrAzeBlr7xsqJMqh06Jwh6sL/q9TlLFyWctWfe9t
9CkGWWj4iRnF4NxikAgaz6b95nMeG4tOBr8pSYr5JW9/CbR13dT9qiSesrGN0JqqCy3MLp4efUms
xEWQGy20qlJfEc53T6JKHETRSeIVgffw8Kler1R13iRduUyHa9Row96fJPfJgCDWNp3dD6Iu8iAD
RumBGcpu2bfJjyk2SLMxdnHpm1K7lgmeVsVr7KBOiGfROjSycSidR6/sq62aRNprNDorknTmo9xb
/kPp46Y8yY5keuVssKI3F9KoakupQYE2y8t00xF/X4inVrGHdIP/TnMritbEzLeuMqyNvP4laHY9
1PAVYRyTKnZqUqgcC/CfVzf7qeE3f6jwIzuKBa6vrAJLLo63Na9qm/VIdF5tFwSnWc5E6Il3cohe
d+WDroa8yC7TW0Ad8g956CeP2ER/rB/Z9fWpkTxO/Y0mcd509RBDFD0mNapOUeMvdfGJgiTfsvS3
Fx0eH9i6GPwHJD4eqHVtH+vIz56l2luKfeaQNvk2IT487yK1eRx6P1/nthauRKLQjRIN906IehFf
2WuKy7KsDC+gz55uIBiwXtpkNSivWBtbu8RtpCNeeWwvw7r4YtTRxZtinW2Y7/BsM966CAuaydP3
XLiBu3WkqloHnqPDucNVxwar8rNWV3pU/Uph17+l2ZVgMCZ+f04k6XPNx6YU9EI4+9gnLWrrTUZO
RqQcwL5MOSKLcOv0c0orUkZqgMehaG0R5imy4buNDfTAXt3lv3MOeb0+xbj0HhojC6BmVNZbk5TL
Kq6VH0nW4G6lRONDzCIJIKBpr+Kgc54TuCqiR5kEbFiD+LnO42INiTLYKri4XZsp+CZ6wAxZ4/w9
HHPmtAWWztW5nA6djHyD7CcY1yj+wL7eDKm0TG0eN9hSJX1w0tS4uIiXT0aJAflF/Iyntnup1rwP
pT/jXJcf4t+//R3Z+tf3/wS3IfOjkKj7V2VYzZAqyZP74Wl0dqWkdM02SMAkOY7eLtosNPeCGCHO
vMZlA6SjqrEIK/y/Ozz/Vk2KCCpyCCi/EZvYF3pvkz2XnyIrcnD1ilFq0mtMv9yUqPDEqBUg43DS
xq0z1FoLJFICJF73JjPri6U7L6kdqWdRkr1+pqXhEzaW1UUxU3fHvF0uvNQy3tD4+mkBlHvInUo6
RWPbzxI0TU6DIxXEIPoH2EcVcjPNTwNvlLeSyBrYhXZ4DeGszIMyvkSDh717iO5ZYNvZqcQVehMq
XbUt2Z0m7CGXQ1O0j70qj4c4aL4qo9o+DkWqzkM8plemQ1Yh51330zEnfjpoo0gJpQ1+Y9+HEuXx
RE9yvg+4P53ilN8UnvZUza1XfdDdNQJU6RrWT/Pgm/kRay31LcZDWeSV5Bo946HL/IsVFg+d5Ifb
vg9MXLTgoogDr08Qith7s85EmWJS8mh/dSrvWzI0QeF88TMXawdNLve2NdQE1U1epU0wLDWjxyEx
cvVzyewEy7iwV3YHomCGThgatk1kXW1XPmvA4L4pAGZgpMK9ca08Z8ODzZlsv/pG2n637SCbFV1Z
LcMRe1gTgjnecEb36phmMCt1v/3hIcBWegXWjo321Ka688topQc2xZua7PxisGAsDJE6r2ulnnWJ
b68jvXb2WV/1G9OWdu6YpUtlQDcNm0co/DFksbTpVy24uBWOzOzA0/qs5uD3KkCH35uou2D1ZL2T
ciJmYzlzz/XtFQK19S4GFiP0ZejwDyGadBhbaAvxoff88EEcikJW9lIEhG+qiiSpnAeJbSxzI1OO
0IDhH0B27u38Uphp/gQq90kpnfgM419+ziTlJfMU66SGeXUcjPICEQBIfxKGbOHeQ7lJD3LgXR2U
xLaelQT6rISDepAIQDvL0TeTt84kapw3crkSRax+z3bO9tBU2+7UmHU/86Q0fdOlMIAm2fh71WmO
wDRt8M9oKgsGje9wBt38Z5T73joZut/1ojEiiEm4Zuoiyo5ffZWsLF207vBMZiQ9F3H4zOqkOg19
yJM0dsqu66r2RbaZqYGGJ2uCJD9573YPid1qx763Nkas+8EcIW4CejoQ9KlRHtzuoe0tC+v36Ds5
Rnp0aPJtnQCV5ls5wIMFVzr8Ut0+bZc5keUXljHNEug9r7WpaGqY2cqO0mxTb8xXgZMP866uJOR1
TS3d304tvWGbxIrLnndTbeTxgrJVae53p7zzHYzNh0sxhMbZTuo1u8+l7mg/s05hhRfW3zvdaC9j
jROlmtnlqgzexhKgb8hOZ2jC6lenP3a21T1Xke8cChf3ZKuIoVVEmHM2IVM6ovHuRsbYeZbzOF8S
qckv6XRm6colYdLfiyrR2GZVsu66ieo49QDclJxwofwekRLOKst4KiO53XaVWc5F0Qq8kchb9C2U
sGzFzaa7JtiLx1Mph5A9CzzkTnq5lw7jdABN9vssjrR23frmt3vVvdu9r4OGFakN7v5npGVWe1C8
vwo3t3d9UYVbG+0BRIj6ZBPoinfsgqCCJKxFJ1KJw0rLteI82qW1dBLEJLsOd23ezJssyZI9Djj1
zufx30ButA8a3hwrdZDHc49j/dIF/HFtxgizI72Tn/L4oSwNUAf2mDzgpBRuWr0st6Hn1OchaALi
XnH5prrpEfNT6z2KwRYoafU1LBttDlIvuWikXTcAqeRNm+P/WmQqdDuiqFsFKQck5KXpldEVc9vS
cCdlY6HKpflu58mjwhoCRzZZvnSatETOMv+lQyrzmQvfvJZP2PlRdjHSoNmUQ32yeZTWkWp3694A
KyNbNrEF01dfZaP6rppJ+Cs1j6A0oZXzMGMTzsLG8rV8XrRKdUVgtFkVcZ0d7L7cOyE5QdeTqgsM
Ixy6KzIBRdbPMRaM32Xo1zMnZU1i2nq6gl6Y7cdRM44qOJKF73TKF70bjsRAbBKVjsKUvapks/gW
+Ma47Gy52BGmtK5p1b3DrWCiJGvPjrgyH5KqCfcakipLG1r/KXGm7YthfA+V3IOWUQ8bxa+btemx
REIS+gEfRu+HA0xupqTJcB0SxEHiuJRXZdo2r4QnSJDQI5gWznaRJQ9qV2XgAKqNbHnx1hodc6uM
YXbg/zJaD3Jtnh29cBZBN+nj9qGzGdRgOKQ5cPw+cNwnJBmqi1X2uwgtpE7rZlpButfr6/gYINy/
JoNcLwW4y+O7XGDhXGwF9KvBSgukiF2jogv0q2rsWYOLxpMst+lVdjNCprWxN8o2nmt6222bRvGW
o62kbxAx3sm69JfCgdqRaf7PYJpzjciZ5a2Uz7EW9M7IQpjbNmiHdd9G6dVTO4d4ZVP9MB28PING
eZdIWRRyYD0XOGUuFSV6s4cSDnyqOZdkOiDp1s3UkB+qa0qqNCMQpCzG0sqXvls6F9FxEnVZ26GO
Xemfulzq4bcYTCzTVUS32OjNi3279u1isamsPVANbTe+DpLnL+0sT4+SRwAQfiDr51aDHR86X61I
c46Bxv7arx5HTQvm6qhikeKgq1a6O8uxlWMOQWU+4ugE9AQbNieu1G3axsM5nw7BJh3wkmRzHGxy
dgoL3WzUVww2vmll3/8iPzeCVGahwm67lGKcbGsnW3bEvpkuY2/cSTETtS4ZDz3zyEYepHARw51/
NkPP2riRlGLukPK8KvEXMDNYntuokWgyNtMj6hXzRDOsVWhqPQq0Ubay5cE6ZEXTtDNSco9GZiUb
UXc/KAj2/O5S2SpxNQv4F6sRNPCr6tWuOnwsLT14abERw9Pa0C6Rg3cneKQKPPc61EYoAqgEgO/B
QKJTi26GIMcR52y2gESoHhPyTLNC1XtkTKhTEs2ctSNetTC4LqEWWO/kovDdm9euZ189jVVyoOJ2
LUnDDuTpuNMlmCYzF7eeYJhCE4XUsRCMvuDrGr91sg9gHTjQBFy2CYD7O1DpLQLzmjmPertcmmDo
DT8gIeklwUHO+3QbjCnPQy5Li8JC0ELzHfc6WN3VM70j3Gjko8ZQIsASNWsXG9QH4mlQkiWI3JJS
I1RmsmqCUls+m9kQHnviGoRC6vI5wmr75ET6E78f82kcYPMgQPYPTTJr0ie9U8EKdnGLoiUBLCTJ
RENYVO6pzn+Igun78jJDqGJhWeV4iRBjnmlK3cNM0MbLrQ59ybUa22Avpi6igd0CqpwSqqPU5F0Y
zWUjZQE8CdT3jlUcmib+fRZrebTEqACT2qCravKw9LmdMhPxu4rldoVJG0LtBiYHkgy1O1Ec9ygO
/AycbQPTSkPN8miUJi+AJHyoCyni8WdaZAVrPShjjxwn38zWKJHbEHW1ne3UCLmcLLRVJI1hdjWx
SRa+R21fTlHxLIYTWSftIg+DgYyO7z34fOr1gA/5RmJrWajeCBttmEIIZxCsixaZAl7TIDedXIWL
E+pvLaS+o9/+HLSMRGsz5CvHJnCbB5GFBkjFWmw6UyIEW2+VoiwOtXUiyzus2iZADMaUSVHksPU6
KX5zIz/6in3dpMEp1S/M98q8Dl3vESxKsNTD0j2bMj+KADmOJiAB35SA9xuDV8tUFIfOUUHVGg7R
AXhtNKm9Ze7SbiF1sXrRqmugVxAbZROxT5cvGBE+vHpkp4y3rql28DcUfJrzkXiAHhnxIhgl7UEc
CnR5Fqy2mpXiyb/ryrqBYdSrxbaPS/3Wr1OUEwk98xBlhrPKwwknbin6rg6ItDi4Jj0pvlldu6qb
yViCPOlWu3QiWXqYFuouQhSvGojVAwEC91Y08iSZhwOW1omao92Ttngu4nYvrRH9jcnFZj9sN8zw
quu6Hc9awI5Z7x8MtBsRHIvHteG49j4qpRc/zKJrB0NSb8rqyRuGEi0WG9JTrZxyTyqfHK0z5i2u
SMywFPH9dNdKS2jGrd2TkQGqgrrlntLQ/KmMY/jqJWG5DWSfjJDjRa8mbJml3lXBRrTCiMAswNdz
0Cu0YmyIO04kPcq2Ll95fwBjobq3WniLfmbOTDaae0saAQy2hrYxtCpeoFtpwpiKKiSCQY/BAzef
E0IJOCba8oK4Pq2DrKzzjNe7hDs5IRYfwwBgoksxVnVab50r6O/dxjaAznjbE+ebOrPCq1bZCDJe
tEYtsT99GLFNnq4MTIsX1tDLK9E57WLym72OXcTUKntRuiwbAmO3sX3vLiwS2mvRWUMvZVH6tntr
jc2qQVExKTa3sUFH4q0lJST+hGj0pTkZ1miN/evGsJz23GK2tsJWOz/YGLJLWfAkVfNWkbsnSbHa
p6TsX2BROcdMT/tN0ULelLS+Ozc1oudB68AdkgLzVlcr34oRBe9bVYtYwUkn2ezKOc4qSKXoAM39
nd3Z3VlcIy2DGJXNFCPjFAUfK+1Y4gVIP8lhvPc8iN+w3n6kBKe+5bmvzkB5GOfENcJN0Nu7uh6T
S2NEz40cea/wkdUdpon4/Di991pGOG8Tax9WohXwQDUnR+jsRGuml49JlbUXL7C1l+ZbVSQeUouZ
vMg7o0Sj0iwXFbzVdRWS5MRFEeFdJAZbYxka1j9O4+lUV5JCnX/o8OFUT5R8FQ2EDzzj6kLCfDH5
80jIAuPtHe9F49f24MbZTpQko9PPoTdcRSkcU3QS0+6HKJX80dC3g4J0a+G/jCVqtXZPjk5cNaxH
beWCTFmEpqSdB1f+fdClrSV13vlezYI/38Wu9yw63etjvVGW/kCm+FND5oUylvOwBe6dRRfiEex1
UM7u/tzObdkwGqWiPMOHXwVdPbzZo+kuxhpQ86Ck8lFWCXeBnV7YqIvCfy/9uZCBFIe7KmSsGTaP
d8o73EIfUrQqf87iLHGWfQuh5FOD6Cxau0byPrRC9sHw0+wqohLEXm9XReVwFlcjwL0GUjEBlmFM
dwhU/z6ELBV28XQQZ/eGe797w6d+/0WX++XRKgPZJq5/HyeK9z73O/0XXT5d6j72Lz/lX97t/gnu
XT5dvvImYN6n5k93ul/m/mE+Xebe5X/7Pv7yMn9/JzFMfEoFq/VV4wfX+58g6u/Fv7zFX3a5N3z6
Iv73S93/jE+Xun9h/9PdPn2C/2ns338vf3mpv/+kyDuUrA61bI5ACEu7YHoMxeFvyh+aSEUxKo3t
36Nu5UaPsttVbuXbgA/D/u0dRKW41MdRf/2J7ne995HJO4/Le8vHK/1/789mhq13p4eszu93vF31
dp/7fT/W/n/ve7vjx79E3L2GA2EUXbu63/X+qT7V3YufP+hfDhENHz76/RKiJZ7+yz/ViYb/ou6/
6PK/XwpMfbMY8JSd6eFQnZret5YliPi5KPrtJBmgpxXIHVrBaBlzGY3ohWRXmbqOqyKHMuWwopya
Rcd+8MDEAV45QFIvd2pW9/pCNHvtUtdj5wjmFwadqGpHJ96jbbYGEp6ra3XQrAUy0zxWRL1JMwC9
JDi9v9mHCydxYSIOZw8TCXGK/mIkzcWpOKjW74H3qrv5uOtqIb46VfzNDSppq2MyNE8TVNfISRGP
kpPsCipzoxdpfUJsKb1KRF8OhlNfRJvoVfDkrhyz7BfQwtPr/9F2ZstxG0u3fiJEYB5ue2RPHGVR
1g3CsmzM84ynPx+yaTZNe+//PxHn3CBQmVmFFtUNoDJXriVheoJ4dUiy5Sghuq/yipTzasqqEpCW
BRguM9ZWt4X+l1fX3f7RsXSfJOq/XNmbYF7S/R9BbpCBW8h+Z5BY08p+JwZ2dCdcj6n35r45btzB
tqkQUoyELNzBH6iElwUlzntfxaqScFeYNO/CRgwAEW7d4noqY7KEyGLI6e1wDUpc9wL6ctp/mAPy
9K/wD1bo/FN3PRrQFisNomFmYtr3vRY593KWopbY93l3+WTnhSja8H7Kd+jThLENz30SwNbw1xoS
IYeS7S0sUHa/v9nkLEyd/o42yD8+2WWRsnFPdTnbR3GKyUmHXaZOw6ECbw9mkjoh0sEWfyJnndu1
d7WLU+xydjsAr7NPMpyFAE9OXYopfh2/zZVpjRn5m8ioW1S2s3EHBKBfR/Gseyv49ZrHVaWRJEFG
V+FbC4SatJ097mKvaB+HQG0fa610jk7vfhHTzQ791hcra132GoTKIQOOvLPNoF9Py0yxXa8hK92M
ch3XCabrdcShlvO3rKibvbTpyhk8UE9v/bqfWnch4fPK1dV3PZeeXeneRYgEtEO78SpY5KnhHtXW
MFKUtKqsOSqVYnPuK2r9t/NWg6t8LeF+W/fjqdV0exU0fbZpYgMpmaUlOlE6zyW7wentYJQNLPJk
8z+HfO68Fv8HNvPraobiDzJdGrOhL1hF6Cgi1U3O2jRolG5S1z6FCyjCnQv1e1bADrRQcd4iQpg/
kakZsrV++AT6STLA5zsxOnNYnOl/tUiAbIp3bBCcRqfcDqgcLRlAfinPEVVUpBKgxZMDEmAZSuYt
JPSLrRQFoyWupRp2jQNqMWxhPWmgjiubp4WhYBe1dbwJERcL1yAFc+AgWby50mMvZNdi0xZbR1M3
AqzkaHcyFi7sT+uMavzQdH5w6O1mOPeq1Z+9gQrxSsYxumcnV78vumLMN1cHySfwAKPT/QiRU6Vw
r/co/gTl5rZCl8dva32yhct6vn7/yWyrkbJX9BGO7mQ6yePiw3NlkKcN3UTzmhyC9uEJI5H/5Yl0
fcgMfqSuA0BPazr8UGRRqJhmafQKC2ixzxd5czmk72eTyJjfxuKGk/Y645Ndhuyg+z3I/2/N0Lnz
isQnXVMeTcyZGSmX2yH3m7ehGbSrDpgIRNlEiP06F975eB3M9by9TSOr7m/6stLWV30Vk4ZD2qAG
yABNI4oAAWvVVnGaX42py4JjmzvDOY9zNqYRtLPxnFaHxEhd9XmwyB2oo5uvJaZeAhNpVZg8kNEd
VTfykPdickO9WPMyOkAPAg9vtoZJH4UceIjveMxpDzSz6g9yliXBRp+j7nKz64iFnzPdgruIUE8F
VLvSxtLaO3xsWvww3g6k9fiXgPrewL6/VAYWd2R6UFW+X01szXLJsVAoyXC12wcI67w59415vdoH
e55WoGNQYh9m/TCnUbUnT62+eF0GUaXi2z915FLDLht+uG0+rGua+h/999jIcOZPsYPzreYyaYWC
T6BRAugayNFSryGdlAd3BnxNw9Vd2REZSZAOb7aCxqpirJD0XGZcJ8s6Q7gk9aoQKYHFU8NjBpf7
sqI9hncS8nnKsjattRE6Y8wQb2FVm1R3nNF+ALOeb90GaRv+6+yfdkifiJZUv4V2DK+H1aQPVZ00
x1EPzZ1Fn8sXiRW6lr/Hqv1sUaYB+qDotbJyNB5J0jPQoLNHM0zCcIERqwa8auKVbgPxOi5AB/HK
3KKjDrkwy3v12medtUmdfFUvfLjk68nAV+CnbkPxVov2sXizAtXe2gTQ1GjoynjdylxENyAqoYNn
Obs5brZw8YLg0PZ2TLeCxMlhaJ03B70bP2cqfPMwUES9TZBLfFpJLjHBdoIGEQtL8O3a6fKhQF81
lwpYk+GY5daegONF9hj/Sh8UcrvqrwF/AIqFEeI2Q6f9WlkaICvI/qdioD9PSVIq4YH2q5OrDsVP
1b8E6aw+axFf2GW6rJq3eX0Yyff+71b1Rx1uDEVBP5mXx4M1uNZe83s6s8FnreAP68/ChB+W8yGo
yPa3bjx/KapiPS7EaPTPLfIq6NQGOmz6NC3y7myjaipeL9Er/iksKV5Zkq684SzeyFQ/LJlPOYVi
1nDb4iclhZQKg1eAoHe6ZxWJq0PnhvYOdV37qzJH9/IcvkWkAD8PZeRYu7CxYGk3YadCUWO2qr28
J89xZJxMB0GN5TVZDvKuTFMlb+CzqhonK37zvtnEEzX1B8808vhZyWx+R+qdUTQviRaFqDWmsOiY
zbFVB2W4fx9SFA0ucphz50BzdHmxFQ+s2ugWd43mRs9y8AB4lAlYPBnBbaFfKrM9Gb2J5GgG+fw+
64aemywTZn7/z06WtutF8HdfQEWHLGmrHsu2cy4SMun+cG+78/42Qbfn5I47KF31MsFXCwshiyq6
xlyvOycPZVGE10UM6B0fwonCp3wKBxj+HZJGqHy8f2xQ0+kGbNOwM5flZ8Ut1yM6fC9KulFjlDiL
rhlepqDW19FghXdiG0HcnkFF/fQWvlcxVYUJVVCmXpzFNIBO3yU1WiASUbLpezasb+KTcDOmj9TL
aNlpVd88Tpn/K9whw8kLguE0+SModDmVA7d3RUFJ8T3gc1T17pEYGfpFG1QrGUN1Fm11C30EmXiL
yYp48te32eK26untc1yXkHGZOV/UoQ72n0LsRuWJGni/hFaNdmfnmUe3VyKwg7PKqRxuY/FLpLgd
qLLeImVs3yKvLgmlIDGttQCeEQmSNeTsdknU8BRj/a9Xk0j2qCGsgyATVb0ZHxwIBjfxiBqGDHsv
xNYb40Pvzs5qgINi98mBfMHPkHrL4bO9GI9hmWmnOq9TGwFPFhndF30qh/tAR2rBdjJn57GzfEJG
rV759TwcZCiHpHOfVbOPzzKqEFd46qwRlvQwfCiWkWcGwRONmbcpFSwcl66z7vypmaO1hxTKKfCy
3zTav6M1HC8zPxEdsj+Zvlx4NMNh10QZOKWqXgPvGZ5qRw1faAQAV+m/yMGI7RYEkeUf08XmNgBV
51lBTnQZUq3vHvJAP1am9zZB74EwWCibi4lWtGzrzD20sUs82Nv83BfOn7d4WgOBd9nIaS8BVV9N
CD2E050M57bsAKPZ0VqGipsaz3n5NUvSt6vBioSiUmo7ByNtE1A3hUHSxl104eESjfmXxcEGinUU
4RdbVFiAiG9j82DQKIc6HAH+EiBRMpSDEdkxOJoi2Hxy3IaohZq70LLBCH41NBdlVsR4EOd0KTaN
KKdZAB837dDMO6rwiKW5UfikRu4qnsrsH16ZayICK7Gp4QYvMp/m/s/zJSKEnPYacbvC+/XFeVsD
UDBcvoDQPcTldlYIh1dSJ6gC2TTvXFyl3dKZEUAkYA2/120cHOMFY72S6M6OnPUUGuOjHFpYUy+l
30Br306PuU2TRxb72V4+ExTTiABa9fk6cimjNYo1rhL5c7x75dNl/+JNSYl9mNstc4flT5eriXVH
rTqgwyml9SYp6yNwQbilAMA+j+E6jZaC/2Ip1NjjBTL/U1zXoNrvtmnlRtvbnGAo0tWEysh1HXFA
Zvz/cZ3btcf/+fN0/ayuDQuGsiq1jHPR6Ps+1q1D6xu8b6V9b5ynimV49UoRibGN+DjSAowOvXEW
0yDea4yEVzTlbLXWo5dkmSKRsrYMlRG9wk0VQPjUJtW0FaO4r1eU8JEmpC3NV/UqcqPk7S5dTuB8
VqVpTHeoMG7RW4/MNUkN8xhVmQV0m3t+G/DIQ9SQsSf3d/GTy5ncbVm17d3be40/RgeyfMo9P5Dg
we1SFzGh1oDr+C+bujhQXKczp9av9hzmHfN6mhXzt163yoPMl1kyQePrs+GbAi3KMl8cQ5+5Z4RU
lF2cjfRzDOUZrER1njULgaB/GYpDQiZYre16prX2f46VldIo+M2xYUSr7ZdSMZS1nJmAVq5n+WIr
UwW5+Xfvf49zHQQii4ZkpptuP3FjyVAHxqvkEYDZ5T1OTHKoUda53Gwp0ILUN6Bty4KL5gQ0n1Ff
Ns0MjPOIyk+mxC/GYvazLjlO7KXXMrQqWu/hSFIAMM/Fq66RhCcLBOHoEswb/XWNmXeax9gJXwKa
lV45JPzcTN5jULiwMxTG90XpPDe+jVb2bUhzyKEPIDTZK4139QaQlT3F6LGcoQgfH2doUqzJ6E6Q
oE2PvsmhiRRYsKtI3zh9yc1rjO3kPLtvE2SWHFwjvU6VkcwfrSTeOkBpNqVbpeQ6u2lfaJHxVNJo
te1K8mSmZSHivth8xWzXZWE31xBxTCywgpktP5b69EeHSN6R1LDxBKnpUY1D9aJ1rRuti9eJXrGn
dnFNXatcNHu8aw3Hi9bcQqdjouh/XiNNmrVAp5vFWq55+zBpANd3DCymBMN+Envaeu26QuJjf13q
9mHELR8wdtLrB7ktV7yivOcc8lgPIExgYydyjm6k9HdA/enbUtjSr25GbZrB3cp+UcLBfBMJaf01
5rbEzXGz3ZZBXzZezfxOFTQwvpJCe4V6WfnSFpO1LzqzvGuzOv0Ck98PHeDj738PGCMEL+qAtIxQ
AU0qfTIGRF5CBqiGtrGxq+zj0FyGEixeCb4NxftpLoJy3l0Lxno9dJZxyRLwQKPvfgPfqvnHQIMu
nSYeWL7qUplI08TmhdyucZHoZmw3SW0Mp6L9My0s8xhC8XSik5T/qkopIdhRhqKGRAwrMnPjiZSQ
eKclRM7kUKPSBUT03fhhbEetcbT73xHRtumLXuJkORmTROpoha6O8RRA1x4kfUYbNAdj1kLlbqxI
2M88R9a9VeXun2lqZifQwCWpzyjLTg2IqDVCSdpaJjVu6m2jrqMrDhSsYl6qEkndYJjoAFTJry5D
WKOmBy/0u3CNsvLVa6l9/TQjDXChAe+VXWfxrcvieaUVkf/adcCRtL6YXv0qslZe2+SvvoPQfVEE
HioKqAIpFj27nUFHE2UD76g5BvLVS5+2Gcf+dagJ1QNsNR+GN68E/2/npmkQrZ2BLXm7dH8aHfAY
o4403hU852IvbCeUz0CxT9QMT0NQbcU2ArmcN1f3MiXrC21bLyuYNHRtPU2vt26tlHfQp7jbhLbd
X/Uk/trQYvCk9pX+MGRVuhJ7nqF4lCExdfAWUC/tz7yaad/8uWqP/AEalEqy5Fe625pVE3j+PVjA
+blU2iexB3pW7VLftEiMcZGoaXedCZyohWfzNfpuhPH4c5gD5Aq4rT31ZTvfoX5S3akmKnVsB8HQ
27n9M/qut/CfSCT0ZtOTHUML8/ZmDd8knU/5FG6gsEjpgUrJGtVLD58YaTVA0Gly0gtoPOchrxRl
rQQWT7P3syAnVSq26P3s5r2exWNx6XLIsaLAfgp5ez3wXTTu5UATu3lvxehS2WjVrz45ZDjF/lNZ
Zu5BYm8R8LyTCbPAnPZp8Ay5X/6i1Wm89VVg/0VD41isINVl9U76ezvG69mcxu8BetbbuU4+RjRL
ieS/RghPVBpH6ywKp+9moNDwkUO1uYfdJuNXpKjhg79sOJrQQxxLhRPMDtuQTKxsTpxlGyJ+P6C/
QYmskwdnaLfxFod4vdTlR5PWl0kpa5pClj3Nh2nL2tSAx1NTX9ooyX7XexK+RuWVzxPAxMPgKvpu
nEvlKxmsa4RB088qmyAesmNaonLqw9pCpq5nxW+UnrUTzLrtMzyK0z3c53dGzsdeq8VU7KxJHzYS
KwdDTX+Dwk47yajqopmeyv4OPvfmkc3lup9rypI+8uHt5Izf2oY8XGGQHZmbdvrF0fONtEBDj8p2
GDmVjXQ5u7qjrVzE1y40KK7TUEOHOPKnaQvrPiprfgAtrhxCW1WPCiqeRwWsecZdhFOwtaZOS0H3
I+PeSKVg8Uj40tP+n07zYILkhXZY+l6raXyKlvs1ZF8WNZzUYltP40L+x+y3+a4pgwkCVw4zuFv0
5CvU6SfnTkyGAYs4/JV/C8ljYzylU2iuZlg4Nre5tzg5C5JmH78v9SkscR8UT8uaaA/lih5v2sza
tK2dP1plykbTTOJ9rbfpptEjdppqSuN8p84Hy6x/IDrr7fRenZEicOqnZMyaJ7G1Xj+vR2VsnsTx
H23qMpcOP1pTbzEyJa2bYd1No7aRwuONIPpatvxQ6gxRL9r5w/CLFDCv7it39D/Pr+VN00AEfSVL
dkVn7/qi+8WNNpBfrix9TC/D1PfhNlFo9XTyfwyTpcs4H8jQpX27l9F7aLvcx+Rm9m6XFWUkdol4
jxe7uQgkvcfLJSXU+25XEDCVC2u1HIrSt7dNj2jqzSZnC3/mRRedRImxXHgJ6dd/m9e6A01BEjkk
VXAZh8TZIk78Mea2Ygvx2p5q1E/0EuxjVVlIMy5/DxnCekVbNH+A27+IKts1TEyuqBy/T70OxfPJ
Rsb3Nz+oq5WmD+q2abmzCbtA2Rg/AdT3DwHQYjCs2ko4CJqgys6mCU+oRMkkJ+hhX1iozP85qW2S
y1upRIu0ceuZOe1uZTKhIYUQ+yop7fEi4wB5nF0/UUoUm7LEfAyk63rL3cq5zhY3OWGNyiL5N7DX
BsRD8R8mlbeDkk/Goxzmtnc2ztAE25utpr2OEqIarLJcNdkW98FmWITD5EC2Gr7Vmpx3PvowOC7C
YaGdGPf1+F0CPpi7XttBZ5utxXZbg5wcuKfGca5riMPONe+iB7xqLpfq3q8HCijdzTM6i58cvHP8
Tum1P9wWrzx+BqXZ8eXz9DsYlKCE0WJybRb6TIZe0GftmA9NbtZP1XJYAsQkAXKInY8mCV0mAla2
rhP/vtZt+b+vNRXtNy+KtaOrhyvHtppnOcTIyO4Dze/edG3aAlIkffbMQ6em7XPfZ95jnyHgbmto
yQzBYO59lejrmMQVtfhce4t2aMd5LNjKfI6+XU9mqMv6YpvM0XscWV9GXam9Rln4OiaR8zQOvO5V
iREeZCitO97snOhCay7Sw5PFXvAUaycZSBBKowG9jOaXaOn7ETvR/j7pQU3VFs1g6w7pvI3W8MuR
GRJDB/LbpW5LLZdySOJeJExri/DJr+nzW9ZQ6bw6D1wm85bKlurnu0ANAVmA038Ms/6+ntPpJCY5
lLA67Z050SFzJIzMI1zyMXGq1U2AT5zqWI1m7FQ7rejtO9lKJPKIk1M5wOHob1pN01ayTRGb7E3k
7Ga7zfhkkwVMqn4r1S26bUgDKJAh+MI+kIbRLOocajVFiWGhE6Pd9Y0wrJjqrWXpUGT2iAvuFPon
d/VSIJ2TMtvRZpDsRF305p0C/fdRA0FDSQ8Fc3Qotp9g8jIUb0nJ8eq9weQFTk+VNrzO/eS4LrV4
k5lvMtqGZLfoIkLT6OtcwtTlazD6u71mffU7/TuCTPmDOLtWX0GSp3+pstp7nvRwL+YwQ4jPGOjD
HfXI/joWanPI1TLZiNcKGmUbeDF1tOUCvoMgvFzguuTofLoAxcQPF4jcxt1BZQrqlTaX9myFyZoh
aRcZZhaAvknT12nSHyHwdM+dP0WbxoqiHxWNHLMO/ylCcOZuQNEWUosi+WVU6icJAEDpQHYRGA+3
mcgDhj8qjU2w55vf0jmzdoi78LWyYK1Pxwx+mIivXb+AXW4HseUIr0Bvm+9vdi+qh10FUJI8F+Jg
n6bKUBEw5TKXPl30ot4XntAu58tkdUFdrrqgq05ysIuORJWc1jEQrHY53Nxim+Yg3MwDiSBxfF7i
ug5a5+uRLPTG0Gt4FN8PQ9c3x74EuvRuCkAjnY0Ror3NX6e0HCJZ/CGmaKNxn7Tejz4Yi3u4kvVL
rexkADV0SAsGr+NXe5XtxS4WOWuXOUPS6BfebW7mAEFJOO0osv5t0Q/r3ex/WzRAEKvPm8h11jqd
U8ueQjYglu/a+3FMvl+3KFI4WQ6f9h80Cn9D9As87eIEX6bvohgNdRneYp1ltSqMvl93QOK97mf6
atgAcHJPsZFVpHTy+qVJaeBTlZlmlKxy4BGunC+TTWc6hDV/ImHn/qJx/ySHp/nnOa7rk24AhES/
yHjhbz6sQqVVfyrtg+h8LXOsSn+b42uKf26CqD7NCYLw2jCtp6xgV0xG+3vL/XnVQ+LyUDc9dB5q
wO4rzObvjQP3A3yR0zpt4HJ0hqnYUFGJH4AejwfbnZS97jTFk6t5FTsf+rAMD7rlRWZsiobHsW/0
b58maW2twLZqFk9tDe+BO+nOwRy8KUN1ghdI+oNqZ5dYufE1qcf7dHLT3xMjoZOSt7dn+DVrekyJ
CBXV+FoP/b3kz/4t4n2N/xhBE5u7zukC3rhd8gu8FNmjAB26rUp166s1NTUNYOEXAVQUoWofRzi2
rjCHrDSAeqKGsTNG2Ks6+Hb3pZH366Iw9aMgIeIcHehlUZnfbmTRCbSkLCoYCho7neuinTZ12xjR
EqDFvKaozvAYqFV+RtuAHQjiZNchPfTNk/DGapjIncCwspjEvpjqWM3PssT7OmJC0HPtxIrGnxn6
fhvQI41XkHwE59nWk4dmEdLrwjD/vVv26a3nfZ9m1d+kbLSuEVarIgsPSMcDabezm5gGqvd8KnQA
zUNRphoOZOQmyZ/ejBY82MhcKryqy2yKNtVKh/NheSAH9qYYZ9JrU5Y9ZCVconXaT9+7Kh4BVP3T
UdvKcHUEZNSuM5JF1LtdHEFcmmfdgIf4MpKqyopGbV7e8juD4WS7kQK16N1t/H5Sf2uTV5RCs9/J
9KnryJvmew1805kGdijC3gKQEt/WqQKeT4nd/dR2O0ttnZM9+ZazIV2S7HKIFEEZadHVHSm6c4r4
90A/hF5lSuvdIdVpYpd/GTDrrQH6/7UbYfq42eHG2ZppEr7+S7y92PXIK0A2NnCRFdB7pEnNr3TJ
ScpYdYN6RdnYQtCO3IVXauPKtLMWydjKeG2ovNQtSUiSA/dh3ZUrYdmEZwVKKwW+QxmatvnfJ1Wa
CTgvny4kqQrob5eDAk8l8EL0M9r5L9viiJEpQxFmAPak2tsJduNSc6tz3EzTU7gc8tHaNmUBu/sy
kgOAfzNqeOlcLF7WqQ8dtWIZQekIHwfIPiSRg9PNFI91dhp69VcxycHuvOLgqnp7ndlEdXjIa+sP
JHq6E9yfyBh1Y9IjDlp0a4jQLWpMQ0m+fTGKRyLl7BouYzPI/shTVQUvk4xntkzatpr7YSVYS22g
+4b3cjwylhg5kwMsafAWJOebGfpeAJxl171NqBsktqtZfUh0BykjpfUc7smKzl+uq/3tVAXuJk6M
6UvTh+RRLe9JV8FyhWMJe6itKSdxzoOq0lCJ0Lp4Xdeq7hCt9tfidXnUXOzJ+Y3O4umLBRf0C3IA
RV3X3bqolYdqgFtMIguL7uxqytWDrKPX/HQaa5i24tWbbjhq9LvChsknAscRP8Z6eZRlJQIkJIR9
SvUsoyiHiJItZ3WW1chZdZDYVxM0WjZ6oyZ6eJbWsw2bQ/0Xn2ZWCh4RNFEokd4NfJEPBjS6F7qy
uTXXQfmlghxjpQ4osxX80XwSPgFyQc1GDeLxrgtyABdLTpXttLaOorCCFY9hphehsQLNkFx4KMHX
Upo02yims4nbWFunfva3wNBBBMCvsp2aV6gALyU4ZSnB+UtpLiUH5PVjey8mcdoNBDaqZw47iRCH
3UHkJPPFdltEszowull3L3a1UQYkadDMol9fO9ddld+Vof/kz4oJ9ZdQWgWZDpGVBkfq7Me/ZzzL
IVdZPGHjcYoWTLKz0Q5eiRHuZsLl9BoKdWW+7TrKUshTbzzvNSza6eGWApgUk7YAP1LuJHEgjqgx
R4Swm3rDDdZ4FEeqN9S8C+0Vgoz06BRFzo3P0/dm1nn3ZYuuQWZFCCr487xWayd+bQe3WDlz5v9W
udX9MJCQX43z95INH3/VoqWDpK/+SMzsqzUk+fdO4b+W/uXpF/YD2SbM0+ap6wsSAqalXdxwnO+m
wOmOleoNqPLq/7hyMZofr2wtV1bC8r6cCvIsRfqdov3HK/dd8jUuM3Ud52b/MEf5DhIz2LhnU9mb
xaT8Zgx8z70u0SHDrt0tFP/emZ7//kgdXdsbQ6w+JhCarR1atL5ZTfe6gLaZ/yfURlQ65+Q3RVPU
16B3ko3Oj/4xSH1lT/92fIySuLmMbTxvLW8uvjihD2F0aGo/ENJ4+xgaH0Pxg+BHZ5AE/PQxptn7
x8eITLf428eoeQe5GLwnr7uR33M1IF9BESL7AhVs8WS03FaWkempHMDy5c6U34uJt61m4zVGt5eh
TA9nsEoybI3xOp2+bqdZL1NpDKDHHFJkZzajTW+E1otfaNkTWy2ACa31gp6A9dIHSxIGEaST2Oog
WFC/C9cVJMcvIIyyJ9t/m44kGPXEyCKbYHbquWvNt0OznCXA322lB126jOyon8mtpAaJ08UDOQ+q
PZp6UGGp3Iiug6mRXaAEMp9hg0VTT/1dzKiLIhWzRIlOjUTl8zSdy0p94r3FX0dlCR/mNJj1uV8Y
VOSgt33P+zFk0LCMJIebA2kEotX36Gmst0Xr3yHX2a0N8mcHKd6lCdxXMEy4kKGCsxYvnNfeQQp/
mT4jx+tCL2v7/vYKHJiHMFz5/uDui0irjY3ovWuLEU0Fdy/C7pNDT7yciVeHxW3VLt6qBTvTDS2q
65CEPcyh8UUXltplNNnqF6GwFd8yuvmWSPU98u/zEBi+RpZGbdBIBizMH6xpm7RwKMkr4PVtUIxj
VKITsrwsSqlcDtdoszXo8gXqfTt4kzJtp5K33yG072JTMQApRNN3gF2bMvWS1ymqS1r9sAs3bRJ5
MFlU6dXuTgvDmOtP3xf7LV7TzT94fRu4h5F7GRfGdjm0iU63yNBFpNuw3bzBEpc57QzYQXaLeZqF
94HGg6ttBzotljKP5/nBZjQy/SjVHad4nOepef0UNTjxUls8puzgnxT+0zrDpnDhRo65cfOQAuci
zDoYzfhUTfyXSlmj19mzSXltNBTnKTVV4wWWna3C8wbNFKs7Kyn7NVGq0VON1zk9pIlo0bFB9iUH
mh42J/G2qXWcoK14DoLQlDXE3CMteg4z1pAlDfJg4JGSbJWFRYKCVRe+lFNVQb8DUKkyovClgLgf
shZ3PY+wz64ro0fT0PedXWXab96EbbVMFdO/zV8ixOnQYLe10KShd6B22nL5pzRXAnOnMKsz/5Tm
ylmuWmF9Fu+8VMbFS3Wc4KVufvPKr0mGoaN/nPtvwfJb466WnIdTHjnjOrc95YsSTP84m0b9zTa8
n32KU2K03MemHvdNnhincHQh3Vm+tOAgnqdynF6svjVOZTelqBry5ayh+zbYvXywy5fZ/yt+iOEC
nftisNVtaTskiCAxOc1NqJ8mvbU3SMIbK7HdHP82JJegVyuZd3Mb+Wxv2hCF7E8ObVk/5Ym7aV0D
iS9FCx/kkBXpF/pXHRCPf5nkDF43bw3ffLotRC9TjGXcQJtiu1Cg/T06CgG7p/aPm9mYguh2hcwp
3q7gWGC3FtY4b60HYbqVGbdgW8legiE7KAosm3QvxasqG+Ndi8onWnKufmhntbpXl0qvEmbeSe2A
GCyVXp60zXNDzgmZhQrd1iVCHFljHjR6yK6TaC/uNg3iZpM2+/fIkbYrJfXKX9uScqSlZ+Ep8/vy
FT2yq72eUClCkMjcVkld/VryrqppRfFs5D5sRdkE0nix98t0OqCC2/QKydWXwO6+InJRbNDeS14G
lXSLnIltWGzTYpOz/zdxSkF6IVfhmh7HUFt7xgzd/nJHs/ZzP7XfTD2cTpMKZlmsSZpp63HgjlKG
BvoV226GBNtDhEeBIG9XN7G2F6GL2THuLa1Qn5NsTB6jRv8pZolyI1fd56Y5fVuiVM/ZGxl4mEIx
X3jXzE+axU2Aerz1IrYiDDcjTY5PhmVYLzFCzRsH1PVeImSCOZHuXARgX8S2TOht2FuveQBXDyJA
fMkW1u7wFbh0ffD7Wt+GS+rLwW611kd7wbbo+xL/b/ZhTlGfrfxVOIbdfZIP7i7R+2Jb5GH2C5SF
xh26lN469NvslyGsaVp2AmeleAzj2ScpUUKPKcGaAZ9Pnw334kzKeH5OICELeHUa0NnaZEGhf9G7
IXoanHa46xPbVUnD2e2x5GGZrgYt8A+msdespul/ikMpoLs6ZfrYHq/hyPahN4MIFeipChaWuRzv
zajoXtuNPZrDq6o0LYJTY7qSYVB2C8Okggzs4kWVtERcgVYWGWYjCmaBNbxQmfae3M6+iJm/LgxF
ASD3MqlZ0kUFLUMI5k68jjZ9982p3SUp+7vb45bsSDqtIjIkaAF8eAzL0/b28PXH7dLU+yFAfKEo
sOCckXm5Pqtlok4OOoIM6WzC7s4eUht2/VJly7qxfY5mf9d2YfAgpk510TsO65/iE9Nt0s3290nt
OFcnrRt+Svz/7aSoAy0G2wMfrWtc8qTO+ODFAVCPshmM6sdUBycl5m3zJffb4kue+H9qy1tX5dTR
yuVl8gKdoHEd2n8fivcWTMaqudyGQ0LHmZYG1cZTDr65dBaPhjs/Mgqkz7j/15Hh5PlqSO3qGUiI
vrayUH9ydW3aIStdnyGC649Dg1iO57jNA/llY6MAmPhlrhDSmIqq/uFW4aHRwNuuCuDckBQgFJoZ
P1DeCb/ZuqOvE8pt1yV7ZaF9dPK3JYcZwFI3WG9L0lJ+DvjuRm0zfFMKvYeakbOJHrwVOgfDt7zh
mnI2LLZ/jSuMGZpYD8LS9dhm4U7Uvn3SKhfbgeKigjh5K8O6qxEKR5FTlMJEM6zMdOfybhdpMZsE
Bg/jJOZd8OLmyAavODF9nj8rpDquJx9d/yVGBfBz7OfI2AWd0W3C2fEPkedN3xzkrLuhKL82WhFf
UhiiVyO6Ht8kLIoS5QBH8PQNwZtVqffeXZzo/j6kWXFD27G5jYaS/+synbuNUaTofsh4as0OWhHT
3I6ICqELas9bQ3X2YJl++tYUHIS3HtBV+yBn7/abSeyzpV3jheJeTNb/Ye3KliTVleQXYcYueM19
z8pau+oF65V9FQLB148rqC7q9Ok718ZsXmQoFBJZ3ZkgRXi4K8CIhB1v1XBPdjLR4H+1/7E+vuOf
Ps8/16fP6ROi42Pt3nQ2PqraNobm2vhC/m46ENkOpriKIgXve917SF0UybfGYkG6BrYd8Z9GgGRE
TZh8rDGB0EvCoAqT4Cn976Vmy8dy0/QElL6uzKEQrtQQ7NJR3yJeLX3DyzZkI+0EAebTS5/pC6sz
wYuNV6llh8YeqVF9wo31XmYvHO6JMwPL/FNcW+8v4KR6d5tgZMrNb0txBmuI+5T+dhtb+a/V/ulG
08sgxH+xi2+/NeJgDAWma1s50KS3anaLeWzfgPbsUT+ML3qpn7IWzBbkyW2r3bmu5YEr0cShRPk3
Ywyqw6gB1y35DJrjLhoONJ2JHMvko+4A9mXn0x301eSe9cF4Am3EHXnTstLHc8uakkM6lwfJgFqx
Ay3fZdDBfNYrpCQCFoRn6oLqb9vkbfygQZHuIR+s1aBqXNPMMlH1xMsFdcfRsHYgY9an0UxGAMLI
otjRKC0ZQXDjTF215JCBk4+WLECvk4mwPTthAFoUzUewIlqaFDdRDW9ywMQhB3eiWIoIqxGaeHG4
oa6RRv3R1KFZ1NVR8Rgib/RgZ1MohRyaGpTP83TOa33pM7E2WgsqhWHi32SNUjUzHPLvVd+BdoK1
ABqLDuwP//bovfbYSLzq//AAcgphcZXy+MsaDOf3lYwt6MNjz5KbayBxEFJxLRvtqGj3u0TbEJH+
ZJvGQaoPkv26AQusU2jG1qltZCVMsJqiIrg+MeoiZTJ1CWFDmJqodybTjKn5mERoHfL6MFGPXD8m
mihHOEUhSqkTs7yKLD1CfpA9ABrMHphpPqOMqzmDJJZBsrz21ohvyzUNtkzzzwNCVq0aJFNRZJeS
ZSZYaTE7jZ1kjZL6ZkPTPZ0bOIk236bZahKkNLaA98d3ZNK9DpsqED9v6RPIzhPHCHrACxqlNUzk
4Ard7G5k6isNFUQ9S3f0EaCuXR8c09UBAPn9iUD6A9Uv7Z4srZ5D9Wn8FiRxt6cAHAdB7nasRTUF
8PrYai940d5okL5kyMZC9D2JbvQFi9IWZR//nM7zqlpFrgn65iL19jHeA8DuevvWr/NHx0yKxxz7
JEum8hrWFr7jjmkvHTPiOxoEQnrcWSBKWNKEj+l4XuUgcR3Y2nPL5GJZDwSaMPESWgHSO4J9B3z3
aY2kctPL+BtocL+6Avo+IBrx93kENUaWZcYbJtI4TRwqzVs5CUAzxUrTE3PvKAi+odXDDmlxQ0Ev
+A15YWcRVE228cBa0EMG6YtIYwtspxkyGCqz2CopF2UHstb8ZP+nP3KGZ9NvIrFH6bIEhDUFUkFF
/v6IAVYsrpZWjITGPPApWNhQJJD1YNUsYjzDu64El0Yf3KDiFdxcA1kWbI/9bQcZ2xs4AhDzd1H6
1Xv+iTzMIDHupPg6Do6TLDM/chV9+M+A9W6ydBQ7cKOWJF9ag5Z06gaafeoOdWcieCug3h10KHpT
Jzs8l1zI+IXtnrqNqa8isMI+xTh5YNvybzd6VXQOFLT9vP2rW61WIyDzh5s6x0yrkZ1uqgmbzzel
1UQHRuUu7QGcgDDZth3T9AhdsOyYG5q9HYBCuEZ9CRh7aXgPIkDoujad8tWMo9c46qufdQK9u5TJ
aGFJQKCbqPwp/Pp10KLiNa+LBNI4KXsYTPyYKy3KrhCoeL9LbcjPd3HtOFkjD9aA/vittvR31hgo
TfdHYLaII+aTGdqQE63M32w0SVFweKEBiQ3fW2eIvT1AJKY8OEjZQJjHsR/IFvIvbW93972B14Hv
QHa4GcGFNftD+gqQRq5jl9oYzW1qXrp2hGhpad85g3QPltqsusBubIx0SJDGHvkVyXbpLP4wTuLx
ZLSUZ7K2D5J73o8y1U86OEnmC+Yak8X/ffEPnzLxh+e4rd9oj0y7ZdooDx3E5nmg78ne+941sjxg
H7LxVYSQHZjDuxQGVnbbhNi57YYbqjwY+ucqhFIFpCKMVYw8IyTnkvFiBVxfkoPjP6dtbS+jAsXq
DQ+zJR/1cDPGjn3RgLidGsM3o5PP7XWXBwhv0QC59JBbWhb4kW3I1qH+b6U7cQhhOsGvXQ+6kNZJ
5aYsOP796lJDAJIPB2wahy9gz2WQqHS0g1Bd09zUvmQvFchrjo4H9b5IaUcb+ciWgoPCf2RaASas
6mc1WNqbuvDS6v3CAD9uyiEI4hjILhZGZjzXXtuuIsHta29AWyBt4vyAhAEYHYLRX1cmVBESIyiW
WQXynVDJ0xXqSnhAewPIg75uIOmXSN1Y/2cfcqQmScB2EinveTG6ivKvRdH6OG5ZJzpydmU03pna
eCIZsjQxhzs1RidMGmtMfFvU4fRj7H+bBz4UsNxL+62BLMMCxEfRQ2QF3mbwgLHpQWN4NhM/Xoua
G8+lJr7mpYSaeQwePOzqvoPu2VpINUkzf08C+FaeUdCTgFlT059HKadJkFWdJjUlAlqAm2hBlx7j
2tGW2dgnS8Sc0mMYSJC000gbJMP7JQ2NqY4AipOPB0sigVaosspSQyF4bEB4HVpg8ckPwKCh5by5
1+ykWpYVj96GvL8yB7Vei67/2nGv/YmSqV+R53jPLLPAw+xJ+5oyPYXuE48O+JetzulgmWtue+zB
TPhLHITbUeWPqOnLwQe2JkLdOPUzC+ni1JEHgzJQn3w+hiMvGg7Ua3UozreDP24JElRK6JR3DSJ6
E0JIwYdAyfJ3G3fBQEGi1ORMfvJjLqGOaD3y+4/rgdsrPHtpewL/BspTdKat5ghLZ+uPYEkH5kYF
aQoboMDScUFVptDRqqFJAbSd1rNtTPyLob3VOHYfYs+vcErWNYl/w3A1dWWfu9ehzxNU7sY+wgUg
TopVQwNgsgsWllNE20/e2C2vmiHrzrOzwxSxd1o9fHKDkHu8lk7egAv8BQQx/pmXlWMtWsQD9r4V
vFSmGVwGjnPLCvD7jWuBgWxyQc3VuEjiQMPTZchXwBNB1GB+Pkkzq0BmvaYHU0t2exD2pcjafNUr
ZxoJMmTgFjoHQDDhk/MfDz9aPTctA2SLKEtXbIeuokcMzQJ1mXSpE/HhPETG3khsoPqAzVBTSAPv
k1/UGWW0IkcnNlAeZFXM2pt2P9mmFayh2jWQabOjRV7lkJswDPsuTsd658Rtti8sZ7iOEIKERlxS
v0rIPTIt1H56fb1zS5O9tSyXS5qUu0m96zMDzCO+GK4Wlpwm5bp7pieCXbQ7xIjcaVIAXNudnwxr
Ewp9i1xVKriqUoGaStZLBK38s2X3BnA16mgPro0I9FcoPQAh47sfTk1gLuFVDbw5Qj6Lj8l6Gfdb
6KNB3hjpnCsww/Kap319Nl0o1HMzdyG+AwoUPW6GQ+nrN+q5ykRX4C3JdsJV5QlqKi1CA4UWphu9
AvyOBU3xvoqfZe3KFIikxoYXxOvCxkFTpiYICedbIbeETwMEzY5Wk0OyC5KEXzhIFdae18dr+kWV
6melx8UDlNzME/WawG/PRS3A+4cxavxa79cuEBfrpPTfbahcvQWl5k2/RVTVFudqtK7kTz9FkMfz
dRj19XpeqA/4nQXZ4jOtg+Aw6DcGliDIBEqVSvFfGWn8i/cJu3M6iHfzAKz1ZOeuw5ZGY5jHJizk
k5lE23bwjNesN6BkXTTDltxSpNAzAwf7ZuzMw39adjS1auH2oOGiZfOgLw4WwQIbTVg7VA0G69wZ
2w2xkFE3QWz9UzdSXaIs05s6WM+jQY+ghF78CvFaeOqgKXTgKf5K6toRouWl66EQQY0mjuKIjCrg
ElVXT4A95Iqmn7pIGcTntGrTqRsOvX4OK+3ntBIyHpckLL5SL+SOc+la/ZmN4/jUFry9atARo7HI
sKK7JvMvNCaBXLxrBgucAbgjGDXqGzZYuwAEK0+xNmrAFA0bGss707h3QRhI84QjmoehjZc0Vo1h
/Ojmvyp887Z9Aqy7CIruoc+LFLRcWXd0FdcTYMPWLjHtClo64IuaXFBNU1uOc6NeUmQmMICxsaFu
ZwDDXaT+hXo0qcAGfYEAQXekLi3JPHFjafI4KNqTrGvSe01FbYsqsrfYYHSQu4mqvUTt/oVckJSJ
LtCg2M8T2pzrWxQCAEGhFqFG5DGfFgnzuttbgC4vwDDhI5VduYuk9oFmrmxbW5iaE0Fki/srW4zB
XZWVwR2qJbNdDHmjhU4+tYkyu6ISFxqlhpyHQ+GH7t3klDZ4uDT4Dkzrpj6YknQnDXfzpPlehbqN
kYDC1k8LZ4WCK2BI/FA3jw7+cT72AnkfA61N/U9vfxkP2VowBMGrVt8mIut2LqqFHsLI+RElY/69
0H1kDlj5lIMu7W8OacOe/KGsJge8eLtdNeDQpVbIcFi6Z+CRWcQuNO0LI6zOLNOsF5NvxiCPX6pa
1hcZh8BpK7Mo+mibAji+QTLKepknvXexW08QyRrH8ji9GaXp4zcSRyXK+yCP9KkRAQBvUTdA5RcD
jXq30hVk3tkFB57Ykv6KLL5pYp+TluU2yAqo4Tm2D1nXjK8dbiZPPMdWMG7D9keJWJVm2vYvjjRW
xYbk1WkR1MiAz8ZJW+B4iO33wagaFNup6QHEbqbpo6c3T0h5dOskw26/UVgIV+EjeGPjdcnEhXpM
B5vC2KZ8aQwG8B1qVHj9+2gYoly+dkogptTUj/m+J4uN7oPBNAaFNWIBKITvVI1KZoFWBT+QB+Tt
PXBF4SzQMVN/E/0jjQfgdluZlj8eaWKmJrZU3DLKxzqLhwNTZRV16xUXR11RN3QD/E6D7mSM0NoG
Cwf4GeuyP5EbeYxaWG5bAbLYPcBHYuk5eY2M56BNtQFBlpSL2ND7O6PzqguwLxrQrEidun1V4vtZ
KXHS3zOsMPVvIAQEh3lmf2fc40d6OYkm9i+QQdu2Ed70y8YMuw2Y9JrVvNVTE9w+a49k6kHTt9E9
CyBphEd54sq3IKv2IN7RfhqOcYJw6fjKwSywZKj3v4I3S9s5Qu92KC8FalNNYg7qFhO93o8yKq9j
YBeLdCiic6aqUtMY8OgekkBT78PucKfgq7zPD4UFLsWZZAawUOj6aIKBXVUvDjSQ4eu1LjMbOX4z
gJKr0IdzDYa0F/Gr6g3xEpoyBEcuWNH82rdeOPi/NonRyw05gbX1fY7p1vaL8d0Os11fF/FN1Fb0
YOYWgPGZDvqqJokfMl42JzxxXmlwjKLqDIrqcyHd7GQNabaCMi4EFlXXF3gDLuiSmkBL8AhTI4NM
McIg3KmEetw1GTvnGyBx2c0eWH3JgB9dtJ2vf4kaqa3K2iz21E2RsYA6Zv+UGuoIBpztIgIzzJcg
qSWwFbq3Z5GXHFF16i6xHVqIlPPnMQ+js64NPgh0AQOAkGy70kovPJSqq9y4ctPDOjojXglNtLBB
MgworBWobKIDdT/cDLUawGLgRiNQwdh8Q2UHGLaq8qvvIqauIuaJ3vRAWgnvIv2iPKEizl19eCAl
gRKApO+XrvIIWlDKkwc0icqvYf2+BnloUJwDFxE4kvFA0u9bJNPWY40aEFnWxj1K6Y37jPubBlHK
K3nkcWIBceDLBaJT4NlliTsu8LQZ9uRsWyjM5kMDzBWm0oxGrYlwZLO2y37Ml5WrbWTnvJrQ1Nqn
oGNatIoZxhmD6khdiNRYT47g791QDvEmRqnyStbc3VUFBMPorO7ir97xso9XdJCnUerSaX12tts+
OCKokywoq9XaLaiCk6LbxI2nAaSciwO3Le+oA7U1ZcfSAJRcEhlWmkB2Sp01g4y3AzBA00rzhD/X
RKQIqoSrNMK2x8wAdIvyLr3zU7zR5MhudVDABAzBUZre22zqEheSCHbeL8M2E8mSRTlfJVqbbqZ+
FY6Kszy29lPfCPDyrcviQkuUuZveDVLgfKgmA283rZ+hxBYkdfKQxcc87NMTdjvvzeglAPv82Y/K
qjvmzZHsNKMNfAs0qjpRzVgXpsDmYxdAMJihltIKNHNBNkcN4L+/XBYARa1nGhC6QhgdaVQg7aI4
fxidwXmUHDCZIb4KrjmPZLG0cQ/6CHHHlamz9HqRVIIdyaNARmLVcCihNVrjYkeFUkleg0OKpkaQ
kj2gGMtfUBclscblv9yJWbW4iwFxaZCF90XmoFJ6rPNjq5pYWuiLIcqBGRrzI13RcGkLCXJiS4K3
8WNOSO40Tp7VWIHP589LGtearl5DSive2lmYrkg3fJ+r6rAK35OV2ej9WQCAf3ayLF1lumkdpVv+
5EEqTkYv3pswscWJbK4Hfj3Hzo40OCoPAbYGxNE+XGhEooIOlM7gVcu125ymGjsWHfWhfuUfleU2
0gxkojQVNVoLikrlRT1ypYlj1E4Tp4zW77Xm5f+5Ftk/7jivZf6+I61sFoV1RC02Hp94GNUpKm8J
wet9dHHcMZ+SFo+VeRTbic9dGkVCPMrM5mw7Wn+WJg/2eLUdWjMBYods06UHgMo+MYwD2agp3Ar1
zKpBmQFISl+iFicI8HZxNjxpgN97ifZStXX5rbC8Fw9fhG+ggp4ugCedLv4xpAeSPUMq46CGCzXz
vyzx/+4DCTBUeYG/e+0IxznV0rUXRPSQR1m0aaBTO7FDWAzKLlWlO5cWf/Kz6T3Go2m9/G1S4JnN
xA7x70kyqayX0LLjU1+g+FLkmryjpo1ZBq3M5WwZEYi7c2O1IU8jJfqqKzbLojK2Rowzqtsbw6ep
mVhqQV0G05KdAa4OXaqghLqDiund1UFkbNMARLBks5GhXDQtK0ANWlTrDjX1+4Dx7HnQxm1RmwC1
Krtupf5s78Py3c7A2Lavga97dkqcIT/ss/8/7WWN+jXKXk2JL5W9AuUlNJmHKVlWg7b2JPzmcc6f
ZZ1ZbzvHk8s5f9YjhYkobOxt5qSYsMPXLLTlkUyTPVqWASrKKOc2akF6iqzqcb61wANnW9fRsJyX
aYLu89I0MBjZtDQtpIPK+U645nI0UCHI3RGBwQyQlEtWue5Sa3iOOgAZXKYRPKGGPepannJlI7/G
DKCgCATJllaY5tICH6v0YPdBQZNa9KPB9nRaaTbNa9ZxusX7hh1pEDiw+8TJxKlDGf9K5gw7brWR
mXYeePFVg43UrDJ54JneldkAqi7Vpe2KU4TItfVBeiSb64HgAKDwKw1ObmpdF6nwzWwrzF/zstrg
fV6WJvkagllJz1Oco7ANomU7MFrTIDXtx7IBx1FhqLCrkq3m7KsWOzvaz3ghcBDUpf0MdV2v61GI
hNTE3KVR1LLh95KevBCnng4VxNtAjl/9FkeikOndCYTi2ONRnykjXVETBwUkYtNmS1MDsKzjtaGm
UH9eIShB8G91zf0f9mnlTzcZMj9eMK/oNwhxdHvJwgfT7vQ3BiFWP3Di77lIumUjE+8Cwd/2BBoP
lBMOpf/VqM/k4ECVeFkycMrXsqrOBXREVjTgbi1oTH2DsnO9cus+PvtRmF+iEdgDpLbi76752FXG
+NVCUfoKOraF2jYHW6SIEXvgEO7EO3d4y3WbL+LUCu+KwrUvNIAjAGor1ICGErtpoNLAvxyYqKOQ
9YEZEagVHQWBkry/J1vfOkDZDd1wXyMyuLFCrb8GWWRejUa/cbWpTZBKol7fatFGA2M+FIFR0BIy
Zh4QVdlTUctc6EJdqDs7B5CfT4PkT3ZqBqSWDk7s7v60q2XBDq0dSqPdffL/qJ9JRy06oiBnGvxj
Oqp3kT/W++njzfU25AZIZHEcq2w7L2sCU39OvH5Za1yeXRcJHQlM/rUL8LpGoVl8z1MfsN8Sig2y
8YulYRvVC+MNyvj6JnvzPKAA+r747qcgTypc8UvYxSpNcwb90HskgxKcUjK+rHwr+IXUGWDcWfpN
xj9Qo1c/2UIM6wiPxlOtF+XRQHZ1M3o2NpUgH1iEudd+t8xwqY1Z/gsc3M/CGewXX5MI7iPyfnE1
Xd+XNkr3Gc5kt6TwumXf6sbbYHf73jWyXzobD2Lw6zeANiHQBfZDJvgi6rvxQTeLZBvYdXqoGU+v
theFK8Pv+jcg6bdDlWY/9SH6IrJkeO56OeD0aRQn3xD2Cb/scs06Vr4wgXCgcrXacR8zLzrWTews
qzARoMB2+DH2jPGh5cYDeDqcN2g0Q80psNsT9MOqe9C0fSM7/hhEZbq6Pxegrbs1PAKQOvZWmo/i
OhBghhctL+JzbUQ47FtW961x1m4SF98BroFMlnIwuTtsUUMZrRMzLe5Q/FLclQEKvBBwqBCvd1Dw
D+01b1Hl+MRjdiUTarg0ZKZ734oWUit3odYmm16BPvBfrd1ML4sXCBv3B0u996aBANUCY1DeUS9y
g/Kcm9F5npSVeOsPUQwSz4+FCiSMV/gxJRuNICLYUL8vTD4sMvgi95rvRPY2KurNKhXDsc0XhaMo
3ybit6klH2o+9SsZjkcOrKswvAMkbBaOCxaPMrMuE2ZhhDQGggPJhjAOYWHyMwo0nmmQTG5knE2r
e/fnQLgjTRY6R63xnCXRUdhl86WMbePeRNDs9Bd7Vxef7YnZfnEy/u5fAwC0JPYKfG+++EFi3ssQ
1VRTJKsIOv7O74okyIm54AYlTAKVquXgX2ibFtwTgX2Hf5jyqYMk065FCfemHSzjy4gHbyhY9A2v
MNCn8FQ7DcIZr1Cp9kCUgYJkNRM53fJJqpm8RGAodKtpJjk4AYrAaKYFRMVVJBAdZ79n0j11Bogi
zXQiT//CAT4iB+z0UHsRrvOwse+BEE82+M/wT30ag28Y4tU7i1sV8gKRBbVwoUOP2gK9qmWm3yFd
tBkqNoaoSYzW4Ogyvic2KguBmE2enVHvV77Zm9eyD7VtN3btwa3b4YQ8O8THWVnf13jMozyvK16x
jXgMUoB7F9H9KBowhlWsUqoi9ivX9GL5t882Cutfny2s9E+fLdY0iOyq2i8q3Yokz5fcitrDVJyl
ukDNtwcq++Kmdo86Er6v+jTtF4isgkKOwnVew+q1FYMxYDK6SNuuPRlpC6SxC5xaW7aREDNbRjLA
vzoZeRnjHR06p1GpeEnVFEJnGx5C7JxVcmtJVhw0QELOvSvkma6oEUkJhrLAdVfzQF0H32KuB4u8
YXJjJaG191gV3XuDKmkbQPUL5MkJJZ7VC3kMtmUiv2k9ofqnX0KPPTxIPEqsOa3/KcY/XZLTCCdK
AbAkdja9jHDsBxvdgOCuwzzUoATZulawYm7xdmG0QAZ2gAU9ug4g0nY6fiG3QAfNqVNViMB1OGvE
cdteWuXWhajlU9P/5ibxy98WgCJCxoqJpybPtyjlRl4Pv7yN6UTjNlfdPquWCXRDXtKi1g+p6UJ2
XBv1V92RP4fE9+6QaJZXsGmjYl35W4bvLrlgyFypZXNRbMl/SNj7siXixrsxR2U7qLXBsLvxgBlb
IrsY7+loS91KT5L9dPBVo6jYiD91EcuM90mtIxNdo7rUI+BqGDvdwjA6Z+0Xvn5yCO2Kl0TnblCe
cfd+R6jTHMMWcZpsNNsTikxAL5GDqPoEgc7A3IQVispLJvsNjVOjsfhr4lbmVhamQA0LmrgIu3PJ
6xKl/JkDBhnPlQsyxiV/97FcIZYV58j+Km8aECyU4L+E0kJaIXkLrXVxFn0AMCH0pZZtCYnGPgWa
H6l7XGLn1W7A+NYuPIQm5YKMjRqhKw9ImX1Zs+tsrwwT1B/TqLBWRgWgocTOwMFr/Mjph4afUHRu
Uxu/ObqMvIfKyhIonCFuTg1yVFmPkO7vfgt+oQK8/mT5NJP6Yxob0Cxf0lrzHAgJIRSvGjNn1tqW
mZtdQA/WbnRwgV8qI7DOungyFNyLGjLT1Rj11tJNhmIdY6fCcAYJvNMY5ktySck2+EUD/Z7IXs8r
NLH+hNNJBJo+TxQLDapkB181dBWmTluAScGFEec5f03WdmxswHeVl8NsKJ3zYUc+ZLKd8vdsWnLu
kw91yzJ37OU84hqsXBkuBCWbHgmjvojfmwTRyAb18uhn0qtBOBT+nGwZjZC707By0+XaL4pAfgpS
pnEMlZ8I5Okt0OwnnB0/RzP/CG7SZM8Jn7RYewYK2jqbGvgBeysaoBQ/JOd6yApwLwnthiI0c1m3
kYkYTxYuwBhZ/JBhugZIsQD2I4ZwjRNEP0VSfytDt/3SDMjba26k32PD44F7kuv4fyzTPV5aHVhw
GlTzs3Tt4uWK34NT4N8i6YfTdKlZQjsYDfZURVqjkkiNUOP2QGYN5lMncRpsYxNFe6DDeAXw8gax
zubBGyv/hGLBZkl2TYB8sWyi+poG1njnOxL7FzUhAlcAMkalc7RRX/zolZDT7fXiKSzHZiHByHei
Zui1/KSrZrZRV/SCL53M3JQjAOF9wc/cDcsnHyjYe+4FS91sIuBaVo1bZE+ObMsnRF4Bb6zEPTmG
ZXYBSsq7Uq9Jmh+yqIdpEejVgVY1i/A7VGuW6kCLB1G/p242OuMKWCB7S93Wq5AeRIB7Q90hDjhO
Y423stRNwRUa75HdsJY0iky8dqhL0FvQqOd28bltsUOlUV2azRUhgxsNYusaLypn0He5plkj2JbT
BgUZzaHF5gChpDwNzvhuBWe60vrqC/iy+51plM64MOugQwB+ABO8keNgmEOZWV1RE0IV4BDEaObu
3/zmaTSDXGja3P2/LzXf8o+l/vgE8z3+8KMBxnux74yHIILIsgaVkHJBl3MD4g9nVVqVXEAoITvO
AywGJX1d5r+nUH8e9tSKc5eu/rxB1iIjaTCwHP7vy0T1xweju9AnmYzzXcnoNrVdLlzbuI0ixtlN
fYh5CnUnF7qkKVWVvEB5s95rVlzetZCGdJAKOhWKsZOaanCAAtGCajmY1rutp6sk3WgQNToP6hcA
bLTgm0akqJX4mEszygRoOcnM82wfddRujxmeRHTXeWAAvU7v9uml8CLszEXUueu0iv3ldMePhRGl
QuE2OLx7uncmCpySayNZTUvR5Ei8ZqyPrtNSmTCqdRRr9eTia/7FAgnRFgwT4uAKXRymK5Z171d/
sZGL9GyW4YeNedQUH1ezzVXLzKvSwGyrwRK6TGz84kHv5t9XHQM3VQQmdeoGTurfCxMS2n1qXiPl
UUNebRe1Trekwdr2/PsS8Za87vXzNKkXUApEEQ8iX4CIFoIXV8+yLqBJqX9Uo3PRXL36YQt2iRgu
Cli8IOEnFmfgZvL1YM8a+USAdIKhhwqLjkjAZJ9N5EH2vB6vqDJf6AMOBJmT3IFAz74lccIueCCt
qUeNNoLNObPaH90Qpsj0tUDkVX7Nl54bgMWA5eGxyWx1nq/d1/bjKk2MdxtddZntvkbRkC30Mmev
02i41Q3/IRUivTmOk97Ae+2eeDseyQRxiPTWAoh/DfAsg2qeDJfk1nW3CGRMd+RFTdvwXWqV/Zl6
Mk7SW1OULyUrwKShViaT5OCscDUz3M+2rrSapZfo6ZZcaCATOYouShTxkI3WjGrIiYatna7mu4ZM
WNtUgoF6Xi+0MnPPDAm8luHhAyfl6B1tt73RNPqTgIuooVRafVrdqEHDm0wfYf4TUpwoe7B/XWZT
ETR30mfRaf5kggXxwgBNImpS8Q9GvtxtgoWmuezTX1WbAWCkJuiqyIUafwQHCDe4Mf1VtCjrfIju
5blYzrfV28LbaTVw6/Nf2jWddtC9/sv8D4cAKXj/RbafP50sHP9ahq+01vR/6MtKRV2H69QdK/sA
ho1eFdP0e2ZCJEErc/k14e2jmeXpYwLJxgPTdSB0lR16dpZWtpcR+3CAPz2+aUFltPfyyn4SILoj
J901jWXr6s05thxtpTllvhAQ4HvopPHct0Nx7lXPrfxxA6wImJNr33hoXNnceSC9ar3UeCBTZ4Da
K8zD+Eg22YXVLo9LfTlNcMzwQRqbQAgDTJyA6GFf3SV7WhycuOkBURFjQV2a4OPLormGvJGpGxFK
zGTXbGlxVJvkp8QqftIgfVwtNo5I4YbX6e6t1QNtFrtrWsxjaX/R7epC/tT4SfK1TJlxop7E9nAb
MLMDnQj+oFGT4Q1IlRUNkqmERObCbgJ5oG46VtaOxQjWkQt9hB6Vcfr4QAaNQePFr0d9Rx8AtB76
IRQSR0mcqfr4RY+t7jbaTEB1u/8R9L7/BdLuwxqKgMMulOhGQluBdAsYzcT3T1WTQ4EPFdRfwFNo
gxI3b49VFwO6Zt4mcwcFPlHX4AtBjGb5fuIGhdpuwunN2PwUqY9jV1SLT0A9K+EQEzesew0fuwqD
F8pfh3rxTXBRPlZIsu0Eh8QPorT+o3Kg1Db2gN9s/qYhyPktcQCATHv7V2pl1zYbzFeRtAP0QM3i
5lpxt/VqUx6C2k0Rp0h1sAba8jEdoIxbQKDzu5oOjVL7V4zpLEcwGF/RYBNYGb4amY6SBFVHHnsa
mC2MFMVnWSSfoVEBLmfYZ7deVZ9nPkMaEQG1yc1F7T25oTrifbVBuc2rxcn3gIgOIHk8gOYb5R3a
Ih9+5CwCutQ3XyA7XAOUaOQ7Ltv0ue7sE6uM6BvqebL/YezLmiTFlS7/yrX7PNiIRSDG5puHCCKI
PffMynrBaulCgBD7+uvn4JHdUdW3vp55wZDkEsQCktyPn7MuAY++dJ7FzoU5IbRmT8nXv3oOCmIU
1LNwY8C2bZsFRpoiQBRr9UpnOnaz69nwm7rf2cXMZHhvluqnOJvh2tMRzGC7n6J61xgbn54MPrt7
Cq9dWz1EyTbcqJBm8leMjoxpFFU1O6ofU7XSMwK7l7Ivy9AF/cCblZdXPitXCXOT2aLeA4UEcV5V
XPmssJZGfdqCQNvyjdfFXsBPhiw1wBT4VIBH2SoHa7Ng59fS9cGDXcnsvykP67RbRUkXHf0MsiOA
ymTFJZ85Ai7mEFAD4oTFJYGGoB2k8xgAQxUdb2bRxOV2ipW3Hh1kcw4Aahy7vO+f5WDpDVjKxu21
OIOIzXFr3JLl9c/dYM53SKM+USMdBg+EYUjqeqASjTZm5sdojjl8jBbbRrztO93C4yWsbEWcWZAf
Og3CrC9Uaphqdqmf12sq0gFOXhBzxs3FqXwANheLBgRia2eREqG634xxtVg6/DrG765iV9B+LXtw
T8rJKZ+MzDwSN0MEddJdhlyrzbg8FNDoSxZf9HBXQbT7yRnmI4P46wYvR+8om1iuWzE7pyYr7FcG
uvQrbV2niwNYKMsgBmruE5lFqnJOJotDYRU9kurdr/TENA2EKyr4LB5axtpjG/ciYHGWfO3yc1HZ
/uc+A+3q3M7JgeVKPy0dqb3OCmjoWIAL2Unm7jOFcdzGcr/HcPhI2Q5fES0d1r3jy/tMmCbEXGew
jNrFDBHl7MOWQ5GlgxyjDkwET3sw9IL7w2HBSGc2tqqD7gTcBTi7ti5ntvzC2xEq7gJpQssBpJhd
HDYA9Ia8dRCU7fAmarGMAL+/N4c+3jMPlYfQ+sKXdv0xZDsFjQunK/2WSvbpA5TlFg2ue+4z/lmB
axdiisNnax7ZusvSAVp68bBr3d7YMUQ67wakhK8Rl5vfq3E8EYe2r8HemRTDZ1YpyEEi/8IY0vxZ
I/Ueqds4i+sSsqF4JT8bafdRd2ulM81Ysxl0DWYgBy9KpGjkB7rlyFXq5Fb1l+sdLx/FLUH2RRa5
7HZQLEhf/Lw8FYXhP6cgfDrgjbI8hcP0ealXDLOFJaVzcD1QpfxaPyOQsSrMptrh9TeeseAfzzN3
B+hDO0WYWWWyqtgIEQJq8WQyr9qKy7AYJuiaGdBBEP7i1FqKtzovU9MO2Lb6oV8ODYj1Eb1AHRWp
4VZXNF6zrSKrXxPKjfBu2AM/eI4b7Qnfdqs3vHQOGbDDK0U0rTdlK9+uHxBbaza6w9sjNkzrTmfc
2CTLWexOH2dU97tWAEtBnwOsZJji33MQCB1sm9krX+paf7fhZfyeVM0Wjrjhs5lHWQD81HTphIBn
zyyarVaeu7b0bKwikZsnQYwI5CimModHDuuc+EBVdPAWLzKdIUwBLddyhhAtwKvb1OuQrbwk3BGI
i+pAAAD9G9s9w5FTXPzl9as7692CstwudTheyaUxZnuHGZglqgwa6H0TOxAsNtPvEZ4KYbn8S+nL
NDA5zy9+xsRRzkWzGTvdIdcb+eJQ8/zuNPmPqejbZyGTNoyiIt/HOYdS2jIYWcw2FNeThn+Baz8N
Im/WgcfEtAOFIGHU6eBrXW0ij1sbKg5I3nt0Pwwcm4dungMuPrVPs46Q2p8l+R4xDSQYQuHhAcog
H3WVdzaidK+lu/mdZkVkY6pdGuclFO9pyQJAFgfjCd41fAtDEpcB5f5nCF3tEOu1MIVB5QlEivWD
hDPmWkdFagC6vd3Za8MDAULv9NYL0sD7g2OVCze1gPuwhjTEreiCQBHfq31O7RgIaeH662xhGIdU
66vb1PGTx1t16qcsWhOjt/tnfVfY6lTYizwTPPAbcPkqiBKWKzy25lfwbXTA/Fvq3uvcCVwv+CEU
T/onJmoQDi2v2kl+2PYSjMa21clHaYK8uosQyMLecP7sMCjzjN30BrmYj3oCYoAj81pP9rNOo01s
zMgxaNts5wyJ3CLIgbiemPFeRKwc7DZICsmU2plZ3n4iC9kmTphCnG+FxVa+vlLPtwYbw9+WiXge
8TJkyXDh7ywX1HDSbaB+Rl9pV/9cpFZ4/Ic9ff9VMvxH69/63oz7ZahKGF04x/NhmBB0hRR6dRzh
Adjq2rSfNCBhkDnW8/ciuivHIfrDnqsfNhfipVMmdpbxGJ2AAq+vfbq8NDZ6QqYSPW9scuowNWQB
39OyBuqWBc+wHJQ/22vGvtxypm951SXIJPZ5BXEfB5nXg5s3ECieuo9M7JsdNBmwNu/zF4c1DP/T
oQY3TW5vFQe4OMmq8owkeL0B7Kl6rT3zG6U2Gu43vLay77c+LJllYET8vXPxY1LWGhDG1fZW9Jux
2kIeWW6VF8cnPiH1io9vhH4vih7SdDKaLsIRw8nqsJFJqsj80mRXA3t8YqO5QrSgAkIEj0SBFSbc
wk55IhmafCnypUitdo/cTmrFXtF6odbf9c1cichFrkGgaugLlglYV0KA1qpGcaw6hqXmUj/ULggD
pva96kRh/+gyTzxCjzYAw22cP8h4SWDokhOYurnzTSOHOACthnNnlFD9mwwve4lVUW+gJDWfkfKl
Dm6ZueFcFva9nZZ83XNXvveWfsxV4fxAYj/wjX73XVZ/dvdkB/hGn1kg8sdcAX4EH64YPz/xto+A
Hhhf6fGnesvRbuiV9VV9yJ+s/B653UetIYx0EyTKS9mGvJMgw50hSHRrMEsHgh/GPRhswERVArUP
58qq4slwpGI7FR9FSj3E7PBz6/RrkVpThvSw/7ZvMQOjU+k8ALXtiTee3vvLAgtoxARzR5XLM5Xp
sJhExaz3aeYlJxOLT+IzSLvhj4gX8t4dRueRzdmFyBBsPdghYKPplqymfP4DWXrxPda2VyuqtiYb
VqOC1bJy/Wss8FdcrXRTuttONPYGHkoAhMeavSU2uOHwXEcPWjbg48bL/4wcGcSgol7C6TLY5xlQ
cYgjNvZjWzTtujD1+Cn17S+972V/WFWL7ksciqsKWyWWfXd9CK2OMWcQZIvxTMcNuFGGCWGS3kzO
kWl8UUbkXBeUfWbmpyKVX2iZRhsEgSzXlbD77ECLNd/BfxDJ8OWG2LyI16sbI3U2akwVC/MX1bdj
h9SOpd4ZxPpmSvWQ6VSYGPxqBcLeOUTSTP7mQV5cm0J+zSOkQXvgYrukSg4XgQRqQA1a+TWFNABn
4N6wvCQKf+2Zmcl8r3P7TWNlcwYFkz5j1avP2IGkOz4ar8JOkqOdJtvYyqsnpdL+3s08AFoGKIOO
8Lms64ixHbUaPW9PcSw+X1vZ5H5vkPxxxOIIuxbXMSB5CQ8Z2dIBxHVbPmjjjkpJ5bvBv//1P//P
//42/q/4j+IeMNK40P/SXX5fJLpt/uvfLvv3v8pr9f77f/3b8YUtOHfAYcF9sI+4rkD7ty+PCILD
2vwfsgXfGNSIrCenKZqn1gogQJB/T3UUIzctruC69Z2d7S+sCsikf2yzCWm4Xed9R+gc4XP9rTeC
6z42HmR2RMZKmNEKa+C83wFqxtXFnWUeCuKVg1yqs5JTlYRXlcEsaX8pI4/4IgGEuS0z0oynAaIx
OQRCwExEhziLfq4j4ypXAcN//AB5YqBnlwPX+Xi2l8OYtvW2wEsPjEx/tqq6+wQy/XzHe4YVO8/d
Gngk0V9NqC8Z0wBQU2Crf/7qHes/v3rXdVz8szhHDNp1fv3qQY9XGEPjuU/tkEw7BIFjoKbMeZM7
RvVeZwiaLMuJYUYedCWc+p4sXOQ8IVWbASb2e6taR8Yhl+KncQa20GzYYwexYuPAeSPfVVJbQWpn
w9mDJOaxKsGTMSE29TqD9Blfr/t9MQX/NDDeiymLoDQSq+lEj5lZT3edTO2D41h45yKlwft//C/t
X78cjiAJbsrxPNt2fYeh/OuXM0zzmNQzz3ZTBOAdX9ugyO1nCJ95CG/jcfYeh3mAvNEC/xm67B4h
iPr1ZhEZzozVujWuhjiChoYFYEkyjiDWlqD7Ul0RA5NbyCfO8uowLK1UpEOMbfnkjvFJOgzM4X/1
1wPPgNo2za9sOP7zf8FafuvbY7h8XIfZwkPOlmN5HhByv35cAF/yCfuKeHdF1NnQbyQVTqy0fMg5
amwjf5Eapfp+0kAYLoLKmQtOjbjrQZPAPCwiYssOJzBryQ3QwL+Ub+2E0BP1+p8/CX4km//6YTiz
8El837bwvDlC/P2dwqCxVHiJbELVZc6hg3jbGn5bxBMGHn9Kch+EBIABCK8GbtUBWoDq4Y/1tmDG
gDsg0fKTzwoF6mnuXkysAF+g7L4mM11wfYwlHgIqFhwkYU06MFBsJCmQSW15wP7lK1zf6Y+8vPh8
kTHRsY39QSTeF+KnNd7T3aMTqXabs6o6tar3DtjSD2FbO/M9kPJxYEHa7m0Zp2+j5Mc8f4xjGeDd
cLG1K8uLGUvXXIHPo78A9nAWcVYcLAfP+fKwdsgHjrvzbLzUyIK6kBVVU3HqqnkHLPoXqqcqaqTD
1FdRYLbcXV+vQJXNMmRjjv2q0zoOqe6niwmvDbspbY4/1eW9zk8tqwI+VFD/oC50KQ4oXmipOv+5
jmwMXhcLI30f/O6uIQyWrFLB/FBDdGYfM3BSKOD4oKlhAi0rlA6AvbT4KQVr6rHKzAikBZ3RH6lc
CGiCt7GZbIQ9bVTUuOC4n7NpDTqrZOe5bf7kddI7z0505zoSpaWqU5G5alrGwdzKc6ymY+doOPmP
m8XA2Q9QkkHgtnMyRNfRE9sib996EL2iMfxlINDYIYWk42eycFSV7bBSwXJgaaQ6yJNvGm3I++uV
cn/a5tM0B9cxkmofpXN659Vh0mTI21/6WY3QG9M3Pei647p2EVUPNtRGboN65pwEgN2WIY3qzGV0
SVR8EJzxYg1wJvhBy2jaKXa9ThtHzglEum9kTuOMcLKsWtCaHKgYSeEsGCpE2ZZboEMVI7tJudaJ
esUiNnZ1id+E7orqbAvgEHgeLmSfOAlSpSJTBvTdTGP02S6a5CSQqQ85435rScd5BO2G82jPSEwG
u6e/aV0uNUSesxX4c/MHMoHHxwagENowiWUVGyt12tDvwe0E5UU1KAW9cCfZO4ZVvqo52plggvyC
eFQTuG1hHaEBMz4aff/VrKLsC7zUMUS3WvMiYj+7s6LZXVGDdscffeUZD0lUZCcofquALoB1ylEs
waWiny4gTgCp4Iifgi6ioucCmH1w4YwqVOXgh41jlJ8ghLaeWB1tLdUA6OtjUW20xyGtsBLsEDdY
4+2S7k2QSAHxjq+sHDRblWPCqnWEl1hkxvqBWk036QM3MeKQitLw4V2GDM51qBr/4QqxiIvwO/YE
etJkG1lzsaFipWt2B4Dp7mrbjkDLg7ix2EaN/Y1G80rPCCF5xJcUG/PJMrBDyO0jtV1rNHApOeIP
11sVRqsP3O5AfLvcua1mvCb8GiCuBpNm0vx5zyUYilNsnUK6j65gzsl29Mc9D664Q3BXX+95+Tts
kWlSbOiqigNPMENnmEp0FbpvzP7D9b7+6Z6p09gY/3HPcVaDPhG7oLtWj9vByHjY1f6+xE4JiMCu
hJvN6AuAB5fTSXU1gohYoZaJx3c+tQijAHZUK5DsXy1bQGxSLmJw6C9euqXjgPj2NkrEG1R5IetF
dQxkL/JEp9fasrfYCoGPSBtZIBNMAHb2lDYV0DU1cu6xBFFPQMGqpyqHPsjgP5ABXDj2hgHYtqFi
yTLrEZ3JkLqAj10Egxz0luoaga17l6whTDPti16tP7ph3Ea28JJ2UNNMrF49QS2yvZtMN7xZ5NXU
4WN2xY7G6ubWh7j1GvKIVVkeyY661vEIcnw2Nnuq0yMbTpOTvs/V3O2FXanAZCINnXbkB5bp/ByP
dbPGcj7S5V5kBcjGmc5XSpbTH3KG2q7X/JjU/G0AedOrKLDUS+tII0IPGoK5cbzQtNr4YYyQ1ad7
K/9smQI7d3RC+DLEG8H6knIbtIjtnD/Slcep4Ic0Hd09iBrCUrhI9rRmD4qq8g97sCpsWg1QjbiC
nxPMGlunjE1gGyFgNmWVv2YRPFBGs6kcpEkp+Ly+iJhdQGi2bEbZvRQjvuQUbhuZWMV3o4u/VdDZ
+eSOLFs7wxQ9NWALCUCKyQDCmT+ujZyK8vC36yZdLB6ATgGIUcrhFTFbwM1N+Hd+uR4E04CuLJpy
608l+OTARbetkZEVRAqExro3PcQPe/MLYJKrqLead79B4oNEDv+OgVfl1XfcQ5Uvo9a+uRYzaKft
sTfvdJJhZU09gSWPZDU9Rb5ZHjxIe22oQ67D2UrFZwB9FOiKh2YP0IR4nn33ntpnN9XYslfDRZZs
vABrCvW55Uq5HyPt2vGe8di1+5FJ6CBbdfQ5qrfXjrboN1Y3FweTdQAHyPrT9UYQw1wZGl9cBp76
s+VV5rpYBoQb+VAknX6dhZx2FoD527ztuvesnFZkYNhAS0JJIT8iFbZ69AWowOlSDQeUHskY/D6G
R+rkgo8koAaDN1sfb823TkAFVIA4JpTZaLwVDn755ZogHKiCWQqFDTX8r1Csqq5fVwGZuxW8j/Gj
a4AvOFoknahHncL/OmHz085uHI5zWe/ACTu9zgVYb5cvOsuR5QI6kvzszoaPgEhqrWZMSS881y/V
BD7VBN6dXRFnIHG/uiHgi+DIZAEy0cVGcknLowYz9p6MEVIpy2xaGyl/LJeDUFjbVXZqbGj6TPwe
DeKbdMfmOqGWeTKHBbIw19SJrHrEUicsJ89UcsfOBwfqgGm4KKwQy1zzADzbyoOP8kU5hvGQxeWR
1FFHr8CXA+gtgmxJ/FbXJpzOLB831OrmsQoMZ+r31Iq43g9VCnah0jKiBZ/Wi15GBFkAaO4wBK9w
3T+h+0pC/QMQnRMigeLU8R6r074ard3gdXfW0gDkISB9PzUbY7nDS9/dz2UKRQF4ycUp4tafp5N0
wXk8j99j8/PgxKBe6/p8DQFoO1tLT7ZrgTkyBDmsk60hjhFavbAvDdA/j3PN5NnO2d2HsTbGLR+7
PLiWLWx+gZetWvAOL4M1GqowLH1Qia8e4aiIj1z6f3SuQpvViXxjtQ3+ZnShxim+dWVrboALYBtE
n23kRbvpm4oNd5MbPqSjl2I1gCAvkll5ouJoWztEBLCKKiL+pOdyU0w6e4tlnZ3thWIdC+nsDdyV
IqxZ9NGaqjELkD877am1Z94Xp5D1HXU14s1sM+BHVFXeg3Loha6Ta6c60E3ly/gA8P/+pqg1r83r
TRngW8FiIavCCIq0J4q5XaNvS1HDHbGKsJO5pm6QyTWp46c4XWxE49XIo9SO20BXIxozWYx4ns9B
1cYbbOmRaO+nT/DKzS82sAdZC6w2ldhQYIkGbjwqCdPe2zPLriVVTicbCcX31Ba1/h2yp8UdlayY
PVUg+riWEON660bPvFCbjvOvpuTJlcMNAqfxQpQ0nK+XYLVaRLGiEzG1ge6mXml/gntuubmoK5BB
YipxpFaNeX5l5g4c1NQKNT48U5AZFl3MXlzPV+ucnVu3zvbQnyqeZ9dLw8xgZkDFWLH2LOrok8fc
BP9iqMbEE3K/qZG1uFRhN/5BN0bxDLXUYqvTsdlQ6xDZ+amZ8Ea79m2RtSbUM5nmGsRxlh9j4b5c
VHZDvwH/ptpSq498mAOwGKoemouyQfSostwMEBFrLryC6hJcpDhNJTxeE/gzt9fKSvpoqhrzPs17
Zw/XwwSC/mUMBrdcbuef6kHuwR4DuoIs0k+mP+SXKpEXBkHGAqG7GRs20wa589LKk6Y9RhP8/9AB
LZ6oDrTjnzl0N09UlfgDJPyWjdBEA0wmMCRW0eDti/6jCUd2JCG1QUXqYZVbmfXskWpMibXexFW2
pTY5ZcM93CBXc7IYRsiPdSU8SVQUsu1Bo9g/zt74GYmL7YmqWwNBJvxB+wMV46ZygPsCeIOKdBhq
69lulTrTlfwZYJcEsxcAZLhROjAegAk1wB9F3Q/OyDY2g4Iv3jTVVreFF1DHvjCNx+GP66dtKn8O
JkD/ESTBKHNqW3eZSkNLTvqJzLme9dpis/Vx+yJ2sAfib34G9u810LvIjojX4NkGzxqcafeZt8TJ
DXG4VdFZNnpbxFXGM5WuVaA/XfnlOIaAN390B+uijUD+1K+Rd7KX5ehtlAPUyYSY5H2fivx6iBqx
0F9GB78rkPSXNyAfGEf9YWf73bDtPMgs+LJMgiGLzbPJwf2OuEweZKOS36J9O1T5t1s7c/p/bKf+
mJpzbP5Usc37yQuqpAAJXItMCdKquxUppfFWpITHYjEGaBTGWH6/3Fqpb4MgWVD7bNyLsfTvGtv8
Qbl6rpBImK9rN+QllmFYtZ0n0EI+tliFklWUei/TAPaoOB/87ZXR2jJf+i5pH3zHryDRoV4palOm
sdh6ZelvO0ydwEquJhcgV0C+i/CW9ayMOj9JbFuyLJElfLJ/mlDGczbKKkBi4riZhiKbVp6v78FC
ke7JXX2tI6e1O7ZNcKXahwIb21jlCD46lwl8aaC1krODAKoGjAksDPYLtYLwHXJTYNlU2RBvxxh+
utIYwG1iWgU7y8zfmHU73UNYcLqfkIt0H+fl18mqswOVqF501kdXqqMDc40xmLBpu+M2mKcSUIUd
J6/pnzmSEjZtJZvtsBQdw/T2bhona2otnNS/q2rnQI1UVfZ94NvMfKAS2ItBljTlxRGKeD+Pxsxt
EtfuA3TL2kcjO3eWHh7MRYxuyOd670ctW1Eb1bmxAVLxZIBDaLGnOj87t3Vnnfo0v9w6utPIVlT8
W0db80UcHCDR5UrJooJHV6IOaa6jXWEJoS4a6wSkwJhwYcXezjC0ddTR4P7HGVb4W9OL4Itv4T2C
Jw1eigUTUvOnoer5iUrdaPAjaEq/UIkOAGBM6xS6c6GdD6BN60X82MOfunSmYaKkNZanGzqwTQYO
tGXEVnJ+GgZDPrpyyw2locgxv1r0kVKQjAWOdAUIafD10SGt66OybeNMpWkAqnkczFcq1d7Qn+pC
zKGqbXZKYgl9j+WQ/XXGE78L26x6JwtlVh8WVJyUWnOnTCES4bQgBAIka4aA0MoHd9llqJR/Bylo
ZIguDYWD0CLoeZA0UQz+HaDfHz2APf4xlxbAU1zt+zZpH21zdh4ccJHMVvOY66599PBq3zUl3Chk
QHWg1wCnPSKT105NYTgPnr/V3tnl49rNrASha+1c6DD4I0jxoWgE1u8JN700SLGEnaelxQGadLTh
UiM7akWo57kHR/6O8py174Kg1hVHSnP2TTAerqiByksr9Im/IQKHbAgJZmftD9bT7Sw2JhmUS50R
o9XJ/J9bb3ZjwU+gHv4qh6F6h3MW4RD8/BffTKzHqvQfqL6GIiDcZk25Y2NSvUtsk/KxdF/7Dgse
EKJgy73U37prcAYfawTK71sL+YMQg47fsJEAHd1yVi91dEZ11Ep2Q1/Lv7cKf/joW9RRvfYHaYXG
bAOy2EqkrIIX8TCVyA1Yqm71dFa4bXzuhNOEPs/mZ0dFZwOUqd+XEwSwBjqBRN+1xquhq3QVhovw
S3RpJw9Gbd6rCHuIhH45Om38GdTJYhrgIMFv6i4HarBnSx78P3sIfNLLFZjlgUZ3Jzx7DqxibMNB
VOYzfkojHFSsAyqqBnFfDrfNiorNmGGbhpVCXCcWtIsNazsMafpAjb4BOvEKT97RaG3zmQau0wqO
1aUoXQzsa/jaI3h4wdo0iXuke29KaY0Xf4FqZSMEWxiPgx4YNFUGUevYb8jfBsFElpdr01fOm+Fq
eGsNXQF1WNlvddm8T9xW9zH8n8+/6WSYE4OQtOWeNUTODCPNsFYK4rjHieEECZ0Mc4AZy925tsu3
uWHpcELEHf5xqMpS0W4c7KyWyZeKLdRt1nMuq4dpUs7BUr6xRlLu9IkhhXXddzw/weXSv5nmmXQt
yUqWjgHwnw91YAEKJaTf5ie7N8iKOv/OyjaAzNGmK+ENyfo3xzjTCGXbfVyWin+7LKwaNRTbyhjM
APFDyJX+dUhtZOeX7HyryU3M49CLhtpuzcsTNYDrVV+QitCdGGiWPukczzLmmRdwtru7fKr4NkPk
81MPPXDV1MnX1AOlZFy24pSCl+du7CFAly4NS8+oTrMXVbUfPc0ov/YkA/VXz8rK7WtPaLvIrxD8
eJiKdpeAOfRLo8MR6cM/auiCrKqyd1/Axtxsin5IznVlZMfaGK2tz93iCZ4WxLa83vnWzd2KemXF
9N7JOXlr4YwPNCiHLtJBaNXk8N8Bkpw9pk0k13Guqq/JIJBzg8hZFmFGNcrm05z4FTLoGgmmc6/f
i7p4x6I/D6rRgS8KNNjIvp3EZyw4d8nUJT8W2tkMGMR3nZveOip4cm+2kbUTInN3hW0iSAQ0BEST
hvHdcQuQCmNuhVzie4cJoTO5f4kqs3juAehYl2Bs3Zl+UTwzhKoAvvXndenI8nkAOfhdC+0KPLLF
M1nwUezieVL3VOXWfrNOhZB7sp/jnodVbqqAWuHEby9IVn+gS1GVkGMA4uPugUqttH2gv8AqS2Mn
SW1sXShcgagHN+PGdnFGxtFnsh2LvL7kCQf+PjFsUBsn+TNcV5de6eKznTRR4CDB8lALUb2aMyA2
EC/8PEUTuFU6B38KMKt+KtlXMjdMkYSjwMKeisiS8Yp2eC/srtpB56DZUjVUZYLWSXMgW3JrX1iy
2tCgvcEPBR7GZ1e3AEjazr6si+wxKxywKDsaCwivB1t40UeYCivM1fAmP5Ztoe7k1ANyp4ds7cZ1
t0NOtYEA6VL+/+x8HWq52m8HMGNosqSQWofDAy7RFnkWyC56SZH2fUYGKV9RvTbHOSjjwb6a1Xr8
yawV6mczF4ulPcM6+TwlJNCGIOL3JGv9VeOZYK9sZ+eNQQdJg53rlTFf3rluJVfz8hLF+qAPfSBl
NlR0K444PBwFJypG9ksfu+2rtGvnMuZxhjAmButdDmh3B8KJtF+5iPl/Q25BADInOCdAenRMTd//
7Njg9oeQBXtE6ly/HbPWOEZ+1R0BtRdbOymNh3RC+r0E4v4z77uLRf3nDEm5Q1J/LzUIQ0evHcCX
AyWoMvL1xSunbg9SsWmXRk17l08GOJ5ADPuKANEfOdRLf8QM8mM27qMyrRehxAhuYDx7xgL5S9PK
DG3H7Q6tnKGd02voXoKJ5ZktLwrs3sev0DkHsxh8YlDv6HeZzaLdZNRx0DaW/aKTVuzKCk4IKk42
3oCZkaXXIiRn7J3lN9m1OMR4SnMQ0QesSJ0XxUZEy22tMb+i2PJ0RNEtrsYewtW7CrIW11a3jtud
B4/Qta8sPKzzlITww9K3dBE9aSYTYhzLXQFslYPE3+ivrTkHrLcTDJwgS6vvl8kuNo3p2qr8yAjj
3oSW5NI6qzQKEWIHNGYZufYQCIFAm31t5SZ0t7gF+jcylgmzQ9aC1YaKmNvMcO4aJJEsffU4zKHF
I1DYLiObvTWGINMHcG5q9o0o21006RcwQY/jCpjX5kwH/LwfZ6l95zXzePq7BZkhyQTecF6okIpN
CcknLTkorBcxj9yxxNmf2zVIgKM7TL62h1Q1N9lWMahoqJLs6BAX6Vcv4eaeStToGmAD6fJhmy79
b6apgi9KpYiF3erorLXYs6UhMHMbu4FOzlFIfmiSCDMemUUpENAVMhcDGtjM8fJZJcDy58C8H28X
iwqQwVZGcZ9hQ/7T9YcMk6oDxPaGbG8X86xsz0VTnm71XWzkBzCJvdKVb2Mn2hJrOMbM6xjeU+SZ
AO4u5Ld0MBLw3kofmmXTgvH7s1opydsVlS0Ql/51yhFKQzYdEkBsIw8YYCGn6ymZtqUyVrKFOgK1
/MNwrUpCK4oRWlguOS3juHGHXRGVnckQSPjyrY2ZCqzNwErkD6a/r2L8y6no8szDvkkWZ8b9+LUG
oz7Vm6Ow91XNsIwF+OqT2QCY5y5aqbLsnJcc3gCqz3J/3M9yBFSTBgdJMmIkwL3CB4IFrYlQAB3K
NvVP9XKgYtvyassiwPapbqgqBKkR4y9XzGIOPFOpd0691jtnqgk6KKYfMQk78I0tDW7k9ZBchNff
zTTW2WRILWYCEY3FWi59b/V05kfmRzcqXvvWMT84BRhwsDZqwmmyjBMgDUo4+ZkOk5MgfXg50BnV
JQgYBaCWrNd/awDxG+CgS18yTo0+nFhZHP5WTxbUFWHyaFtjuXy94u8uRn3N2v8KB+LimYPrFyqu
05YtYhU3OUSSTSxJzkK5woeWKdvUVLzZDHbM1sw3htBqvBS0QzyBvFcd770yV+EgY/WaRNkDgdnn
Jkrxt1iUXv+y8MFC888W0f+l7LyWG8e5NfpErGIOt1SWbElO3e65YXUaggHM+enPIjwznpr6b84N
SwAoWpZNENj72+vT6m47Lx2wngCeS9B3BK+6uHgwdW9nWzgffXZ5eUqpymf78x2NmfVHq6wf/fUi
qv/jZG/Wve0g8Rdw+r67Q/6jntmGnzoROwlI9zXeEUh4Gdaz090/OquiPSDoW7E69JXroW1yzOoN
R9+qy3wMGB403wy22aKvUO2VtD1pM27wedRvPvtSX3jeRxund0jan0OGAdwmVO9Unf8aV+22pTLp
P5f7nydO6ydQI+qgruga/l99n03uOh7s6hy/wNUQyCyVPtuAjMsUVvFcPU54Y5DZKWv9UqcRnDpB
U430UWv2WxA3KF35K+9Vp9u4K6J1ttJthh16ZY3tc53ozCVm4p38ICNcMjbZk+m/qzHVU4P/O3pE
Hjeffa4DVTUp8lU84zTPAq3Ac/msTleH3ApYtus+jtrrz1B9ttBTSrhwPTVLfzzid4oGRsr8kWBc
/tgS+zgKanLqqDSwwDV8jmpEnYOWs9u0xgBVaz1bDaBkNfblYFHALXPzXDrZ0L5GEvslp8aYIPDj
F+kk0zdDZmzTHNmRh66xCMhjBBIFfoRzTYkDC8f4DtYEuwwNPWzG1jkcpT3/ouxh4wWrnj7vR7RG
VoBmyaa8I0/6Vy0iiTdYDYVUHiA0Pc/Sk7auu/SyLnfWNE+vVUtxbeLCOTT87PRxJWxnCK5E4Dd6
br9cFtdokSBtuupiOSZ5XG/OK7JDf7fVK3Vok7Y82q1F6W0cP7r/HAitUYkwMa3JxDcPut9+U4Of
/f85d5kwlEfb9j+v8flWkfnDGYeEnbr2Z7969dm3VH7ykAAxWz/Bf37SZ5/6MNkCCMvHE+KfU/3C
Tg61W1D2HDvtI5gebAO92NpPvmx3TbqUWwxuA69zXrSy81+rwrxXwLBvOonU17Y3lnDxuvwyjDJ4
XaK+3RJ38fgOGLXb0d1bLP935toMVmejRUOCo66UDo0BxVd8V4MOhZvPEbcLa+6HJnMqoPgxtzpO
eByjFS5EBgotg2qrl0DrxjOK1u7iTFPwJiNc1/JpvKqW2RsvstDH20dL2AS2/On+0XK9o1xK/Um1
gowIiUsVR2F5X3WzRMQ9dstNHUyEsLsisnQkCvQVtf3XQIOiEgCu7+863eld6i3WEUrcwpgZ6vh5
hZqqjVsai0ORJ1gD/nNlShWCXWGhvgywRNmiP7R3VIK79w7Rzd0uvfQ4254ZtkOFtGQ9WERFHiVG
gGbEboRVKX29FcNFXiaWp7TUuWlim2HjJhQPAFu+9yCsU2160JN53EoiWz+oiawN90cD92CrZ9J8
sLTKu84DaTU1UKP9x0VF/zaMjkUCGc9HqfmHue3KswSdCZLh82WKPPtMWrddNmlslufOcCGpT1p0
ArBJzDnv767TVK9iQAbOE745EdyrXiULnEODMdlWjUpvch6bUX4hGJ13m35cQr9P2udqzc5S87eE
joenxhAHIBoHcwDy2hf6uTWi5eOQFeO/mz+0xZVgl7T4QlQovqhX0VKKfzXVwH/68vUdlV9gCKTe
YizdjrnFOTbkoSYhyHjMUuw8oTeXIU7SJ8NphlDUbf2jHdzXYNKt16yf7GPm2dE+r4boqyYB4SCl
+VEvAGCKYe6uqS6tx4ls56ZupuI2JUJvD3EcAwxG5UV10hidjDbDuaM1o7u5Htg11dcRT/M6Jdy/
QwPLIr0dYfgyqE7jEf2b8HV6VtdQB+EmiMDjPcUY6NKEveA0B1jCtuY/rKqCe0IiHUZ3nx6SAUU4
0BZxTamquZa1gMDTRi6RCJqfA2JtSrtD+mSBxP4c0FynftQQbnp1AceoaL13K44gX4nGu+CbXH0d
+x+UPnvvEUTuU78GB8kS1CEK5vho6FKjHnnU8KpxtYcW5fVujCWJn3VA9alRx2CbCzqPc5DD1huI
EKGGSe0t6FCI+56N//acP7d1rb1WSLuO7WKb+7wutPcCo1R1wozf2bavM/tBvTMqkOooEC7Q12dp
6OR3/wJzdg6OvEZm3VLXMW9EJMd9LDV4rv/0qVdNKmqweEGzn4N5yHYZO6Nhnnz+MXmvOjgNZuxB
+aoaVskEEUpEf6ep9H55zdxnO9bd+c7ufImf9d/vAqtg3WKrGsJ2jryDGlAfJUL7AFA5Bvm3epR5
jkBg2YovMw58t6Ey4pCEPgHnZpkPHo4VO3WaH5EicO2A5+46+v9+lzMk9VsPCluzzOFOqehwpxqB
wisL1yoySQ+f/X1SkCheFp/tIKepgSzX9QdCrDiL/v12fl9KcLpxDXF51o1sNxH20Xe/6o7+rkoc
0+CA3YL3W4tbYIqGX33xWs3dDgH6OisW3amF331EmWXdnKr96918o++oh/+04v43l4sfP6gLisfg
rYWCwoGpnUTYq3yCGtRAN2BomWf61swNxMCt/6iMYVV9cDqYh1hP/EfVUv1rlzorWER0+Ej8YkyK
4M92xUs1m9GTJp8RCVPysh4WANnbtJ6SvWoiF11Nrer5UKcLmBG/f2iNbr45iwQrQtZ946MEPKnB
xJvmPZ5YxU6N4j40XWQBFVmNNpL66hkdlxpUXVRaILW155tqORExhqh9iNjeFOZ2df/KV7jpgKB0
myNI36jmp3vYB3ZYtaf1nLbWuo1yGNM9fzo1kzG/+D4QFVPDVoYl7/KiUdXDZmJ6m9eW6tJN8wvQ
nvxRnd/yL3vAtI+nznqGj4zoaRA2AXwuFlBMQckTSjHMzyczuQIrZwk4MftU+dOsu6we7eSRvJS+
5QONT0AGTBa2IfPm09QMFeJKM9vMcsb9QBtgNvbvcecE9+zsMtk8eZbzks8z2dZcegeb6Pre9wJ3
b5f5e5VWGiJ9V9sI0pNH0rEnsEzJUxAxuRsjOAWfQLfdwcsCLmttS7ayV/VKc5Ab1RU4DdPlz5pq
o8RMr1oRVMGG+BNPaUKxRM54JI96hPdUG9lbvzSJ4markvzoTU9zsK6IAkBLMT8fW7O5PFtms2ze
zCS6+CCAztz/U4iM7WcJ8OC50q34FPvyWzDE30UaB4coMYJjFmnEttgO85RM+C9a3pxkzg/uqmbw
2+mUNhW/K9WMfoJplO2EM8W996q2gr3o72YWoT6vjdfeMv4IDNMPdRRhW7uPiHZqXthYJIj0GeHP
GPebYeTuIUpQQADvgKhrVa/fg0AHRkeeEENEQQEQiYgdomdPO1fV1G7JdOzGsee5rOfpZUK2GIqy
e+wJx8dE7H9lTgHwp7a6XVwa9b7qNBmONgJTMx82UD4QOiXfDLdfvnd1f8BN4tQuzs2qGv0StGhb
eTgNuyBpitBI5j+j/ntTwMJi7/sbMBnfRfsN5sMhDYqvg0RMYlb93prLZxO1Wjg2WP2Z2te4yDZO
U/NYqTtg8ML+nhfvVGHvLb6ZIsDCYPLa3zrLhK1jf6EaoD4jOWZ3Ano3tNOBkIGmjRtzKXIEVs4f
ZmIuCL5ZUwZJKTac8M2xnF1V8ICdJejvusquiYuyeonJ2zkZxMip7A+oRb9rY1G89tGfNUCjA5Vo
bxrRUdYJy7WaCCDJZC3/nXIeHou3pdj0ih6T32SpqZElvIBEcvydp3FzNWYLNH3+2g+D8WZ55wEF
5UaLxKtBXci2tCGuTMwBRDztE2ZvV3uZzqXQ4aJn8jp2ELgNSmR2S8Yfg0TvcEjQk56T+BTU3c4z
sbKIygZgsT0+9Qbm5o3b1YfEBQExDP0d6cfWbuYRFbJ9NkpfC/UkkSjt+hdvKUlYzuWymrI2Z5GO
p6ZHm0vhK6lZ5Otarx+xvcbe3C4QvqLrAiJItj/xANpWpIm6Hnb/ACMzidyr7yFzhmEs+to9dH0C
ySTRNy4KSAH64rgs1DHYAJlDvOeNM9tyfzP2Gkv3qDkRww5tWPGoOPRzGoj2zCoiMXf1XLfnPgNj
d1Mva+re8vBfY4up01GU7nBo9f5UVgS6UEfyLnUVQw1/XCCG2JxGZiinZTxQ7FGc4SM3+G3b03Yq
lvYsgsTcO71+082qPiMkX7jDEh94LfvjbTsjMunN+TfPKpcymSV4asXK9mNlEPL0i8+uuc8wp9pE
lQcRPPd/PUPX/pb6bOCwPkzCwvxhut6LiPrQJKd3iq0eXlM6/Kxa/jwiWO6V7YJTqiBpkYEvixVZ
NgS3Js8SaE7Y4LjitUiWepf3CJGb/rf0MkIYHSVACVXGu0VL/NvQRCe5+NpLBG4pmpOLYfVvhdOV
+7SqvnVFru28qOWPB2YDd+vhUXfFQAqfRLXRli9tMvwRN3YHVyJxD5lLQqUa+300NMWGz5tdpJwO
QcIXgi93EJrSGR7rki/LyMWrHMnrmzVblwjf1lTuFwLKR1e0D1KWzR4ozdtY6RuxknpxDQHaDcGe
jGa278rooalwDs64GXVjuFeR8Z6YHqGatrno7Dc2/TIMOyoXnbNm4p8NXs4+5QLPgaar/xRGWYY4
hFl686c546A12SlGcW2OfU381BWWcYSX1MS9s4VHVXrti56LL7WtJ2FgTWx9fXlNPDfeN9YI7SlG
m9oE8mQaLBIyP3vvmmAJ+8yfN177UHV56LuzG4qgwH5PVv6+JN1z7ZEsNnHbXQunJ5orqz2l7dRh
dUKHENL2b8T001AMzrtVxlRkEXK6CT3AnXzTEaE/l9r8O/CoRnaCb84oMWOxxlNB5ilMBOliHs7T
ZnaQ85Vm4G8IQ09Hdl452TVQXbmsL+nYMQf7k70HZWqG/eq7YuXGlzyvJrSrzYM9+8E2rQZIphnF
qWJML+owCCe9kB295LKh7ohyQmS8w4ufUWBBZCmUrgaor/kztZwvzjj/bMyOHFhiPyDGvlRUIXoz
cUTb9eutFTVfW6xfdl6RvwJ5c64Tj/uwa/LmWMWtvMsZHZ6W9E+iX0K7l/lOsqjbmhRmbQMnhbdu
jGhppbvpDXyualNYePL42bGRfvwAJDg6tqOVXJZAOqeIldpZJJlxTkeLCs2kWC5lmo3HAiTVA9Jw
62AIMT8OiYxZzFLWijym3g8jNhXkmoxdlWbeXXZxsoubx7qnrMcWLslU7Dieg4olcVHjOpGAYtqs
KshNl+nkzW0k8Y4QzqtrBZg3LKJ+a9vjoLnQH4vUf+tI2m8az+lhHyYQn3pkQNYMIBtgof51qdk5
GfVQvms1OdEg66ZT5djOlpJXPHeZLt8nZ3VKoq7lnbLiDnEy2gd0qngw9MJ65wGGzwWlWu+T2/c4
KgkdpxMHmilxkffYkeiby2V8J57Ohi2rh3cjwEBWopJ6D5yW2OLiN+8xlq6Y1eT1OyVkE4gzCu5j
zTpj/2BeoYEEBCS8aKuaqVjMKx7z2nZK3vEkrjbUJdloumO8zu2Jh6xtnxOXPXEU28MVw8Lx2vK7
Xia/2SM4Y6/MA2hbBZJSy9xzHllrE1EK7trSaK9dxlc22pvB5VNWUZoBVptGiFVGtutjgFJL0iPS
BGa0sWP8DNzJNjYukvG9rmstGNv2uz/kpJjbgRoGvXwhpzPvhzTutiiF3A1sciscDJCVtTN64Swy
a5cRAg4tZziYJZ7CE0+//VJdh6yej32bRteF30VL3Qc0i295Eok7gdQ+zNlEsNzQ9BtgOvgKxXJ3
7ZkHdtnMGwIJqOvgqJGYYierD2m/oZih21urJU1fpBsq4rObO/blKVjwvQG0ARG3Wv4o+xLqa7kc
ajwSdnMVfEEcvO2bMaXwhfs/WlD8zrUv+FVctCHYP3ULam3P3UVZEodRTqC1bbC3FrzcpyklQyIy
a9bP+d3Vsqu5Tt1xTuDKlX2z7SG5aFXj8OAWFD4QEICMEzmbPpAeDPaSRCSPhy6N3OexCgiqO3Lf
9lYVjiVBjTKI/W0Gjj9sySzv2qTCA9dvhrPluO5jKgwMDLMF3UJLuMywmVALltA3r0wfCqtGpGs9
zFrn7GCApBdqO+oDC3+HT3bThqk+GnN2FVobXTpu1dCLq5+2t/Rg8YVzHHTrIUlSQsizZ+y6LioP
ZSzyjZ2+ta5R3+N5MkMian8we5NhHgU+6k44zEMVJm2s3dyq7a+TO2lhQbr+sRWjwK414RfXg3MC
CLUoCfNkXXMn2o24oUf4UzbwQAoHOzPPMOAEQiAJQQT5upFdKW/c8y8xXbuWbCOmFsE5jnz8a6T/
CFbvMMRaHg6+frMJ6Owsd55Do9POXVC+CeF6D0Wn/W4m/lCTY1iPdlUXu3bOfrUW+p0GxBsc43vZ
N+lDPoxTqKWzF04wHzue+1AheKzorjxjqxbt5giWsxiolO6jCAR+JbfC037bkz1e7Aj51lQlm6Sf
nE272qD3lSnPmhgoAbUIjM5TefLnAU6rX9YP9mhc9YYtlYVUxMKgwgSAiliWFZmQ7qWZsLTtJhZP
RjO0B4psd8mkUbJWi+UoHbzOjbJ67drySdMRvIE7aw9e234zsAPdWI1hc4fl3HyBfVv6iSq5JT75
MQzpNSbaD0m2A87FCj425q3O7qMKEnGmRkkne7X80bYWWjmWBVtuCmoocL3bLNMEC7oPvuVRYeMA
NBDr6PbjlEPqat0bqdLpOiEyLJhg97kff/FyGe+mwMRbRuS7ZYpdNsMDX9AwiL0bR/pOePkX8MzT
tiZktgOAo+/yBDVhqcXXRZoVjtfJsmsjHlHSta3Qi4J8r6U4O3Yy7TYiSg7E4PJzBgjJ1U33whr/
AeuRDqhcercMQztU3EhhNN9zBByjTMVTy342dkg0Wz55E0FdSVe37Fj1xmSlz86usuLpICvX2KYI
bELhA/dJb7GYHJY37bCRKCS3jpc9JYG4uI7f7DqAReStpb4fKMc7Lp4eUPFb21vmcEpphkzuezB8
S++W+4TMcxhDt9tHs75rPb8JKVfO91HgMJNEIt51affNAMa1q/t2fDEkYSFJ9U1truD1IMBBxnKJ
PUXptMWK44U/lU+Mxf9O+DPfCw3u6GxtvRyNTExQDrW+18CXbdLtZEYSmc8kviTEZ6hz3WhoAxG1
d81mYEmxB21F0TgkCNThZfdc55RwWSQCA3L+zYSCPp/sOdRZSds9oHbmnx9gFsaLSPMn/EqXzaAb
0aNorW+uTR5+Gapz2mfiVMxM17aGnKskm1F5F49dJqWnF5yQtgaeAJu6NnTmvYjSuQidUtaeO7NA
5DXlIdJ9XKHB3Rx0jT3LUDvNx8FZUEHYpQRU7ToY1mfLnhpN0KQZBan9orFTn2SKECCoTxiQ9Odp
FMNZvfo8xK7dn2WKdIqaGp7UHuF29O2Hucj9A3/c6mzleoXHlu3uu6W84r6+nEXNgyHFK5zw7GJs
1NX8jmRAn0+HmgQjXJYL0Qs/JNR/FUbQnLO6+NL4kgBKYY/NcUkkW+SAqmY/n4FE9fN5tHrIcl6L
M5FrSBk6DnQWs7BPg7baE1SHaV6KM0+Rgk3QFO2cvvziJqgCuiEuuT6hlhbXI2mXGy0pE/ZSfnRW
B5avrEOT7OoQdt9Hmt6cl7452PnoHBqmw3OjZ2gXE5alYd2Ur2nW/Wy7ov/4rtQr9TUliwOJbo4W
HxJMLw7R6g2i9hnqlb82V6ME/t7bpirwAV4P7hSNZzd+o6ipYqLbGYAX2V2QlQ289ItVxIWxafU6
O3XdQsJ92Rpj9mRoQYq3IL8YyTfHqFYSBCv4to2iDZPU+gFqbEzba6YxXQA02iTZHMkw0aPosOT1
cWxrwAoFHhVpcho76hI1FmvIYCfrrD4BMA/ywt7yRtqugh5q+ctGvWyNpGL7G1lh0iGiBBVC+fdr
WQRsrUabeA148DNCB/MsqDHfVB51bPUPf8l/EHfx+Wajif9c0/HZHdOGSI4pTSJO6m9VmVN5btaD
aqqDDcyDf/P1T/m/hiPUAf86e/SCdj+PguBicTAqLCoH9xubk37T2rnp7lzNBjBSZMehlgFJHU6I
K9zYSj8FXTeHTdCgzxRejeSOw4Dibz//EhA+yQBOhtY9RHmfnHJNAte79Zg27PtkeCqi6iFjHjjD
LINXX8nvs5xiAuUtZVo9jj+LeWsh9REO1/ydlzVaiDCadEKcLs9RLQvm7kXujTF+8siKRfIFF7y3
Rvetw7CGCXTHkWcc8sKpaczLbAAaPlCI4L30DfdwMPjoJWX5GqgySGCQRUwh5TCetNLNuHX8+Srm
BCiNp7WsmogzBsAb6iE/R7qAktZpLKsoxrrw1eDiG2lOuJB1DrUJkZZvmWEWxPYLxKOiqrJzUC6/
+GNDC0a0erLHAqcTM+22CSkyc+yC6ygW60BQuaJqbJOyhdg6TVvedElRI+7GlBXnVRr2eVzenJSM
c1kWIBSLA4X2y5YsTMBZ4LesSRgbiMOmv2TvqP6bS1Sk9gaDqmLbakv9kAHOsIxS+1Ixze69qfFP
OZToJ5xMyEk7S/dzysTBWzqcADv7xfNEeeAWKI4RcfQvZRFBTEi1731kVxvbNwYUoyK/ajr7njYY
dlWeiO9xlbwRSdrgh2Z/G2Lx5IJh/S0F8TSeC2ahubc8YvlSxGkdNjoQfbt1fxCZ94kFMEd5etcf
CZY8kxqkxqWvKbQiWrIt4zY7mfD/tp60l2OP9+5hIXWwRaVpbfHhbXcsH7dlNaYHvV7jHQERqYJI
ayd694rQH/MIMTwX1JNYaZl8i7TKpRKcZIL5klV6uRavJDvdcpfndtS/da3xXoxdDSuOgkmy/eRh
IOemfhrAARqLbZxR+SvSTFLcms1MUrtulvmlltV4cdbo3YzUd7Sa+hgMjfaGEdlOBBYhVSr2tlGf
76Y4jd9QCv4QYL8f7cbUXi3d0YCZ6uPO7yXKRqdM9nkz+d8a4tdN4KOtb6P5QuAz3uY2OKWBDPIR
PuLWh6v3vQ1Ga+NlnnFjB2CdmippDy21Zy+J3VH1Tib8d6MfbSdIfzXYQ7GeNqynoMyrlQRrHwNr
EE9WHRHa0ETxM69+gxVIyJEmVbg0bvCC2jjax4lHwXC9QDxfsuVGiOHXbHanZRbdy9h2/lMP2CIp
0DNj+9Uc4LIxHan8d86HPaucd0YuLQ8/2x/D6kzVqdrqoE7/fPdn3/+8hBp2MU5d53lgZdopJvJJ
9cdqMfXxshwxn1Jt9Uo9b4ZE5yTV/tfLz/HP01WfOvynT11H9c1GV2wtvZpC9nY57LeiqHiori91
jyUM4dS/e63BZkGwjucakt0ddPy/2h9v/TiKmTSg5mj7OBP1WR2q9TE72iXwMdW22/nvtiYCVpFD
+lDOZvzsGDq3gy+tDSKi+Fn1VdJldk/t8aD61EGnNl1Pxujho0u62T1mGvt8U4ePxsmGrfjRpwaK
dmnI77Dh/3jX+hOYH9rVUFE/ffax49yAFrRupZ0bu8Sv4oNTQbvHhdq56pWtXyMZJDz6pu574xtf
8JBceUTadF4iIXcuOOincl7YPsVzCK+u/JaguDik2HEcSYxQtUx1IpYHW8MMhu3Q5MRSouLRLYf2
wU7zg88z9oKvCkukJctPVI4dMrb8l6Lx2gNwl7eiyb0r5Yf6TmPbxbQSu49jN6Ws8PXHbOrOwFDk
BS8lAeAYITcqqmVnBYYLglbCjyuX78Kz4g1fdPBCQP+x6Br9G7y1YitGt9jpi3En3dyzxeyrjVtm
06ZN6uJgNyWZHh0gk2FSKMfSe5sNg/5WeyOC0S5bqymIJOXQugGCx9Z7Wv2y2r5lp4ygsY+dL8to
V/hGB91zngApqKbyB7H8+aK6mtjsr0EuT6qlDhQKx/uW0u+tOl/1db35FjhD86BaA1azZJgm3ODm
AJ1aJ7alzMbnQkQFZbDJuNPicXxWfUnJYhdx1FW1AjxSLkktf4Oh+euEZXI8cBgDGpT1GuogzT+T
0RFP6jJBhUenjpFE+HnC0APftLUmP6m+mvv2odMirMfJ4c/lFl5ifDcWqWOpks17z4/X8ATTtuqL
neRJFmRQVZdTDqhu8/KnmtdVVzIu80avDPOgmuncls8zUfGPKxQYkpkIlZTmVYlckYPe0yr1jmnL
/Aqy5W/R7ccp7cL63Ii+fvb/9zxC/AVySMvcq+t9njgYyctENo6dDQ6wEJzKR5CB9smaVn5OnUyh
6lOHodRLHDw5xKmGnNOcl5X5RGnOPwOfJxvZ4h0rU79/dqlXc46R9Gefn8rfetCw+mmSIPSbNn0s
TVLGAuukj1effa7WISJogrM6QyPD9HFaEdf5UTMRw3QmDqVpZYOm1WX3FhMI2kWsGfaqaYhS7tmT
UHftOe2biKJV5LPGCteTkxE761TgvK2ao+gr/JvQmYBqYu8l3DcryNG3lTYR5rVpk1Q/mi3K/W7s
3bepaMaj0FixqdF8arNj11TzNraplR86DDyjhkWJmxGd0zVDAEnL3VeMk9mCBeKLajnSyF7WPIFq
JX7kvlq2AyWpk0+qq+xjVhOyWh5UE8WUvcFR41sN52FrTnXw6iSDBhIs0XZOEPivBkujo16wqFPN
EtQL/DUWOepki+niTgXDRQ1GKDpev5r8W2OvPlvcV1V119eLZh3L3S4Iigd1IiZRrOnmHk41NhKh
6ht58uxEC4UqYH8fJNVAEQ2PvEk92NSzyTe9iHDnmsbpBspFNpZrLkcvb/fCG3K0n3FyKKCFvMbj
U1U1ch9o2HTl48q9HIG/ruWSFjUpuxJV1puWDUSncv1rH2c83edCvjnGNLPOZ5YD4ZuzFre8y5JQ
7gxHNH8btIlkSxB9qfM+f0MiXD4FvX1Qrboam1fPOjE7JjsXZxEPVdDZM82A8q3MOE5FJN7aiUhW
XpOSoozGPBpF7G0EOYE1yudtBpQuuyS3+z1hrDU25rOcly8z9tMb25TxMTC3wEdxHl7pvOpg5kfL
1m5W0XztTQ0wsl/PNz40GI5yIl6ds3fRLMoiU5LHm9XIm20YDEGoWeX3rhjuUVTrr/hKKMVN2NhB
9CKJa2U1a3Vdq/l+ZgN10XpQr8S6xnBL+zEu4vyjy5ii5IwB4nPa5j8r18f727IoFXfgw80scS+y
lu+svdufvi2uwySN3w38hixoHTZLt3ZeQh64BTnsrkMu4WRhYEKfilf9tcDSPfYN581O21OCkPen
IQHDafcc0O+z6ZaXxtCLfWkQpy20tNj5Y1qR9E6+suirD4NPIYPoAhFGVHbd7aFsCAS4yc9GfNfj
xT0ErbGq8wt/O+vECItUlNiY+QRtdZSx7mI+LelYvI59ulYX5uKsmnkNbxTRxAOV9+496mfyUP1Y
U6thTfeksdf6srTdowpOj20NI8TRMBAfsmKT5m5zJOjX7Oy1rJydufXM0p8fv5CDJEGxRQS1SzUS
/SS18jA1u4TgjRva5hMeEM/xwgxkMdXu48gs8V4rUH1pRvVmeh3Qblk8OezW3obFN5661tyrMdCn
waXH0Syc3F89k/ObLbzgRVaY+Lmm8zY41oynGZZY69gECI5YMx4za0uHt/hcD0Tu19ZAsvi5wBdJ
teABV89tkO1FVDlvXVljfVTIgxrrA0d/8qLm+NGq7PqpG5eTrWc6WAvzmNX5cpXrodPHy5J2JuEa
WlXfDvvB11xYRqZ7nUzDY887y5CIzmrnvHZa6yF1eMbMs7xIs3Gv+mgwGs3dsrOTZABYu7bVkDqQ
wAS6PVxV4+NSsm4dkqolYVQ5iuM4SMKSGN9boe80goIhyGGqWa4/gCSAy7tX2TNZC+RENKfO5OzF
15dTL+bXj6YaMZpqOCdOdpX58G6XaXmSRLyuw1D/dYCA6e2g/Neb/wyMejA9mnyUz3M7yzOssJ2M
OkRADlpkvUrSEQyazBRggB3FNyvzp70YKKY0cj2+cSdRJOAOCwbEyKtUnzrPn6v4ppp+bd+puCPK
sL7/s3+pW/BFjavBZYwblnKRsRVzJKg45VCkXYHAmBLLMa9IIq99ic3sCQgoRs7hdq/SKd6qqBZX
1QqCOVqllfjDrYNjl2oHbXRTNtJF/6q7hfnoVt5XFCMdohfOqJGlsjl+UQ3RkGOSTbY8qKbRIeWg
GC8/qGY1F+kpGrGGVk0wnvK2jMnHD1ZdrjNvkiaPn1XLkSMh1hEmimomOPHtXPyS96opXKc6U4vh
hqqZm55zbyjBVS31+brYPOaubO7qs8tV5zU5qYa7yfq5V2HRbGKuqpoVVn/8a/4fY+e1XKuuresn
ooocbnvOtnu3PcINNSI5Z55+f4i5Fy6fuU7tGwoJgbtBCKm1P+B5KIqOmSCDFCIENbUVVwvc9jnO
CfGSWCa1ZiipvJaKqjyZJAsIJA8FY7WeVQfZJDPkYcWC/XE2rELPs34AID6X7OEQwPtUGeNf4hbv
A5HQb3kDXYSkvP/AdY1PPVPDFY4p+Q0ER3zIM9M91dron11XCg7kIdNDhojnk5qE7zHybL/rwbrr
A+55lo0/apKZGGBF/UnJsZiyQ9A3xH6C30cS8RURfBYGimeHt7hPQ5A4nncmRboP+/HVHFNthRwn
8I08Nq/12GSYjxYK3Zs3tY2TJ7GRTDN+IhqKRLb7w0Lhcd1GMNDtriCf5hUtgCug53DoZDQ2G1gs
Tt2fAcuPx7IqfmJiIh0NJRlejaag2/XPCu5876jg/0pHe02C/toOubvzTf9P0STRUxAG6NbGlrSD
pi+/50aoMGmtd4qtmm++uSclFn/RxrHbaVIQbm0pPnuS84vpunzSy+CPHmQ/m97XSe8U1kEBMUqW
zd6GOUJjfRnGKDBBfnB8LfrekSSKB8MGilSQrLR4saOidzaqT3qpAAhwz7I9EfmQlB8WdHUaPuIa
dWKyBMqXYvScg+GQ+QT4Hm8LH3lM3QKs1IGFr6rWvRjfbVjfty5V7ppcnSCiFyuyUN5OzoiIGchd
EnjpiffKzM1LS3vq++9qzSTpJatN+zAkDfKHPQBlvMWNRDooEnk1OE3FDu68ijyIq51+AfWQbzER
sA36SuYmNdPJ1Wc88nlEYtP0vhWJXT5GlY82VeqTReIecDe+qu60kfQeh1Un/DWkWGD0Hdq5GF/8
HaHB5LXq4M2AQ6bR+vULyVtlbxSGf/KMlKh8kNsbL5W1d5CfPzsjzP/qqGCSC/oTNE0B+dsnWJ/l
iEN0dbOSEak74qPQ3eVMCZ4LUCqiJDaFUSs7iPMEx6YWYuPmKkiX3jm7kFXuyKgowP7CA9iIbYjt
8lOr6PJjILW6dVRy3aJoIKR4S0LnKkrtZHvaaZCxe7O9iCoN9sEeU9FiU9m4hDqtVoPyBEA0lUSV
MpmYFjUuk+KE6etz1PgyM3cJDpniTmqfefMYXCCtepC/iFKWKN42tt10J4o9Kxvy1fVJlBxVaR6B
FIMQsJCkF3Xq4CjH1klNWDRcTWyYlOx4NTB7mU7wbGnYRgU2m/MJFibAjUr2YTooTZu+I/AnQRo4
ihaEuruTm6ECtVzSs+MT4qvR/JuToMvWgTM8hpBwx2Ao6qNyLbTlSv8UJz5fuqwO/5q1ia40c6e7
5Zv3uPuNb6z2SkxzPWhGf+c7ob3mff7LjxCaEMcI0cprxCmdA4hR/dVUcJeQWiyFRdtUU71TkWUk
0qejnUymBzM8Y+/qz3zvc8Aw5ZCcHJ8ZBFS04C42iKNk2yJys230nzp1CDArLBzEu001uA9eD8rL
ddD+1vexH2gPO2u0RzRKDPpgWo6iGEpOc1RG4CGiidKZ2oMP2GAlwdw+xWRp3aPSejCn0wuv3AF3
dxFEh9tWSI11F5sorBjtqq4/Wl5o3Wu00W99KEEzVwGgZboHOzoZifNMZxAR9F/QkmNN49bpGtRv
teUG9VuAzf9cr2z+ZonkbmH2A4xSB+kOl07dSUrVzEVRV+vlplT4nokSljLZfiwA2M1F1eWsMdm7
ADeeRFWvjZPDayivNbXwHqJuGN2TkvJiiFJZS+2hNsqMFvxRsWnN4SkHHHKdq2BBHjvm/yvNSoNn
y+Y1r9HOMgdVX5HbJVOsdd5dbBzZ38uZNt5EqXft6haU9j5T4yBaj9UUBS4LayWOZgFf+djAoRe5
LTzVp4uIOs2J/jiyzEevzasXJYBV9sfC6aWv5LvY0I9Q8GjJVi91rt69lYHcX1D0ke8YPYaXUjG/
Lg0i1ikob1TVfqmz8Zur+/miVdshWIGM0NrozeGiBuFz3TvJjW9gciOFfmohQZxECdsSU16JXSf2
70qt18cPdeI0o8p+lrXrbZS8SAD5pNaL2NglUUILQgAMdepyWQKkSy6m7DYRHNVHGbr5w41ywmtO
GOxFXRKkxCpDIOZ+mmFmX7jyir7vHkVjXcMxJ0OlWNOB/+SyWW9jhtmt1wTloxzze02g8Irea/nI
IkRudV9y1zJ0ULweurPV6C03gIM+8KkNiVSQUopZPuShDJ+q0D6Kg6JKsTWF4H3lHJWhy2+D3p/N
0m95np32VuldfnL6sgEVNHjJtcTlO823ktzlm6qyyo1ieCPAIxfjQ0mzrm0ERSNs3eiS6PLWMIsv
leZm8OHbi5u3V6P1UGz3yUnBS/jpNuHO8BE8iAxWOhkzAAe/7UMfmL9HOwXBVh7l1oM5IflguuVW
3dTMQdYVs4/U+V6FarIaQQmv+0CCSOryNRfZPvAxsOt1MOiy1J1ATLwppRXsPT4IBLhlIOmAlNtW
PcsjWnO1ImkkF2An2dI+7tV31l0MNqAXNrkm3xLMv7EGky5Fk0OPbTv7mLQQ4DTtLay6kOWfzToZ
tGfS+vZjTAwF1XbpRLyjJpioZaskHWo4Uyu5x9cIdWLStwNuAE7eRivMU58LFsNXuX1R/Mp5nkT4
BkgM5lDo8B497aJXobyTMEZZZcH7OI6vZIQ2Qa3ku8ys7XOb4AZDIIDdZTN0KMCbWnFGtOwLCIv+
6Mp1u8stH1cdVXVvbfqby/gn5Fa0FbrP3drSNTK3maRcEuaqidHLL1rMlbsiGc8GgrOeD0gkkcZt
NjkAQ0A9VEpXnsrGLbcyVnCbyrK8S2yX40au1S9ej38AiKlm641QNOQxfzGAf7wUqv4mhUFxSFBr
vCCTCK6Eb8o2rqz6kmcZURK1g781umuvGNoLQIJDUyLIWJfROi3zvZP0zjHVhmITM29gaaX7Ky2A
G1G2zcEoJkSg1yhbHe/qHQDhn0g1/WCUSw46WfI1d6tdA4dr1qizEcGj35iVBFwvquuzwhadBOBa
aEmwYm80vvaaCdtG/llE6gCvTi/PHUCDozQFPLTqRcyolWlazRSFbtSQB4l9hFnSCMmIoKvlNzX5
0ZrSLY7h+SKOso7DF9DLf0dbK07k32S+hFGJ5pp8GrJCueswPHS6Peles+wi8DdWsdZSP7g0aeGd
vJ4ZRqLw/g4+vjxxkyO31029N08IWVktmhRW8IZtEhPMiBiqWZTl3jeHn7Yu25fejvANz59rn1Do
DHaoILiVLabkXuvjCOFBplHSZ8ShyilS8gUiQIp3evC7SnI8ywL9wLe8jUCsIG9V7rihf8sYi5ie
MDzZB0w56sJ4JjCirnBCbDduWD0cu4JjZlcaL7GWHf2ScTCU9PXYtdU6b4gJlOkzmqbypQ0C5VJP
G0sfDFL1UDvSla967lZvQOr5isoKRbIaxl6j2npRZK8BZe2CzPstkXlAiSFAUYhQxq/W6PL3Gllz
PtqHJnXxPbHhNKkeORC5h57qMD2+ehVAnvGFFUm9Ju9Z5PoNk7lkhRvAWxzKPn/eMiYI9WaAXPzU
OwTYS7UZyAp7d4RV+HzWBQglV27A4evhpQd5ufJzsFkEYwGMy3B49Jrg9Rh7O9OZ1GeL9rdnuwkC
ZRrwRluNATFgjppm7t4fLfT2IcyvGgUqU/2ngzQYAPvdVg5wvtK0iDpbKz2t5TVC09lWzhoQyo2E
AYsiS8hHohfjeS6Jhdx+DMVw732zuhBqTNZjMyCKltRPsJfvRJqrlYGe/BHnQVCgqmscLdM+SW7r
nKTItU/GhNMpwuZHZTuXPGCY1SuJYSwuisOIwlKt+N87gKj7omm+432gwQk2va2UR8O1w6voYhE8
ziYCsRerj9iyz+AfBmbZvcsd7L73rNqJbnjAl8Jwq2qNu6oySBRJWBCoqD2drFtuHAq7yFZGZNZ7
oOsZoDjHAHTDx2AHmflkpSSl1AzNLaRjH7nR2ER5MmWDTfY+H2p935aFg838K1ymRq7dX6NZbuC8
8y11JoiM9CvQ2nVqJN5JxZ5xrRZytWGl7hxagGd7AxwouBNSUpLL4q2BcG8ZGUEPWd8wA7w6vdE9
xx0aRRYlxGSiba17r2kimedlU3SZNRdNZv5Hs4Qihs3XzXCZOzqdAY7RTgB6Fo6zcz0X328H9TWF
oW/Nknmlyh6voqtr57EMSZsy+/gdp+o29aLhhIvioUEo6kUJvT/G5BAFVeeCbrHojKzO+BBPm0k8
R0975SLrZf3StfVwq8Np5Kbk5F79UgZMdYsy3ueeJfu4zfMYwYQdpZr1R9PGzDyM4D2KVXQOdayw
td7c9WnA+nvauPZ1dBp4aLUSbqvmJbaq6OSzPDjFrhVstAwCAGzs4GyY+ovqabA3nJ4eVa+NDsQV
8b1w20nYRasuwTViMPR/BM6U5CAwYOaUkYYqDCxRNyavKxCY/9lIDfkiXE8PmYNdhuYjqeXmIDX6
xKkJs+DXYCF7PiUCpFHdqi7e1xhuwZFotpEDx9prQWMNXjew4sS1GQVqRh9HPtJRs3OlD8+yP/ZQ
O1xz06NKsx6mIjIFAw7APCw9tgGaWX4Mr6RBenJUQBc5enYGkXHoBhgpwJVujd68SDX+T6keRhu1
KdJxLTBz/kTgN8CfbS1cJOEUjPatjzHNHoImeXJIzZ3CqngfgRu94bUB2jD74XdB/CanuMQ49W87
c+ncIkpgTaGCcsQmmyEs3FiOrVzFZuATBsDKkTauaI0GOPZqudhKgD1dkAJDmeoncRmsPl+D0kuP
SZgzZPeNtSmNEHgIKQVAcNm4zlBMC6zM5L0w1zpD3rVToPSWAAXwX+t2UcXfQ3LEvYYEWA/R6L/7
SMEhProbsJbbWFYPwX3CGwHQ3kQKTxf931hCfav8y7qmPtddsi/7ks8kqMDIity9HEESquFxTv7r
/rcszbUvSMijyNnf1cgzDnEn3UeCABO9Vd4X+mQ8EH6XG+0QOr1Ptn7jhKNz9APjFpJKW8cqskq1
nCL8p4EYN8+2rg4XJQ5fe5lVKo6MyCj6UIYnk6bCRdcmqvh7QIHeZwUILymbnUnCGyxXbs7CEfHw
t+ks5QFs10YaWxpYCOiM08qEq0/jttpksek8wwKwnuThdQTB96wBRjDxptwVYfQlZ2KAfGUAtDIn
mSqKY6wmzPmwgwxTSdpHje0zf9Ji4C/GJvUabV3kWXuAHZG9NnpZHXrYImtRVCOrAm9cGiu/kqor
02X+n7oxN2ru/R5MadhnYTyeEf54bkfA3rptRk8eUi5PXqWUZIaRwrRaK94apVnsc2jgmgc7Q4qQ
mEv4eRNTw+6QCrZ8koyZt7LGPtmyin7SiHMwim+SBNtEwGI/UvMV07L6mEyYmXzC1fkgLI669RRM
uNFSG+QjwAh/QpKKzaAG75KkudvwP1WiXjRPpteuPOUe99WpodOtkixmK4CelQpyWikLb+PuBllj
Yui/hhVIAffRV16886DzmrUGt6jrHwiVo26I592sqyEwQgI3lOgsGOzQQsl7EtwQBxo3hiTZ/xzs
yjuByzLGLZNVfonYFW+0UcAlO4jdaCSCBAuLf68rM9C+dq2iIJRL+2GCFDKXTU5ZC9zaq/B6cFeR
pExxBGo9sFhbsirfLCndRLJnvQy/9bYDxTzduGq6othb8ImmEsnjVkAVRWU/JkNyEC0Dq+bOIIvo
/XN+PV1EtFJ8eViZFj6i4ldGaE2TgEX4bHL123uVvBcKI5azhuTeHcFw/mqm59frgXVIUaMWOWCx
icT9F7shS2RSWhjfiWKSFHs/l1T8Z6bflIL79PDOOIg/KX6G4z35QdEhTtIWWyfPf4vz4t6DYz49
xvkJi0qBl0pdsi7GRBpd6vpcbfZIreDJBOhjxv6K3gDtlgx1P8T9VlbLHwIPLDYdMOqmhF9HPBXJ
kaToTMyICitmjLerrUh6zzgvX/a+tzAXt07l80RNJER3dVQ9xLM3I/upI+6zG0uNYd3oAvT2mLqT
3spOscXyr/bRbFseGthhFQh15W3E4xJPQ+zleHxGK7EreoHhqy555WblZG16wtfRAX0mdqcNRAT6
hrQvFFZR6AtGI0AEYM4xK5px+2FXnG3hSAES2dbS07w7xi1oKDM4iL/XVxUx6moT1tGXsVdP4s7N
dwlq6Soz4mEj7rW4K1Gdsf6vFcRXJgyAeCbiDLEn6ubuIMpio8U4hlSND0QT0ceuuYsHP3dNcWuW
3iCOlEQ+VwUY9o24FeJHqm3J/am9TF0TQWeWaxQ/68k2BLnL+f7qqdWOAK+0XcJsgF73UIq0hmnr
79IRonOtDnd1GjrEZzsJTWvyggcJjB3fSobOiRJuhZ6QEaXZ//OHP/wGsYvtFWR31VfnlvPTQ00G
h9JWUzdiCBDf9wa58YMJIKu/x3B555s7wyk+vDUfQBWf76BGGi8LYE2O1U7zUwxzQ9v/LjWJvF3u
MIPgSbVsKN3L4CK3zwkmljvxW1q3eIrNUd6h0diO6yrxL3WnSsA8pnFoeq3FmWLvv9Y5TT4iHOBH
G9ET2jDeMYVh6TJ1BLVH2kmHY710n6mBWYw00NV1hwTbQfTgvjG6w5AaLEuKbWp1GB9haUwo5b/9
FjOLj64PVthJNeAKEyBl6XtjeLXVCcCoZWY5ydswvE3DsuhJorjUZUR/phHJUEdr61pFB2YlfrY8
iTFStBeb5W390EXnXXF8LJzu4FT6WvSE+RRsBfbSe43T+PxUWbBXexS6j8sbvvRlUSeK3tQL5bbd
VYD09r4V7MQxXXR20WI5/3MXFGXx1MTefI4oz7ufjovip7q52+aFaf4z9GArR4I/1o8eXLlVDDwm
iwG5tSYI5+nDoToQTT2Vheqg7vChIE/PvEA88c5UMQa1ntKxfrGYG7A+vKhELEY5W9VQJ1JAKV3Z
nI0Jqzr2+Uva2c1O10emEpUqb2QvI3bTIjCzIsG7E7yDIZ3sIvWxKzdekD9ZmBcvD178VVGcX6el
LCqXbvLplKyL60OL/aDojGJTTsO12FMj6Et6COdJ3H1xkQw84wBmhW7XutDq1+ItgdVOrdj9UNvZ
2tfUQERJrFsGXIO3kOq+mYJL4XPDmlCKj8TBoYaEE76hj9S3oAXujozJVtxjsRGPPZymJwjlskYe
4p/poJ6cUEt28tifIz1HoMxpDmKQURi1azi7Oeq5Gz/z5i+AVv+GlJ8cxQXFkxd7jPT1xIYxg+73
2DnPmMXZM2bZjcyHi+fZLhU9YhkMZEW2jpy3/D617pVNO0C8X+5inliMpNH0mUnsxNi4BnQhQSqB
F/AVXLLGTNxBflQ0IbcG5URDF6VXjO2sYyYmW+B1i/1gW8cBYA753D30SDSKA3Od4Bg2z67mVVSg
eBk5N1WZB2G41LdSi7SduL74Xa4Z9MdafRq1tN7JuvYinuryaMVe2jS/Qm0IVn2WofQPhfyfBdoy
cEji2y/K88SO5WmOIw3LBzD+WyUxU9j5ddpdEWTXD0DTipNg7XRBU5zoC39zP0nm5yuexDLGLA+G
D/SfGHqmPjjlxoAgjSyGpeFwkvES2IzgGxQCtzm3TDwZ0a09mdijATzYzfAN+c8AKhosI/ryJOcO
PY33y01Yjoo90eT/fynmaj3spesy1IsfI4rzXHwpi725cgyw/WBCizCDmOhKjXmQ8VgUTcSfnadc
YheHTV61eZe89j+w+vlDKX7nh1nGfG6e2mtgARcSgthj8KEX81eSI4SuxWsyZsjBrL1B/47WCvFk
v40OWeX78lY0n3fd6QsaAAZpvHiex4meKmZ0y2apG8aElIOCUqQCTGyahIl/Z9nMKElR/jCXnX99
PvYwca59hq5by34FPH1nkqUa1+j1ZiShftrih+jlSbVV+SimZWJSJ/bEZr70NC0URRJBaF57EECW
xqLJUhR7y2Z5jEvd8jc+nRukbw1CHYxhjJli4GwAAqQHURZvHnc8Yhk/HZ9//Jgr2SqQOvnDNFI8
wrnnjT88iPZH0V0DlHQBTU/PwG8aJDdET/n3XXH2PFQByqkOdh5vPlNBPJgiyxLuEydEEDzE0eXA
sgYUB8RmaSeKnfurU8r0OP/6qSfPZI/lnZnnM3NnFrWOmjbkT/7z3om9uZXY/VwWJ81X/dDq8x/4
fJakkNiozVdlRGpWjCvL7EGc+291SxNxdJ5ni91lI57HUhR74rz/etUPyxnRWjT89Kf+re7TVT/9
JW8a8DGaKxsfRt/0iuPhTK6iGOe1qnjhxYZQCuRMaEQs3qcw27JZ6sYET1Dod7Qpao3duZEYbsXF
l6YfjohdV/dACJGCn3u0eFnEe7K8LMtL9V/rltPEeyfa/Vvd//VS7phO5P4sBO3Xb2wc2pjWTnNh
8eFaNvNKdil/iFX8W/NPdfN6Yrrs/BfEdT61mf9CFzkXRer+yo3jr8XQINagYm/5RosxZCmKvWVC
tjT+VPepKNq5LYIB7S+lRBIhykyIfLyc5N6Z3oouPO+KWlEeCWWzrE6KZKc62WMZ3gFTQRtfytI4
0chFWYz8zIU8IkpGYthz6Mj1jHpci+GB6D+SrBXKwP/Q1eZBw5SJIYjRJctHSJiIv23+bbhduoIl
Fv1Lm6UbLHWfuosoiqO9V8WELGyYXp086pvGUuNxLda/EQADwkVR/+rVXbCb33hxU5bNPKwuZXG7
/mtRHFheXVH0CKT8M3yL8qcriLoxicBOKBGv0TLYzxPr+bh4PsuZFV4lLN6So0FgRJsiJB9Wjksz
ca7YiInBUhR7n9qJQXSp+/CPiyOfTumcQtqO2hVU4HMJlQLXANGCSLmmgOSYPlw5jnj1QwxdbhIl
yUHcmTxq0+QwytaqSjB0Fy/78kTnd/9DMPPDVGFpKvbE4w2yloje3GgOcqUWoidaGCCToqKV3Y1O
TjoGNRdluIlXdI5Tih7Qj2pYfRUv8j9RrVL2tlhnkzqpSA6maXKMkAiGJQ5pTWzKimzlaim7hieh
f+Ybq3zSHbZGAwMyBuQl8mGoirfXVfcsONsGCYBARrtG3FXxXMoEKpNaZK95CM9E8MnV6QGPNaI7
9RzP/HT7xU398Ijmpet818WaRezOr3lAcnJ09GEr7rL4s8tG/IClKG7sp7p5VSeOfCZzLi3F4eVf
Un1fXZtY662wMcQqzkvd9yYL+72GEOBWhTFLEeoZAqTZEZ9JjhoquTPNQqZnOuo4wDzVKMK7qfQe
gZLslekaclQm19wr65VoNTZJf5DGXN/IbQJIr+uyVRXwqouNk9j62nQAeCpgii5xZO/kwDfSLZJB
GC6zst8SlQQ1PFjHSvWqJzhZ5JoRjYV4nli4F4XyJXb71wnRfveQgb3Dvyk3qMb1qHJQFHUJgkdJ
RHqi7FGBCM0ivoeOhbKg3lyHEC0EC9jCTiW3v3cMd3yOi+oXfMdDqyv5e5/quGrF7vc0Z0pe4gN/
cj0ZpHhSvbbOaPxwiNaT2XU9Eg5KjTpO1628qiy/lCOYXpbk+Zsqx+YaRR3gVQGyXXI22QLohJLH
1CjQb5JlpIxCkkxVDo4bI8bi1k9HCCVhJtDhKOBHyr7KzPw2DlFxE3tik2SZhe5ZmiIsTBDeyEJv
kxfID7lD900nebav5UnKL5ELDTsSlDg2UwB4Zbus3MIsRPVahvCpuRiJyigYbuokAxPk1B3r4Sqz
TyA1SK85BNtrVL+Gdgieu2kD0SV4duXoO7Ka0lFU5Qkm3eguosqVIXymGWRrLO+5Qg37WSYT+hxL
irIe+t5jBcGB0HSAVsUm9zLFUhQP2dXQdc1NiRrnaZw2ZQJsz6Rvwa6mxXLAV5N4reQWrmgd2Rl9
wGyu71V0Ydw/QxSMt7kEmgPlX4s+t5xfBIbzhMpMsC78eoXuqba1FEPfDEOVovEGmD7TFP1kWkCd
gbUqG9VUo3qFFTwyGDiA546fXwqodpdq2ixF+uc+yoihdkgbmXDTcvWUjnqsrRVdU05ikw3e/1Zm
bSGtBweWu+PHBJsRNXhtXQCjttm336Iu/aqRSgcXDt2fd0uHzwwyEbRCVqAS045/SHd+8dNI/TZU
EWgFBHFevT4Bdo0O1tOokEs2hsg4F3bantQ2rA9xHGY3HoEC5b+W71Uv0bmSWL/KWvtaohp0tYPo
qTOLCuqrVN7DlsSRhdjjVhTFAVKhb8ivp9uyX7UYd6yGqXmoxJjyhWC5pvPIYFNlSdBuGTM2H042
0u9WPOpncamy0pWb5fgHyGE4dSbIou344BSb5RfUXvTX98dovm6pjfVT1dTbVEbWZu1isdx6yQOj
wpGgfVaxVjb1M0SL6g73vL0ROj6KEka79R3TOshQSY9Y09RC1Fla/vmkyH6VbfS4cA0EqA3th4jF
tCvBoLugn9Zeyo6wch6jdiIOWChZHJHBjECzcStUXar3iG0qa1EUtyeJ5elTZYEJm+6P2fcAXYpp
ohfuzf7v/O/EUeruzayEczbdP1SnQeQlg4M/PX2m73SUU8Su2BTeCMN9KYve1tdISH6oFIfFkQZy
x6Z7AjgDAs/rVuC6sFTICwYltfxalp5/aM3OQ+PdL77n+U4cDzu/3MUqqk3FKFkErCUbt3DigcfK
C7xLM226CN0TW3P3Hw60bYydzLvnmuEWCkN4zvsED8NpI/ZEnc4qG8sGE0W1UAkq/Ab/S0Nxytx6
ObvpMQf8v5wS2x34ClnZf75M3WSI3L70t1wmGrj+9OtEa/FHhixXq0tcTzwK0o66UcOARZHyGkyb
FIGJqygOrotiYeB2kNflkOD6dDiXUS5fLY3EHg56Zz58DXlkTg5toip+Xjh4YgySdLLeDaD4KEuJ
o59OFUXxh2tURw8WQuDzqeKvfTgjUfVtkwPQ+Hxg+lVDHkJ2fBkz82uMPSnIpdGOz/VQxGe7DwCc
KChvNgl5RplsxTbKfOUh5353sdXyZ+or8qMzM/mh+uWtYYC9kZuG6YLoIF+/VkP/yypr9WwCLXm3
Ey5FMie/xqgZvAeF9AU+svckDuq5d3Wz0HwWx0AKb2MIdfd0atmX71Gn6K+KG2RvSnQUTfjmJA+5
qqBf3vwyHi6tp8TXftog7qd2Kz0q2TWrccWYDRpvKoo2EE1J5Lj2HznqcC+1iV3CXIrfE6dER1vR
6rUoam3VHTRcUze5bqCIvzKNpr1jY4V0kdGr2wBC5XvVYosgw9fbT/zKd6Bg+cZMXP3QY5n5nJv9
KxCa5puR/xjtyv5iSHZ9SvIA6SRTbb5VI0AK2TLSZ0R00NL127+eZdbfgGypmzHERdys3FcF8Bka
tnUH3pO90K+3I9aw8IX/twpa5D8HP9WphgUqNhkveeeUW/zachTmrOw1kQzzVMXNgOZ2m72qMKbv
WL+vxEEJGNsrCIwvMHnlq6gy3Yr8gt3le1HsUZM4Ks4QrUWxDG39eSRLJ0riik0nX2W03lQY0Wdv
GMElZIavnUu0YqBFly4qbGZ6JegeNhuweMh6Ii27LdzOOokjbe06W13pDPodbiejy8iDYEzw3spF
u4bjE5xE0QpkE5hC0J5F0cSICB9I1b2I4igNP2y++TdRGtrkmfE6fdZC8D1u7x38oJNe4qSWr4EL
jdh3savq0uIZoM8W2Yn2JXfqtyis5TNghe5FVWtelRBV+SKyL6KBqEcXcZdLZXITVWKjo3IUmBAY
ykbFcDXDPTYxvRfRPISO9pzqL1WV7ezGLjAsLLfImOdnc7Cyc9BAlpvEgvOzJLOpmsJGZlYeNqHT
IjpuBtWTr1hYgQ/GKwph8TfZKJwtupn5QRTh6ACpV7P3XO+RpNRasARTM6Ud3BWafqBq0h53ZbkG
KF7E30BRJ3vo+NZOJffxzTS0c2pLxkP3E+uaRwYAi6lZPch/BtCSRz5typVpnYIbEXv2tBmV2F0T
wavA7/5v3dJE7BlS/adoVWX/b+erNQCYxgyfyn6sbr1UAJfObKTvQHXpfIn+pLL7pved+V5ZPfpA
qZpdEl8zUTYuYhBx3filLewX0bTX4ksZaM7XskrljV2GxjXOHQxYyhK1FHRh36Aj/ZIQv9qG2doG
NnSRc14quw9/NAoAMUOzqydHb7yTZFrRPoh9+YGqSrkSl7fGr3LuVL8a8kbAiPQQHcZBOxCzzVHd
zY0Xx0RznNfdQthSSVdRUmYo46JRdckZUy9m7m9aVw1PJeLk/xyY24jD+VILjwTwMzL+G3n05HAj
jvvgHi/iaqFlU2kW0AkLSz/ORXFYdZSo3/FqB3NLT1FfDD0y9rLZwd1eLmFY+tkEXn6yfEPaxkqm
YkvVWQcDvO8Rr5vqomi6tTOjZHge8HHZtLVcvfE2ykB/bOs7c+cXtHmkv5XzancRU9I+M3YvD7PO
9F9wEhGL1Bnn6X28tElkQVLxxm1ZFOUtVOvyoGtFdwrs2sDd182xJWgs9LEAqzLwwcxUc2Sx3Nb9
Fnr9WxTo0h8JpOX8h5JUQSouM34PcffDlyTrq2JWCWrHyvjwTbTBmaJ4T1Co7X0yiYrLkhuf2zg0
9oQD4icbKhAY58ogfsZAZrqj/40B+DvkQ+m36uGDDDqJGTaT8Miz9T8Jyshq0756WHNU9b1twCyj
U1y9OjVrwqYtlCdwGw3wHByW4F1ZG4JrrntQVQ0Pqt6aJA3kGLc4pUnOYs+ySlKASCBcmwhZF/xr
7orVOa9p7HxVhlC66q3jcA+Q7y39uDyJYqOhPJdaYXNUwxZhKoV52bHJgbplle28eRDSV0Xny9e2
yN23oBy/qYan3kRpnBDglmo8iaaOYp0DxXCfRclvvX0d5/Fdz1T3zR3JJWZG9cg1y3pz972bWN9C
PpX7upfrvVV33vdM3ZddaX7PQWRhmVOUh87rsq/Y3K1bI7DvrCMvmDxkt9KVEM/3IG80ra+s5rrp
QJCRccZZd2Ky9HvEjgZeIoTXtED7I+wODcTUfMtr3pYGlVZqm8JsjF2HpeCtmTZ0jGFT4Y28EUVx
gIRtdqtG3LawrD4DduIve00BugHD0RWxu+ym/Q9j57UcKZes0SciArNxt0A5lZGq5XVDqKUW3nue
/izQP6OeiXMizg2BK6qEMLkz81vfMjFA8R4tSTvnZjX/Igvw0pXR9DZFS6NHi54DDhTIvVR9iedh
ehvrSHfHZX20rP/P/S2QSz/7+5bPcWhPc5vAAvj2r+P/rP+/jv+f+6/fq1YDym1bbESux+7AgP1a
DlN9VU2h7oxlHbiM+rpuyBn8fq9bdwEU2VzLZd1/fZY3Jzgryd7FKu/EdaIvaku7auQtV0b2zzoZ
+2g7F9uf3daNY2zbTl2jNwjKWylrdQSTaL5GpR6Cjcm97vVwbLxsVIrbdTIK/l9F/6Q6SlNt1DCR
T0GFEI+H1LoAoV0+tctkXTQ0CdH993JWeT3DNViP/9q6rv9ZXD+xroNtd8wjGtp+Vn0f6Wc55aE3
j9Ztyel677H/gEhmvybombioyvxg+2hJ1dH8NRm9/a4BoCNbaA+3umVhOJrAWylSOaL6ipoY4fGh
KaWtptrzM0SGYddx1BV4+oQs67B+R5jRztdXrX7GCdu++J1CoWs5NuYVtypn7ZG+ER3XAU3bqk07
3qh1CLN7MdxZHXW+zXX0sECcy+Br3bBOeljdG4smK5TovXkQqSiB67T+NTMT6QoguvPUvY2NWDLP
MF002DFAyE3hEIKgi4nHeidVWb9j8AcWX/uqRPsGYmR4jmKc4JOu7W+jplf2ctxmB39MxSUMVDwx
pHJ+SsP0i6bD7IsPh9jB30hCQMfC+veKn8xOG7vgUhVNcy2WiSYTHoYFuMRlB01dpEgNLRt6W16U
FF08yGR5M9hFd1n3X3fD4GmDaeSEARpwmmTxZKdlHi/ZPrkGwDrwVWvSO6BDGEToGKNpnTxu8UGr
L3rQJbsKac05yRBVaKOYT6ZFZzHqeONoZkN0KEAZH20R6QfSHsWNPc3DTVaN40GSo/KYaQXGPn4f
nZLGB/E0mNYpKSe8XmuSJFGX+Nu4bWUcGOR6a9nFiNAV6DIAqP6O+kS5SWOzu/rQnuAG0zvIE4du
oKrv7+cOqx/MnceHSAeP3Amn70KSUkEhPzbUoN1wlLWn0bJgecM9fcZ7pneqaBrPPj5UIKjz1Kum
MIKEBT+OdxOCDz+dfyeNtfHxI3uhet3AtYkWrf0c3dNL+hUZ8vxbSrTfJH6Rl+sBifLAUrdZy8vZ
H8SuX45gxfh30BNbYvEwMqAyJiCdtJj8LuhLVDvxbtNrwBAwG46wUce7GiP1hcY/A12rz7Y+daCQ
uQMYGZX7rFEAyQDvGy8xtBaC8nGfCyl68CXbvJgKatrVCD4UPZI73R/2fTpML8Jg7KQowYNVcKco
U16ADZDHl4gGwE1QDv1+/ZQaJ4daG5Sb3FQGj1xicYMiKGaounQG6zaGHH7rfK8SE0DEdZd17q+V
xrJlXfnfW352H7OVT8gX/BxnXVdVFjo0CnhuhmPgRS9brBxbqXvqMLC8GX05A1/BKcngbZO3HFB6
LIsQ7ezN1Bb4XC6LqpgQLQm9OKyLflorDurE2MHkAZGcYTIoWCZqHuL3VIqpPI52UuFgwdw6+dln
nVvX4TTO3o1Ki9KQ0431//jcDDCqRKD+H8deF//6ahMfgQORkPPXup+PrN8/RuV8k6UvzRSGDzxz
faeITf2g+mgr+ly7l23T32lDKLlzzr/ZtIv4zqiK/bq0fkho9n3bZfZZ16U96KL5YncNksI2b5/7
0awcbTCD9zaQHhAU2Z9CUba5xeMADrgbKLkasQNQ3i6Lv0hm3EIHiX9XUR3z2mnal8Xu3k30rjyT
5z7KQNzPCAWqc65U4Rac6ewkQq7OPxvWrQRY/+wnsOQpWtOVuydaZHBuXo6wfmTd8WexN0bTMYea
muW/v+S/Di2NCXoh1X9K6VEFmLl8yc8B1sV0kPcUv+Ibzxok89SNAQZEWIfi+CL1IRIS1bwTkBzv
UmN5+ioFHQYitL7XofTFUim19iapgrMpY1wSy6D+vxeXdTh1D+domazraMFUNviiUQVZtv5sWPdb
11W1nG3FgCvAutgaWr6JwMJ4XTyR3q/q3xHCBbuQ61clmJC/9eX0ZJYM2uup8e/zOe89WsX6q9rF
0DDNMbu1NKAqMRC386T3w76gqxaCY0TPPrZVBz21YYIsT/HBlKNLnsrVNmOseyfD2iVjQPY61WuJ
xHqRPfLrQpect/WcGBBQ9FmINzxFX/wmNT5K3b+RSWQGkHDQNSV1Qij9WJStAb6PJAMFje5rnOyT
n+fFh9bE75IgS83TkgZ6uoZ0vccNS4Ba0EF6ZnM2PPr10MA0ZwCxbh3NsDyGGVLAdWuOhefJ7+fG
WbfGaZjheQlTbt06tUZ6qSXxlixHouKR36Z1db9ui4VFzgnQEjF5dFu2snSJcRJiPtDn6HadWydy
FrzOqlwdflatc7ihhl6Mj8/3p362ymZm7mIKUc66zmxCcJNWg+4UOKj7s9/P98hDdm5EYdz4s8q+
c4wrFUqk+zGxS0pEPsUTJVWOttUpRxkdFZr1SNmlM6iYdcM6GS2oQa607FNL0lRtfz6j+NJHOZeQ
7f59mL920c0YDdl68J+j9dh0uL05ld73cdfNfhrzFX/tORuS5GKHJTzNsBGCLYeXhhqJIArWvz64
bvj+yvUHhpnsb20hnr7Xaesv+PnyyU64BH2zkw9N2Hr/69/0s/c/x1U+swBuw/dvWM7COvfXj11+
3PdvWrd8f2lXZrcxYFek4ju9teRjsey27uCLmjTPOrtuWSfTevrXWWF1oBuG3zYVobPUDVuiDezU
xubcJFHl1hhYBBFSs6DJ3/WimWDo0dPYywcj9OedaXd/aMudvBSwohx99GqCdaQw8KOw4YPZQ3cI
0/azznx7S8x0tECYRpUaeYoxLShb+8OQsMiOO0eqeZADmhXg8C2bHGODu5VVJ0+MM/eI8B5F09tO
z20H12N6qP2K5uLuUQlGDobMDyJ2cunl5mTG6C8rup5I6GxSsluFUN/DYjhJVD2nAkvECQRDuRT8
ComiQ4Led4+OmGGqnRwjSbnWbSLdyTFD3hI/o7vKPwpiEezlllXD2COTSpPz9zoFExdnLobs8POp
gEyel9Ugl/BNle7WDWjQ3tsZxVXV9kg55/umum9SMdwNBEKtWcNCzxmSDzMtI8DLYn5I8CiVmKzg
kIPtQdWZkB3a0RmRmgqbfkM9vfTKiAPYMplS/1oP6Piz4mgGg07XP5OCbLGLxmzcqgWssXVdDoFh
N+OyRsL0X+u6mUACpKm6q3DRKyzdv82WCTgKuzSru9YA15S2cHFGYpi7eZlEqVburcmcnHWRJ4h2
F0OjQDDUfK/6Wd8Y4jnSW+1mXWVJlQqXbJyxC22KzbpunWiqr1Imgtm47vLXBoh52tR8f/G6WlcL
6rtTkR/WL17X+eHgGHaree1UU7FefuS6MUrk/KgbAAiXVTpp9YtpSt4QhPG1KDcFguC7VlGiKzXz
rzGq/MOgaGdA5OlpxKzqbp1YM6x/sFb69mddOvU5Jm6Q+RNZiiUkjb6G53V3k+iJfkeyX//+bBcZ
m7nwcT8K2wYXLYtBm5/iMTTrpbX7XsYhqdrWRSpc+nzZHpa6elyC57ixbmeb6KCfK2pFVSfubDuR
bvXoGCwLWhT/Mxn1+rUja3kziXQZFqL3wf2Pxoyf/cYEylE68+hdD2TKhYF3RXSH4V13KYvJ+76i
5jIK6DVuHajIzW1RZ8FVkCS7qnFxX/rBeFx3WyeEZKqDLVC5XxfXfRUo655e0Tm+fmpdh6IiRZKQ
nBnDja4tB/Zdmmv2HVzu+UbTurfAr6GELOtVM+txkoodP7ZQ/q+7QcA8ULkPz+seRH53cqRox2jm
+iumqN1LgW3cIRY173AQqzZKaOFlMM7m3bpBaYF7yiXFmXVx3QAwRVyqlIAR5w0JcmzYUkrWNLeP
eP4mvX762Tckd4qZWWPuUrWKt9ZExwQ4y/BaoobwsGdJNpoJGc0128rfarYGORx+yxXUc3QVbYM2
VEvIH4zkQy0txVRo8TJZJ8QuM25ZuHmq80i0UQbY4UmYhfgLqc8HPPzP3LIIX+85b/Hyw1vDpv9u
sVbxMYe+Weewa86oX9+0i0qoW1oY17l1MqyNksuEQS2Nk+tK0LXdzlapeI8xwJdiegi/G6+WPm+Z
sLt+kdWZNEvLKHYRPvxMiJGROqzL2ap66EX2LBbhUbcoaerlJ+BNhPLIWPVHegXYDRokSQG4uzfr
RK3accbgqF74G/+eVVP7I0pUGBhNDvZx3dz3MwrRdTYGOwPyP4kpcwDOp2gHZe/7jFkTFiQJnJHY
MighrmfxezOwl+OSldnBPsHuAIUZ8gWxkSZNQmLX/Zk68elDi0iLajdi/+Xpyn2Ar+NN0fUvJqf1
GGEHtm0V8RZOwt6MS1dtwmEK+8gTJ9usf+/P2V7n1v8ANaxwIwLOlYRL2lHuVK9OArFvMWq7MbSi
PBgMEpIqrh1J7naDMB5T/mpdH1HoI+qQ+Q9zCSg1MbkFkH6WdC+uETEvorR86bg2l3/WOpcBbdhU
YEF47/bKTQPZIqgMCl1aCYkvScfTXycGiTLnzbAbEIqm4kpS5pPvJ+FWhfqHyEJpo+mnYqjHmyY0
hu+JJqLxxleXM5dNb5miVjdIfqsbO6+Ajq+zuWX3ymadXa1X17l1kph+RbeTDQ1j6Z0vFjuWUqsQ
6BB0/K8XVmmb+SHKAAEsGtHlz1wn6x/8s9hlGmQZBd9Mf9EwzUuP4no6ilVzus62MwmvPDMn7+c/
s16nP4vrnK0M2Fsh4OXhXcAJZKItbX8/E70T4a4T+jFZeu/X62CdRMviQIljO0fNaV1V+jrmDoFF
NLLaGvSro4Eh9fx/+6L4lSpNjfuolqMBW1Rj37Nmpw6HBMgXInnO6cKHqAQ2ButkXYwjKMRKJH3V
hJTDEWPI1pkbs8cVRYrHo2kVnoZNV1uMkxNkWOuG+FN7slUxilFlf0fu59NOxwelXMC6xCP4xhYY
ziGlnyidb9SsRzeanLOiCh0YZRRK5zI8GfTCnAO/c6m3N84wZZdM4RWR25Xu2VBWj3LVujwySkro
ZBbLqjuAG1iGtrN8RX2v7ucBByHDwpPWfG7rNt8KijB0sXc9XixNsI1ajChF7kh9Rn2ENkGPFy4P
jfhWqIrhTsokbXypxRamV7ew/8HTzY+aSA95WZK/w5IoasRrNVR4Fk7pFvxStNER+hVtdwqDWnZ4
OaJMDovCaxBkhN0J8Cv9JDElXUmm9BrEJFXQUrlA2aLtUC0e0a1GFy4pCorT7lyqA/7GVuOVICoa
i1xjP341JifG6m2sUvj83NunYEpiN8Jgy89jGa4pFqWRQrq6lwHfajF0fEwzq/4r9lFky3RSueOs
Wzsf1o1UtvtWDTkJcOgiYXCmRYhWvBkEfTHDk20tqUuMIInHmk+TV/fybFEU2DGmcciTnSZNCIEl
+v27QdoRUcwu9cc3gudwY03o90vJSGAT0aZjzcSeAm2OBR6N9k3+8CC3p31iXUcQSHsqnvKJZlrc
MywcGOScf3SJShfNfBcADLYCS8ZrqxMwp1A9hdJX6+MtU4/n5QpSY6M9p+H8R2ejmze8KCsG2ZLp
Xwq1+6gy6Egqt6irDD1mTdNAvTE0ccyRY+GRED0VSYMDroFODAW3l5JO0ASi8DmRU9doF6QIrGVn
VNtnn/eFB+XVwZcZf9CMEo7FdxmVHcGEmHuXrpwJopd+7ippmwWNf50grs+V9btMcdUL5OB96qVt
azEQHJTeWwLA3tDCI71yW90OPyU4rE4x4k2sjPOLXZGwIAGpSH9MLBLhGmnRQVPI5NmxfIW4YLna
lHp+2D9MirXFCJf2kZBWLEnIVFsZIUnJR1Ip3Xauxs6bwrTcStZTKOW5o8eZv6nTnPxMn291QypO
c8gBh5bMYKQot8EYt6App0MnvzPyD117MvtNV983CVatNX5d5PM3hl2+Km0PngVAkqVhetz2T3Tk
asCO4tDFxTNziAYVd4a/6tgYpjrtNGZObIZ7XUiy04PsMmLxBEisEjRJgvlKiY8q2ctj3FcsiKGy
0u0VLdDZNj0Hdv/uB1UN1Kn4jOeXWU2Ar6XhB825mdeoj1goPvb0S1J1gZY6HG2QqUttox07yyPX
Nk6dScqMJmDDV79I34AwMV7jQb8UI0X71D4Jld0yZThrMtE/z/R40+M63JbNyZ87DGTzaYc9r4G7
bB7up984Z5Ovfkjy7k3pMJSX2+lOxET+3bzgegsSgVijU+gTPKFzIJMdPcOADQOuCbcuOoBg8XvP
SXLqElNgSZMO5UiQFQqlctsd5172UpOEP5YCR63c1pnuX/E2bDeUdmJ3rMxHY8w8Le94EEhgaNP0
BY/71FNsCt5N3UZO02TP9IsicmwZQ49JhF8S3ZtGjZHw4hNLZ/S4aaT0CZj/FXSa5TTPvQGBrooS
dPfDwYrUz0JKPrNI/WgqDbPAGjK/zBiKDPcuH7ppa2UUCyKFXnYrpY8onIIXhSzomAH7G6biXo6r
S7UkqvJpKcT+0RoT64WBHxzSKtv0woF7V29GyVjkzuVtH8ZOVBhkS5ZG3SoYD4XCSyGjR8gA3gfr
haemEbixcqiz6NakEcMp0+KSJcVXppmHqjLem4iB1yjuQivNPCGnexpVyAf5LX4tg4+u3hpuWtzM
AlDVXkUH+qbTYog8Q594hoQbvSq1kyPp+ej5mvRhQTYK/Z5G9EjbCEyl1NY0dtNYP2DzRhk6Ezuy
ADt9JpMZ5o/5KG8Frt5bKzToH6ZnJdK5zKTixZaL+KZ3g9BaGGK/ei2ENp4+TXObevBnHsJ6/ihG
41ktpmtvuGpmVFsjGM8zaM7EgDzX4D+pGMa5AGNtFQ2cwUKloiaaQ+L7tGkbuyGSPCvC6/51iso3
O0gfjLI7jQY9jfLwFLbpvqEHJxm5JuK22YJkA03Tn0LAgTS0AUarU91LSkbgUu1pNfcnVHk93VdN
MZDEnWDGwYcGGoB3RaC/Te34hjd15pip9NhYgGzaSH1tsuRjAKenVeMr+rI/tO3SF6vt5j46dCJ7
mJCRu6lc/Co74OURHKY+oaOa83EvMBHbFZQB6PnTyB01844CJDC15hB03RVPIzwELfLjQ2v+aUQD
moI3LB7bWL3nAuQvAGVHEgOWl3IOtik9qW1+TUDzOMo86Bth27vRsA+vWQOgD9rQoRj1Ft5+QrP8
RHtEiI8mbuxHTDGKC7phWvhMsOkqd2Tpk9khK9zqH3LWnhJ5eOn4UQz9niOaMCB9pk92LR158t3T
XFY6XWdy6oOLgjN9oau7Nh72Y+Fvm30z5NuG08JDgpE/tcPRobYXEf8PoIDN8hKRpdq3+KnJDcZi
o31KClifnZZQT8m3Q8TdO1j+nzTFQjmhPy0f62eja0+q3d51Vuri53At2+BNzxg3IiHDumFIX000
9fBJi96lNIPLg8D6c+baoCIANj4nbKiVgYhm3FiaTINxtxOMMw42o+Uiu2A9WhMHRDK5Km6X7tlo
SSrPqTU6cHhu03hsnMqECCgLGo60LHgojPRP2Y61k7Xp4FV2h2MkosM6lA+9bP8yNYLIKYScnQf9
UWuIssvOf+ta7ru5U7cGMG+z6c8a2TvIKYkH4s6QUqqhlQ9KlN4pkLvPMAhpdApIoWnkDute4ySb
nEYsT2Ye6ErmdappI/i3LKePh8zL7psMRlSfSPJW1WA2NHX0CwP41odtzwuOSPJqf8pj150UQGSM
xvS95bcPkpjAbtrdm2ghjU9SRN9L91Y39jboQYo2ER7FdmJ7KSmCmgJHSmO8l8sSNw9BWCVitwrI
CHSynJGxTvbZ3FsHTCafzQh4D2/wri8/lZbYeBq4PQv4OnF0ElKBw9wAQzHmcqmiXwqPHw91El1N
+PfMUXUKouILk9HQEUpHWUl79BsLo5L8twK5zpprVBIKjmB+ZOHPmZ+7oDoaBItBm196m6Ih/iKg
rs4IiJ6ItZ8sihauHixeEer4MemMABKrHy+WzavGmLzE6haHQd7mBgZScQNHtXpO1Iq7Y3CNepZv
9T4bCcbTxBEWMZiR0rcRRF89+ez2qBcLIUsf4b2Nw6NeDBtF1UcCK0wzIhO2g9HdScNYHiIpudMC
AnI8aXNVz3camamqmgcC2rDfIdLWGiPzSAg9GmHwG74V7NSEnr1QqbgDuGikL5J+71GRHHxDG3EG
bqlWXrISjBmIe+GkdNvuZz2ovQYipj3Ebjzr57qz6U3t/ujSDVbLpwhj1pwkNMBHeu+ScoOU8S7u
hdjKefUKZOGmy2eIz8WCaH6rBMbVo60g1i/Cx1KYREL0QFkkCZxKDog7iwjMJC3oubWjaUnHGtIc
3NhA3GNMqEL097gDAdkPE57throV2vSgysapirkDQ85wIjCVoCr5Rzf93ktbiMPZJlSMXWSMb/N4
Q+fMY0pHqoMvSLXJFM4TVuIXlBi0jcyM1w20Su20pOD1Zwky39Lb5kIPeVGbo6RsDQyPHFuX7kUh
tj2A2+UhVThwUJFCTTRQ7xa6HO4fCQ82STuCDnztQ+23akjT1ld7YMlISCEaMjxNU/B2RIS6zdVf
SGgHCEywTQzRrxDjt1EIIynRvjSjzR1jJN2vQ03iuUkKUQcvqMrXyJJVqHKml+By6kg2V4mpq+8k
XP7goVwe+4SqtUrhfsKqKFGVXwD7Mo9WGQSUmuLJSaEvH9hE5Ig9VaWwbyU7ocOlVcZxbyq9RRwQ
ly6ouQZ6SvsSKxU46vYoRVxtRS2cJi0f4zRHjmTcAMb05oL4eWhtXH1JUjhGGu4GHMehds4Xgxb2
UnxOiv1RZnPs0chWcpl2VzMfXs1m+IAkup+nyTVU5a0YIx1a8gCiF/GFP9Y6fJIhd6mDyKW47xPz
2jUWsow4O/dWRwGlkilk26+x3uJon2kPfvurEzKobhiiOIjhuCObvjeG+TnVxUkoBrdu0OLnRB2j
ls3bklFHX+SDF0byHYYjj2qPK6bd5dsgnH6Fvt7TC2heKahg4BL7MJvnF8v+ZRkSTSLqwuLL2tFt
25gAmwATfF3gxWrhTVBssTl3+rqj3hDupDI/5+kj2DybYqe/55p06zLUNmOsMBLrFXZVo3wjqYbm
WjdNALCTpB+9C3iD2x09J7m5GSr5RUpTSi2duvNHmHujjxleCgatMjs36NuPsKL1XtcOxBdNnhJg
DKajE1Uy+hpu5eRAJK1DHU5xqYpsVyl6g6/BDyG1JdenNzevNMW1rPhzMsOXkDrlNHWZK/WwAWNb
nQ7m9FyIKN346i4VFKRzdKhoUIONgQ9MIbqXJA+WDDUjfz/mv2YbtcsLgVpJrZBpxa9O2sWISCcj
eRxH3t46rt7bciDk6I2WMmFDeTjEJNo2bRjKn6WPR0YSlpc2CLcaRiJbexqPZaL+TiUEu2EM+X3h
DVXtBx1JjxTEi61Ej4pTccdvbMlkbGhzKw1Dc8mnrQ0FeJpIt9PPVXl+EkBnK5AFVigRUqpacYP2
L/XJhUTRZ+GnJ9mUgJrHJc5Cvk7pKWr2IYANh6Yl06kL9XPQwE6lj4ph5rugUN5MRdqb80j+xKab
Rys/iwLUKbzuT3gz70TUw7ZSw8sMchiyb5K4uMFCIZhv6xAL17uRtym3IoLD/J2WGFq/+y/8LS++
jcVyxDNKweg8680nWxmPUw2MBM4cXvJafdvX4j3nnwUS5RoltrqTFsvlsJxOqS5DfY/ybhtFjNNk
Yv+yHJ64R2kDoal+eRwamzqYdnyOKngXAL4ND9gKPSaKKnk4YO2eEJL6zlD5dA992uNzZWnP5LYf
zKwj2qQxVZ/pOMO6GunEMU1shqk8onyNgJd7kyZbcr1VTXvNq2yob5VCL1VGzwQJ218FJ8/JB+0q
pQkpQ6G99NQtlWDoPdx/Fp6KHZxCXTwEs7FXUgJ0EWDKx9OJCADSHmNYS4XdWnUajcaQhElY3dlh
cC3/8OD1qfwMKCvHsL+mgpGaUaOniQdsUYT8EtYYNUxqgR/U8ACANN3Sw3UXm/2JsgJCPym9iDRo
PQaBp2Eht07avfIe5Na72TVPjcyFmehPeF/cq0buiQCfQiyAoYBjJDvdNDV3C7IuOsT3jSa/dK3+
WzJ78sp0ujUa3nWxTDIm5v1vzpGGYqI/VN0lqeCA8wCgDW6BNyuv/jJ4taTgNEMqBKl9SlRjJnHX
fJTVuK1M6SnFktgxQ21wh4LAW9bpZvC5WohiurywkYoL2dFFelP47e9cIKEIuxkoJe1PdXdvpuKo
ZUbjqlJHTJXTfi8DqB5jSfLE4s/b2coGKThW9HHxEWbhHnDFTR2FWznRP0OrJk9VUwXESRUrxWin
TuUlMTAUrav0UPZYpnZyuaEr/D1RGtpFVRy69WgTJxSe45b+Nz8HHKxv+AnHLrw1o5wm4eGUSwp8
J0MJHUSP/qD98lskFL7/NefSg4qV0GgU4YOUvMFMzPVZdaVAphtrUC8T7DFPa5UPs2sPqh3dFwOV
dRSAn62/nOwwfZuU/jnJ0VXjtgD9quBvjobLlAznIqY9zw/eCSHeMVYNHbPot3o5vXXlosuTeZFL
mU1H4FzAHlfptiM2XzKV444qXuhpE6lZOVIxgFfJJoRvto4jRdLkpyzFTqnQf2XWIKigS69zMJzk
CoS0nZ9VHuHCtHZtUVhuNgC5y9tNNEQvUVoL96vSyw9dS3/7ZUmvpVpcM2iNrZnxcDFq3Jb0Fjze
cc6HjY9/PF1OaLWV8ojO6F6VeprTUf6isthPA1jCEG/QOJZJ6nV5z9VIz/ksNE+mpgqDK0ALkg+u
7LbzGOOUGCXbOTCPKCjfDVG9pfN828P5oqxmnLlDno0EWpvUeXZe0INpBTu1jl1z6Gg4lnCLiucL
4qUbqLXzrtK1jQ7egPePgh9l6loqd1c/y/0eTwco+rSBj1YHZJ0/qtTsX6NJ8sYkn+JoRHRcxflZ
S586kXgYqN7VYfsS9pTAl0twnrCYorFE3gYGFwr6icuc+jsy4i++2V7I3N76gPIZJaBDSytlgwvR
MRXZfRuqr9loCAZ6IWEteirLhvIkWl6MeXS/tgoEMkkZksflntHYPabaL2UbfzD6fUAF2h7A5uOp
PPseupcXvTzVpf9KeEA/RkiI4pOoP0kUcmoFs5Vu0pONlal7uoxI68WTRshQBfhDSqfCLKULY83n
MSO3O3fmFr/s3Ct0Y2BMP9rbbAZFM4s02ef1OS8kCgQcYGMl0gfjXmdCCyEi39qPs4RuMgNZiUlW
MFrBTR8NDBohJ1Dbl9wy1rEtnvTd1GTKjZRSwapQIlCJMBmoWaGMPEPZTZNdHZDHRU494cE0Klr2
S5oaoPFm0uzWxe91YOhj7ssm9T0TCQcg/lLlXdViNm5mBV4Gi/vT+GKJCBg3BhaGOU5uZU+HwkSS
jsjpzSCPrAj6T02tk/b8PdtZIVDthE+mD4g9Q5unOa2bXU+EXg+8w/qaBGTU3uMv/N616aLs4u0z
S8NBKL29M/0vE89Od0qVd/rIeNc0tLvFsgjwOU5fpQ6gaqER2huD8sfPLW4aIuzM939rsehcUkSW
BzZA2BoQZznnbzJ4LFnVTTQsIVsoHUOTHj7f/Aht9aNvaN+eeAj7nX+AxAwgnYxVa6vPdgL0W9+W
k3Sulq+LlgqMZtA+NUC+t60n+HlgD3OcJebc7af4NMvGr6y8LWPRO3E63OcB1efUsg51KUhpmreJ
iprctD7rUQfiH1R3k55e46V0YEsZacOxPgo5GNym1rgjbFzgUZXd4I+Re1VQjdTwW4/geuC21g55
LzDU0Rm97bUgFMAm6OyQDYgEilnCRE00E0JjUG9ivbyt4/5lzBajxTHud76WfQ3R3JxbSBsB6W1Z
Z6SsBTYv2EmjPqBpGzuUX6LJPNvBl9po1GRr/NAsBpxlZOU8HuP7bHjytQi6kMUYLQy0wEFi7Ywt
LIexGF3Ljhk7m/rgUFPdxZGsPCc2T2vYsYxuSbGMGf5QSnQUHdkXoxcXxtgPhpw9N5mVbqRaRDRa
BC8wRpCwW+oONZPs0ujBY3BpOjSxHSJzSJKqc5e056ZXEaur/I/Vpdo6SxhD6kmyw8iUT6lHjVrY
VraM9xklfzaQqvR7iisgVJC4U3Ef2pExnITvkpWnlpsYhoKiqX9QUoCAsgbypS9K2qpIWOnlZxJX
sF/yYZ9O5JmVVLcPqji0Wds5U0BhqplJPplm8t6R5ONtU0hOTtNDkxbhIYj7JYBWX3UkLg7ZygDc
yVjfyVlGYUXVfxdL6cl/q8iwuEoiEbu2p4acJW2y9U2ANLAjGLn6BldlXpDs7GR0J/2lR1/n0qNS
buxch5I+UfYwFseariLjF83dQL2MCwYyQrL7H8bOa7ltJl3XtzLl441ZyGHV+ueAmSIpUtnyCUq2
ZOTQyMDV7wct/5btmb1qV6lQ6IAmRYKN7u97QxWiUsHybjFUSXsj8Exf1dgbzYL8B+Lyp8ASy7Ql
bjOgqKH1hDVZS5X7uBMofvBECIXpL0UbqaemVzcZa8rF6MCcjiYcy0317JWmsTXVVmxQiNxPInYW
dpKvQx3Dling4RAEZn3oibcnLgD3OBke7RyQqdo8kDXj+88noD9EZP2ojq/SgrA6+1Z0amMb65Vu
gxYDKhIij46NQ/5UVATtS2NQIMWiB5l62XpqDB7Gff0ZiZ51bs3rzwJq3NTtrYSZNI2Kx9yejJ2j
F6CZzWK8Mus5J1QBp8F+Awyfk1Ssa1P8xOFurM2Q20LpTQjYNYFAfmhss2zrMUurbOloub9EciUH
ywnrtYyXWLblCEDNP8lzOvASychP2Egra2ma5uynII6WGT81Np+trzX2Lo4SAEz87KH5PFY2/7Gw
eEn4RERiAptpjZSM7XZPlmcBLE6yI1KfwyEoblRCKNxR+cLnW1mHSY3cd12x3eO1tXLcYDTSkXVm
leWQ61nbblks46DbmWzcsRfOsFhtzXxLsthAI2bjdacixLwFruyLapvNbab76y4en4we1mXndA+1
D9cTGFC1zTGiYYpuzkM00Un5buISRFgn+Foadrty3PYqIIdK4NDTEUYJRsLmdvmKfjMf0RhfOrVV
MJ92YcB0LrYbOcQEUYKn1YnQ6ZiNtDhs5tzJlo/cGj8kWP/lyRwbppsh1/cIlRQTywqLe84stdch
sF5U/Xs3TK9Iz2BugVC4JS5Tbaso4/jEof0XxLe42tTtjZrCoCBliHpNDcmEuIfSd9c9OWYbF584
7NZ1qDx7lemuW63CcC1KihOZP2edTi7ueCY5HdJeS1VjpcM+B3IvK1b2tVuEfcwlmhjJisf2Pjb8
8cr2VXIbbH3MHEiOExTDRkELHhzyXaOk6qZyL2hcsDBUx8du0HZTrRIVHqqHpiMjYvfNUg/yejn0
nsZCMZ1498EprJvn1CZFZnzXu+jisttnE8xTsesGoEZsB9qBBHToKazZdxW88XOAH4lSYGaNudOq
r5XXquiejQBfr9Q/JS3YSrN97V0C+mVMCB505X1DUAC/Nw/d39wm+GE8dD7bwxj1hjUEnRdlZq+F
zngYHKwLsji+UcwS9Xxr5JabymJRAEVZaR17PmfWxK/L/E01+q9Np7JisfudxtyznUW3+yL9CnYD
90rUT8n3sjPWneqW/yjmrgpjwi9Wug2RwAVsuEqUeJepGDpXvnERtRdfFTX3tiFWAR/yYiw94IEk
wTXhWeuw6fvr0l0boGdX7mDittG+jGNx5gkbswo2FmYJfa4qcnAg5WaMZ8Juw74D0zYA8lP5GkOy
YqsQ3+mq5y9DQeg1LKyIMwInaVC059yGmat8I9bef1GCHdlXFWkn87qrSbNNQ/7NcWZtFpOtUVUD
rOv4VjR12gbeVJ+j+WARfctA0l7JKjsVWBkReSgTm/+2ni1o/GGXAX8Ek6szl2Ks7ioeKv5VN65K
wTzsl9p93EYx94H6VCMvsdJ03VkGxs61bWtlTt5TEIUmLDdi2kWd9evKZyOT9fAg4kU1FGIvhvq+
c8ppq8dGtO6q9HoAMkbumOycUaViy48HY2O3TdARHsjVkoljCcccC0sfmQqiw2ujqtvrrnRv05wP
NJ/SRVZq1XXjNSUe3huXh75bosnSkN5Adexc+SNBfsKMTTh87VsNFXGHtHzcao+GDbKwrL+UAiUX
GF0shbK1VznnjIzYqpzMesmide1DHexIsaKZMxtt9G9xNa58u2uwL7xKqnbYIPwNctG/9qbgFNjs
VdiWbRK9DJe9khCP0forDf8BFjnDG1Mu4lGOe9GM6ka0CWEYO3hMR/KfJs+lAAXpShm/D/gHx76h
XUeW0a2aPAs2SoozgtDc744FRjNrHoem8xcmMshLZ1SXTj0yPxvTqzm4u8rAJjv+7tjcoFOWfhMD
3FrVaVj7KZgY5WNw6I3yoUoAUzTcXHp9D4/j4FUgfAI/XPtRhYpHqy8cz/w2M05YiKNOUnu6sfR1
56iDvE7Jv6y7wN57QH6uICo+aLPNeFAqZNsLPgDHfK1TyJbwiAqCr5vBdxG1idN7zyZPrTt4FKEF
cmUX47kzyB5Ypv8cXkCgMKss/X5atzrQ/a46jW2SboFl7MfOP2MXAvWFWESiDUB1HMYMxvEpy623
ahpOptmeWaUiWxweEp8e3J0KgKB6k5gtd/e8OiOPcrbj0GQ5W2dEToydsJq9NuCDng13yjhppxYs
kA4OeFNEu6xiidt4xpueGO0it+snpWgm4lwJDwM+Nx1mpgD0VLnhoSGXRsztRTeb5qhhFhuH7rhR
msZb1VOx9MyQuyW6SVFmWAbM9UW1RVZpD2aSR3mi6vD7yy+pjZ2YPxg4TitvgdW+JGbytanCibtf
3/aC78WMMC/Eb31jT/WXwCAIGccznT4mg2bg8aQXbrA0kSgjwkDG1uJj7qpuA/CJGfYqbuIHvv9b
52tVVt4qIF5AmJagf+2pC6VnW2UFb0M93Na681amzZM71ndkIfylHivo5DsYZ3koSgmf7YCpzegd
8qgKrsG2CSQbywN30WaTYMuvknV2fOOAUNpXze/dpcjBic3ZrLyBns9OLV1hu7PvBhvxh6vRGLcO
v6A8KLYZE7dvK5+NNvqOuFlO5FkM20IF1gb9Pazecqd+wmeKaHRenIW50XyenMzpqCt7u8zsUD/O
v+qJCzZ9WLduBKRONUt8GeCdlrP9jDICsPO1V0d/I6HprsPJOw1A0la5hjQC0OtIqGB6vfBqsCZt
EUfhqSwUXCuN7GjDVktykW2b0VLXwOYsVhf9ss3trdYPAWpjpcCCRdzqDIzCGj//xLyq2JQGMDpx
dwwhXnuiYYbfjmX8FhZiFp1q9kau8H/jymnaRHFY3rIJmz3Qxv5Rm0LvQGRjOdR4j7tWpK0HJ78P
y+pitBhBIFPN24hWfQbW1SVaDt/bOtkJWyFBunwZjSrGVUZyRFPvBvg3on9DScZqIIkxYO4Ecmor
GqVc9+W5mVTtkGfdps+VYCUSFmVlvStyjXUrMeEoj/j2hnzthtMpypiA/FDka7VsrgIX4/ZAxXYB
xJHmKfXaSxXoyt3ndKjWVVezBGiCi6Kx6O/z4jUgoSdizCi9QIlWyqi/2I04m2qzy7x0XDca6920
SWziQQZkoRRFFr+/NIHxtTQPgcGsiU+gQzrsuwfGoTAtaO6d94ZHygvBL1O4j2RQtgM2cHBaDgab
0jBgGTEE+hnCyjns1XPUt6A9tH0ZpNlGIzxgZ/Zl0L0ZysNytBQYKY5gXctKf6qH6B6EJctRdKis
poOokdvX+WTc+UZ8azKnbFyn3SbVtPVK7crnSQ5ZdNkWJMiwplzHMdFIHDvjqFroYjBWwCgpuQGL
nRJcTJ0RNYfLHRXhduy0jdM0rEoINnp4FixKJT2aQ/Xqx91rUpOriKeFJm5T0bb8aKD8+cVnPbRf
o8F6a7sCvX59ZahpuUX8nnzZiLCCYNduh18JyZKwL/OK4JlyNorpPrScx9gZdqpu7EXIUlVp9CPy
O9A9TDA6LQ9Eq3bbxfG7ZiproZY8MJCG6DxzYwmesGr/tcqRDUy+moaJD1uyJ6h7YztE4tKmeJp8
b1WNk7kNG+3Bw4dVCO85bGdEfBQelR4gBUA7XCCy4Whl+J4WOgHuzH1QUXFr/eKM4FEH8qq7Ex2x
mCaADFs49gniGIZ2fnmbQWRYeNN4zFtvFU0WLkp0IWNyNNBJIc3qbiy3ujWs7KWq8SpTVAetfQBp
anfvmYSXDQ9ageXe9Y3Ggs1aMeWSgUYjARiu+ZBg0AndBHkxy6hecrVdKaBUBa6hQ6Sfbc3BMxTd
wJiYe1v6u/mRR17gacoTa2GGOdx0qD6+sG6EUV9b1eAuyTWy7ca0bqEI45K2dr3OwfT0LsjHoTno
LdnggHRKpXxDyQGrR2Kri75CQRJcqu7w1fbky9NUY1/q7AnBMzdGWslzbdq2WvuYqYTAUEWaGelb
BWJ37dksSlgo9rBV5jQgelIRshNqMBIcYPXr11+Eq23ayjy2joMeSokzZMKcjaCFUxDQbJtTX5rN
SSui9kQAYiKt1ys74CP9olbKYZ/VZnkbm0pyy7Z6PpcVRQ3/EZ0iHpu2jxakHwbasrLUevujmY7K
0K2xNRRnWQUcgDyEZT5/DBL3Qcw87g5ra6rLW+Iw4ha42F2pIt4hqwzsXa+Fp+7eO8y9UgxMN7zb
cPUxEIF0WPq9ruxlP8DWw80gsK+fR5UHuCW7EEIlaWvemayr7bpZgrCzkHH5uy6N3KWGqM9Z9kC7
awTtEhPQtpL+bA7djwN7uxvXzPurP+pN1gZI6fQktP7urwkbFQvzSJ5Uv/6oTrFWuw5AGMlBZX1a
jFhPhdaFvcim1IV/ifH0vBc+wKmi7JsrWbS9Ipk94KZ1NMTtvVcF6UEXxBLzoG95cjTuDR4IyxT6
TbPMneHUq0y+8tKx8uplAFhvL4tx6sVbiA3m6n3gwO+PeBUSNJtftkpRnUu0967ypVyvfCLrYp7k
K/URlo2T7wYEJOjetyLbsZ1WlrIYwTw99Z7+kAmF96GqZ0No9Z0cR+NKQhmVOMqBrBxQn8g9fyNb
m9hajmB6YdWkxY08WKmoNknFTwuprDBctnaB1kWf1UvZDKK5uOEFo12FBzOz+Nwni6YQ1BVJrY9x
knoc2A/kW4IU+qZpjOhMiD3cFP2QXkjBz8iBsrxBos5ZFUHU3SZIaq5qVBXuxkrYSx/2zT1rr2oZ
9Hb62BB943dn9U/hhJ6dk1rO53yw8kWqtMUXsyrfMJWFLlnlT24XZ9+GMoc2GBuv+QSQPXWL783A
iiIjp0KGo1h2asnEMakXf2BFs6iORKuA5Gao0Jh2DPwAa2KWOx29p2Ibkgt5IxFxMJpJvKaVc+OA
8P8a9fGzm4fVi8qegNVb7T3r5G4XSZyOm6gMsEbxNHGDmTy6mqnDFDQbLsu6ICmhVE4Ki59OiBvZ
oAWawyThl2tZlA1VRHAoDlKF5Q5Dvfcrg2FtAzFbyWIzD1A4urvuBhdFvZ+vgddzAXyaPJrViyJc
TpWjbhRDQ4V47iPH98gJbgdhde9vVTbktd9u85qcluwixx8UFZx/F5LvLwR4Nhjpu6lLsIskBXrG
LSjbtcKKsQQtwxM/M2XdKEN8h4hBtKw0q/mSpcq1bpV9QI74ZnL98LvIrBcA3t5Tb+suFsgNtNne
SYmqeOKg5IVxcPTe3bB57fj9Zzp5caP73PvdZ6tAyiW01rAH+IKmZLrJndJ+Hmy9WAZBP916WlRs
PDtDbieruyvQ/e4W12b/jK1pvTJEoj6CKIwRTAovQk1u80nXr40yQ2jBsHtSE+QC2yQU19w4JIqC
IrlO2DptDbQWTklipttWoJKS5iS4sqQfT4llNFsjB1WQmyT/W1PLTlo76luUbYKT5un2lh+Kc0wS
iAAFEy6/sqsc0Mm2hNq/M6w4vGE1wpJOc+xvQXqFroT92rAPX9RNMN7KrpE1KURl/u46dPUfXQ1o
zrcqHt/brrGYfdvkDvRUfMT7bNv7aJuitkw4Q9YR8Nx2ouzDdY9d6KqsVLJ+fn+T6TXOyrE/rfVo
6m/kAXtZZ2kgJ7GRRW3up3UwcQOjtLYlUxvG3TGxbFR9gr0eieH9ujAmqOzqfnVFEvx1ws0PoSoi
/WD9L03pIXsDT4ndoLsrcFEBY9lDBoaXcGOgKrwCtDOsZV1fuP4Nq3sw+ihukhOin6xzemPVj8gz
yVIf+tk1EmU7WZIDwU/zdjHuecCZGUMeLNPyMW7mN/RRB56zIpVr6/v2Zz/yHysdabuzrCo9N0fS
rdoVFRbqQ5o2K1XvQVcQQGk2Smzy3WEHGa5hI8LHVKaEWJZenx0eCwAB5kpik8nyvVyLCgE+4rjv
PWUR4XxCTfPhYwjZUFhBc7ZJqaM57SID09dnzR/VnQzc50rKm+DG/H9UBpat7hSNEL+8UHaUB9kA
D5V08HzxNJXAxxPP3gfzBlSElXHdEf85B5kA1oJq4BeihjVJHqu46CVCFdYEH6doSTgaTv6W64V3
EwUQbzxBPF3WZ453h9yHeufNy10hoMUoYUv/vDgUJapQ1ojbtD/mYi3r25AdUd+WT2RxHMSJBuxV
Y1KXmYXlrBb2yqF2uJsW8rQZcS7Nhw4pc0s5yKoqTmiV5fdTWfvR3nkQ19JM+f5HvSz+UWfprrbP
RLLuXWKo+F6Nh1AffxxUtb6JWv7XyQQvnoWO9VmLIR+oZVJ+IWn3apml/aI4+WOjac3etA1z62px
uPYyA9UPNOAfzUIjfQbDI9dd5tNAQ5epSqMnHC8xNWbCBJWhrGtjPLiobPljbKxAhTP/5cP1KET2
NpaIera1/jmwahUEaeGyY++Vq/5pp2sdsqIqqfuF2hvBzs9yttYN1C5Xz15KT3vGn1y5RTC7OOQ6
MoORMwFIGNqNyMr0qVNJoo1Kqm0UKFxfbH/JANm6feqqoLzSRJVuVAhi+6INskd3HPcEI/MXrTcK
WE++f8jCLr71zeC7fLlJd/kGxVCcnSLrrv2ALMMwXzC/DxCU5LRisIG5HZhb5CS/xkiSnuTByIf2
JMwWeK3lInGgsEsXACRPhh6Zw0L2gcs5nwLThgNnHn4Ufw4hu2dl+ZRlabH7GDo1gAWbStesWwE1
YBimPbot3rUs5QkENKdD9l4W4woUC/DUfe/W1w4JwWZfEwEBHaZGy0Io1dPYkVeNc1M8OxN562hI
65cizZ6AefTfsGg+taxH3+rOhpKVBzjYF9OicKEJLBQ28nM42gvgt2QDCBk3MGe6fQZPvIGnPIvL
FY5AYU7XykWEtfRWFj8aklTJ8EEGZ9kR7j5Hj0qHjbiBIPXRtUPhbeoSiG8/2PU+NNorWZIH2cWa
+8mimNlFZh8QL2ucm2hQlX3uwuvKYKmzS+8QUdAhX62iuVn2qRRfXaYpMdHKsujDY/UbW3rl6v0S
XUuXlR5Y5/fOfE/XGs4SVmU5NxCGGOTna7xf3/tZxZ3Fa9RACg5D2fSbZQMO+zZIsvzWn7cckVqB
1flZ59Zts0oIgQHdQRIO5op+qVTXPQo9ro5wWZ7YE1v3KrQq9MbsS1k7SMrG4MkdbsSjbLRQtV+B
Ayl3aglOsOmMcps74F3TxggeIr9w1mWHOIIeD/CooHdintNBdRsy+35KQdl4RaC8bciv+W95x5LU
qBrrPmOsNQDZ5DhYRrgq4xQCEUiBO6KZ64GxLoZlWHdT5RM4dXR2mJDs2Jsj6m6YTbyQrY5BpnNs
HP9Ieh6B0ShKr8varq4dEGuk0Kvoq3CyqyqPrcfKKB04FQFyIFMWPZUKAYS5g/P7leRSa4LqbvgV
vMj7lTYz1rIca/1CbomIuyPS+z6FoYSAZ3QT+z66UVpTkCJJnW0/2voh5hkBHCZryWjHxZH5rdmO
mepcm3w+aydJjJsixf4uUhXnfpgli9DjXQhhutu69adxkc0eDK0zaidSnSmBS1S35qocBP+pnA/v
/ZrKLPC2UH5cIVuaccQhuTd9LAght5PjXoNIbG9tow3vShvNigiht7UsygMdTMdub1nZzywghIc+
Osg6Omgm4UAiIP3e91oTZ9ouONh5Wp36sM/WSZY2j3oUf5NftWZ8j6w+fI25VwmmjxhdzNe4SBUd
zPma1CGmUMVm/TgZc/qg99/M/P2a3Eu1he5mP64RNriUJM0PUKq8g9aM3oGUJ/mtXichIeI82CQ8
GyrcsGnKZdOfpyyCjZXSRpt0EFmLSYEJjw9X3UXNf4/KMz7qY4AIw8JSXY75XPFxaNIIA2BQr/cT
RNp1O+C4XkeDcSxyPVlHVqw8QZI/99yFr1bUXcy6N57gLeSkxet/6+pn7VkuXc1wuJRe9KPrH6Oa
k4rHeiESwogvepUbD6pflfdB90sh6l60ztbfWzTvl5Y/rym9st/WlQ8IZRIdzuK1OvCMhfFPQlQ1
1/I00RAEiOZD6cUoTLpnFd2uQ5XM+zV5mqNBq+Cp+nutLKMMX11NBiFrb1Sucis4QBkxtymp4iuy
8sqVrIf4TvBUVmrZ4KKLPPcm6eflC9mrtbXW2skOtayVp/IgXItcmdPGixLljB/9ZcuoBV9arwoP
I/P8JeCnsUsHAnNaJvKLn2v5RZ6xCn1sSKZefdQPfqDtXIPEvbz0976gTX/0bdDuXaBx0CI77AYn
ebAQ+uQ+ysy1IzK0S5oW7rc8/ehTj6Q7/uwjm23VQqylw1gmAmYY3CuIvx/yvFGJT8+nugLiS57J
Qx3w7AKeFC4+6jrdHcXpo5zYU7KJM3TM5MVQHFFq+mMcwpUkaeraZrpyyZH9MgYLJ2eZj4MKvqaE
q4VcX+dFF4QM8kughvlFpKMDR9w3Vt6oZ7827JoOAb+P2tIwnBWZVmMlL5QHpJXzS72r5p6you7B
h9ksObbwNDKcZp4m0o0nzBDEQhahMhXb2kBpSRZ1E8qoAlfzKIuRHa14QOr3pafrlyQz72V1H6Hd
2ph4yMVjPj7VGqlethDOXrYqlnrGSXO6wSjbvKvz6X1oLzXbQx+3JXpKXETGY1yjK8R+dH5bWoqa
YGEpxnWPr9KT7uNM8u/v1pzfLcuwcEMmaXj6eLdyyIR3m9UINAtY+luphJ7xuNg0RQAuehZLf1dH
n/XUP4qiDmGieUBoZKtsmIaUmV2WUzV/TrU038nSmIkDUyUUn1RbezFrXWiBUXRB221Y1cSz10Pt
jECZwmzpI1RwXbAUwjrJt0g/VMhnyd7vFzpGCHZauLOvR3SxlDq6gDcL2Fr0Nwn+F0cE5A+tMrhP
qs7Lj94A68jzLqJLHuq5Ovfg2VQJ6fSmTdynoTHiJYH46ChbGzvGE2NMHgMN9HRjYrEz9Ir7VEEa
2+RVPGzkVbreE45s4/jaU1LvcYqP8iVdpVOPKL2SAZxfyo9jErlVrmxlcUzG5wnfWTSs6vK+Dvy1
fEmvITemTThft12qP5qwxpLIPTWpQcZDVSEXY2R1winbOfXCIvcSa7YPLtS8G8fURG7oZ/OggGH4
uGSappFJFIl9i0erYcE6Cbu7IGy7O4yWCB2mgEP9gCKSNxjI9OPLRw+t9R/62EhPsj+uJ/XW6CBa
ymI1Dzhnceex5DV9lVlLNEW8rWdY26Ydq/OQw7dnAQDUvlL4taqIZLaGHbyGN23YFa94OGXgBIPZ
a8CEbTs1LkT/Pn6w7PqrZyj5a+LrwF9s8dnQLbFuUCY8Eo20T+WkCTyQPOdLrIiV7Cpc8nx6r7q3
U4o33KhGPEmsqr+dSq9byNezISmmnS1e/BKooiIGFmNKYh1qSJXrIrLdJ4ADJ9m1ifXnzlXhIOq2
xpsioiP/h8LvxdJhH/X3/5Cwh3r/H4qMNZX8HypYQw9RLr4C3+02vkjMTaom0w5wQLbSEfZ4kMWu
SvKVHqr6g9nUP1onLzB+KaqJLnYkjbINbGfyJIYSP6r4pK/UUa2uAcP3e6El9Q7ZZHRElShdOejm
fR7H7gkItPndrQ91qkxvjWCaQIQ8hlDO1ZPnV9c18cyiRXChN/KXPhPhFr2sDPm7tC+PROawjJrP
/ii2iDxjM2w2S/YB9BaiH2FHYAPtN5l9nWrG2h+U6EjayF2mxF3Xsl64OlggiM750bCKddH0WEYE
LVcYXoTxize47wP0e8MxcdXSZns9x1GPpgkWdC6JOADFU1Tje2NXhdq6qjoUCeYG2UW2ep1eHEgg
oKIfk6BCCWyTVoF1Molvnuz5IIth2tuHCXNJWZL1soeWkT8i6eOgTJ3HUN/na/sCj6PQyjYhrjdL
KcAO0/WhROj/LgoATNYaOAsphO5M9YPtuckd6fTwvb5MnWWr6fUX1DZgm3evqI3zDAP+chOUpr8L
kA7aumGa3yU9SY5GUbtXo1eXCEC3LyqqTStkHLVrpFNxQGvTaDMIpX6sVO0hqJIeSR2Mssbce7Ji
PFRizUmObSl6PECMEdX+Mbiwx4CMnQc30Mr7o6E39o01H0wd3KJV3IxxZM+KYu0JCOYB/h9Yy8pM
qr0+saz46N/WdbRRG7Zssk5e1oWg8MeozbayKBvUqHpDtt66+ujmgKRy6iI7Q960b1Lh12e3U5Yf
HVCWYWkWj98+hqkNR2ybCVKfvEg2tG00rJI09KFcMJCs05p8wOw6yvay2BW+vcmjEjSEijeOF1hP
Llu6Q+8BApDFehzDNUo16k4WnaR4aEh3XSBT+Xcw1Dd101pP5RhAYPNutSE2T6QukOAP1O/AsNRt
XJVsaWSdPERRXh/hXEFbpq86FcbGn6py33T5M1hgqOeer6801Y1v+zG3Lqb+tSW2AHEGu4o9MmZQ
XufGoiqSW9WM1JVKdmgt694b/PLZGHXtIEtIKVoXL/8qu8uayNLUPYvWX8eJ00IFFdEo68rpOoik
Tf0cwKF6H4PNBXBtMT1DfnGXlUdmOib1r80TUITe691HyfffS3KuGlC5+Gjrfiv9vE5Ocj97yuvI
OfV3ek+uep4Af/Z8f725bRbc+Q/XeUMA+jHo90E/JieYjcnJSvzbNhu7HXIsyemjXp6914mBhFkP
soHuH9V5xUy/kOV66r6lAcB8/BlOfmYVJ3kmD7UY0VTR0xYDsb8bfE2Nhl/KphPtCjXIruIeH8r3
YT5G6GplXGvxrN03jy8PciwWBd3i0z/+61//82347+CtuBTpGBT5P2ArXgr0tOq/Ptnap3+U79X7
178+OaAbPdszXd1QVUiklmbT/u3lNsoDemv/J1eb0I+H0vumxrplfxn8Ab7CvPXqVpVo1AcLXPfD
CAGNc7lZIy7mDWfdTmCKA7149uclczgvo7N5QQ3N7N4j9HeVyLV2rncdDxjgtbKLPLiZcJd5Bd5X
LJSo91ioYBKQboI4Ma+ryTLeD9mkXZtMrVfkhvmsUUsyr0Hll1tFC9rFRz/ZQM4NA80iQjK5jAiK
WvlO5G5/svJsOMkz4+fZ3APllJxlHLjTkK3Jyde1fRO1xU0ZAaX1zfGXkpereyv0xs3//slb3p+f
vGMatm26nmW4jm647u+ffGSN4PiCyHmtsHE92XpWXPetml7jbjGfw96uyW/MNWJtjTiTAdsYkA6Z
Dz+q48pDNlDU/kkhubnKTNVC8Gaob7zIqZBQoG7wbQs4qdqFsPr+Lpdt9U2kVYv7TPgogOufI7Lh
j6r+mCZN+2BAmrpNwHLLWrdt4pPmQzGUxVQjqTIYCuL58zUW3IN1kNYV5P3WegRrkS4nJ08PsjUv
kl/GH8pfxlcMdd+3FURLX8P11PcbxDrq7kT0+X//oD3j3z5oW1O5zx3T1aB8mebvH3Tr5i4L1iB/
IyLSoxfD5yc/4SDz+FAtpCwg9qGWJz/jj+a+QBa1zvOr935h3cIURkf0KjSn6khYBz5swg2X2WOL
aeZc2bkzflie+r45nzr6j16lZb91gnWXCEpvj2aVse7cZnppmsVYEw+fMIjZqJne7tvMdO8tX7vI
9oxdDhFzvYTJ6dvXFfLGy7pzpxe/Tu4HYsz3zAF/DJgCP7hVPQOg4XJI0S2drOHSOU54bPvyJEuI
BI6XH/XdBZ9nFPi6MvcXnYHyIzAXY+WbH124tDHz90t1xaxWE+uTXRGD8giRDkHCPhpuVV/cj4Om
YfDWEUtym/l/CZTPjrMeW0t9VlH/3wEWst+L9hhd53BY7wwXk6CosDIMU7n6P406X14ZaCHIW+O/
fpv+ajkdfivKsYqCsPmj+K/tW3H9kr3V/zNf9bPX79f8677I+Ptfu5yib1VRgyT4s9dv4/LqP97d
6qV5+a2wzpuoGW/at2q8favbtPl7Gp97/v82/uNNjnI/lm9/fXpBP4swK+as0bfm04+medo3TFtn
ov/5oJhf4Ufz/Fn89emheQn/wwVvL3Xz1ydFU71/qsQLXVe1NUs35l9U//bepJn/VG1Vh/Cimh70
M+fTP3LUz8K/Ppn6P1VNt23X5kGjeZrJo6iGqEOT4fyTx49qqJbmWI6LLMunv//5H8+w92/tPz/T
sAn5/SfPWzM9w1AN1IUMU/ds44+nWiEALRWjO57sWWEzTYIiXTiWW179cmo7LTyeLuIJ8376ZwcS
/SzKnHbT12jYExmfLjg2E3zwCuYqWMbwJLzHroD/1xYm8okign2jXBAm7XdV6x6rSumvTB+uiqJN
34eCbSwqsNVSQzphWw9JvGFbaC8VEycubCLJslf6uI2d4Dqb+vaqD+PnUJk+h2QXF+n/Ze/MliNF
tCz7K/UDpDEPr4DPs+QaXzBJoWBy5pmv7wXKTMWNulnW1W3W1g9laUkAjuPInfGcvdf2unCdow2z
465fyQk+Lhqs4GZUqVrdCjKkkyYWCZzuNNCJ059qJviIT/MowQnmeD+P0rK8tTtkLR0pbTX+SyFH
7j+/FDa3v76KX1Yzv/TLtzQvNc8UdViP1SitEMS14sIYiRshCEaHPTuNek13W5LWcNWmqXnWPJgR
pGJK7si/m6d2NTkn8ys3ivx/jtKsAz86v3N+aX779+Q87/tj0vmN8/R/Gv2vP31e0fd6fXKLNkNY
9pu6A/crmjCA57F2mpzHvl+oYvHPed/L+VqOQPW3t3y/PL9lniSjiWSH8IZXfFr19/rnVyVNR8o4
v/LLGr/mzgtoCOdBtEzbFxp2OxbB18b+tk3fnzev67ePmieDaacQZBWz2d9/T96rfPvzNExHGdoz
7ol8mHxD6TwMJ0JzB6QwtufR20SfBbK1vflltppnfS2IkTPdfi/ytY556a+Fppe/J395Oa4CPg27
Or6ReXRe6rfVzZP//PL8Eb9spV97Pj6sEAcbPJPCphqUctvKnzIvWaBBQ4jdCbnLcw8hRfN0NnGi
54XmxefJUQiibXc3z51nfK9p1CeY9Dx9m1Y/j32/M00mqvX3e0wBqECTkD6PmOY0A4hrKQVPpE0W
2q/RGVBMq/tPinGfJmQ0a5TjO8H3HU3CwdE2hup2gtC6sXpJNE3bSGlSbT0TjHQK6Bc7t4A4WhjW
Y9g7+ZiyEeaEIf4alSZosca3ic92ghh/jc5zg9rYqTQAV/PUPJjfOC/3PfnLKueZ88vzgt/vm+d5
ctw6WZQGS2Ke6bq2SfbeDgUtWa/cjU2mbMX0hrFJm4SMt3oCYHNmmwYKWkTgpvOpHYs50gTYa1Q9
ytpRm77bdlMPSDU8fY0I0MXreRzV4pppN1yMbWnwyyZ9stW1fZlUw4bkqGRrTn/3PPY9mOelgMvc
TMZwLUzfx1iCKMC4EnFiL5UnNSpuXCckfR2UhbLygw7ctM/ghjl9GY7SNUz6LqG5X4ngkj1MPNoF
6yNa/rKut3VYKnbYFSEyLCYTugRw4PAWtgQZDD2c9UjuaoTkpoSGuo0ahzg1INQTidooCwurWrOs
w6LbSM0jlqc3hQAOSn7A2EDVIDSvyphA9ZorhKh4y14a7z1crOAbxTXQs2priUW11QTjz7HKLFU8
uI2jTOdocyKBU1KFLYaHjgNazlARmBBx5tHvmWGL8rQLxmU/HUHzAK0tsOm/J+cxhKPSUkkmAx4H
0jyIgcesjFTaWAaeajvQRXEr+KdCrIWVXuq5K+Qdh8CAOtTR/apyKHG5admcZavtvnZEZfrlvne/
eWyex1MOetFWvbk3Q8Rkmd1W5nQU5IPC31xa3c3+np7HCrnp+TCrHGifUeg1wK7EWF74hZWcE14a
RItwng5g1217InmduJNbKJFGTeCj11Bcxl1nI/4TcPKPar/9Gq2LtYVkZxOM49LrSnXrlyb0UAQa
eK85AIPU2sY0578GgKjVDoy23kQmUNEKmJUyqi5m/xK+hgIpuR+VyqUOK8DwQCvHgUzIEln14Voa
LlW0HO5F5AjBprrvX03w31g4SSVLHcLt1sJPLBI+iho87HCmiND7EdLhJG1ulfvPeDxprZTiemie
Fx9KfiywoFZrIijFAJ2p7CwMINXA7jU/cAZjjXmGXBJfPEvDolB/NN5bm0yrjkqoUQ6Pd7ferR+7
wC2FhRi8Jcq+Ce0UAFe/a8z1zV8GKem/rp49B8MmGT/hvURwCvIARsRS8zcQIETBiU0euJzWxFej
PsAxVrWNouxa/8n41PPNoD0QjJY1sEHWZXTI9MdAWRW3PZY81IXJsFPjfRocSnGTi2sTMF+9AFcJ
Fn0ER0hRMldWxG0bskANm/BzNgvEBi0HayPAvhod4WePAA6tBpW757J3pRFi+N4jTS6xkxQjhCM0
+8G8gxbWNU8JWMTGP+f1D3C+KCB3BpDJHAT4Sgu30QD2wU1vm0DQgISt1WZbJ1s/vjPAX6uOJx79
dku+EHmvEEiUt45WWpqtxGZLPDEKlKTaULnOSAa3eBa00c3dlGuogPWwk/OAJwoOj4XF0q5hXjni
c/loCtseLMXPCEwZ92sn6ZBUrnBbexpq4wV2pMwi0shpHyPy1xbdyQ9d6aE+hK5iYid2iAPMFOyt
m0Hf9MoqD3AU21r5SQbAeMPvfjBjR6Kk5eGpIzr9PRq5peY02YBd2IvWJRPcTF+Z5YrUjNI4x80u
CrftyHGh2D32vSj+mfmPanXw2Y92uTV935hzRJ+q4gIztfATqKihuZzDBHbTPtjmPvLThc4P2K7G
fKf95JhVQSiBm0FZjYOr3ko/s/KSxhsqzJQa+ML4ngRo8l69Ze+EjEAXMBIWCUiUAiwDxAunfs2a
Hfj7sF9m6RJEJ2ggjTjDCK3dAk14pzqGucNdJfWuuMfcQJVVvVq37Qj7InCrDb1BFD19BahsdxsX
Xcmtwx5wDthkN9dtcnvU/RgP9qJ/7R+CEgO4ZC1u2qWWN2TG2S1ejBqf8xLyOvpk0HsQcpt6043I
UWzpM3qlUaC3MF1JehXdTr4j4t3ANX+FLqYKL0B9Qmo5z8jblHGlt1tJ5w7cSV4sZVtxKPhQ9M85
7jsxvBvBZo9waTlqy2hDKCTtOFdSl2qDI9yBb9x1O9l3cURgMS7jLePS4AyK0xBbKuyj8r1OVmRC
0E+8NiaZXW6J9duyRxCEP6D4WA8mbZ6FctSJOID9xLXZshEDU3zP1WX3grVGJ6oL0mq6nIx0pZM9
Q6u1OHECNtRdsXBZSwXmDlY4gXdr6cjODP/kqOxARK8zkHP1kus4rioqY/Yk6Fac3iDkyw0heGaL
tn7gwQkMSr5rnjXluWjWOBfrdXMn//CURVyu2TRjRHQBsNM8Ullkm7xqZSZ7WbF1yruO/5A/4WBV
w5WCNoccjAUy6Ey+hy1RE9/BqVjq6HzudXEZvDfhcbRcuL3C242fi4opyeKrKjxizwONZaDAfEif
kkOxDU7qFY38eBeEyxEqTPGqKKcAHFXW4D3gHg6akdsWK/qnUr8X1EPpEZuDXfthyJaFiTd0Z90u
6AV72B+XkM6BuqYXB3t2AO57thA82tZH9ghrCizlGl7SfUprV934l3EXE3KG+fEJh4o5rIAZdzGl
KBtH3ii40bNIwAeOl1S2Cd2pblzrAIlCNXVpbAncBXP07XPhqtHJGq8qsT3DpeOhtHqz0NuXXBgA
KaFf40fGdAoXfumXzoCGOLu/NsF1GLdI8ey6dkIa1bcFvOu0ufejn93w0qo8PlQjNNWnpKrstj7I
PnL13hGZEJcQK0S8zOadOEKdWsfeXu/XLWeWcJuLbli8TZ1HRMI4VM1FzKUQHTOUoN6mn34L7Ar2
KPB8xiW7/WG+sZWn4DlUCXWz4x0PNIFiKy2YNDu46k6x6u5IL8cmNtaLlKY+Pjaes3EPLICG1O84
1jCGlKu4ca8i6CNH34JNs6OlASzI/SCxOKcF5OrneFFu1IsC+WsZuSi9zjryzFdvjWIyg/6zYE8z
FjDnxR+QIaJH/4qaXrw3jl20YMsl2oV28NRbLlnbFsDUB/Vs/sjXmOUPn+UT4D/tGNG28e3Sc8Aq
EBFJtpgtLASntrU7kpQcb504fKd24Eh2sNTuPuzPfNF8VEvd3WB6k8/KMV3L54GTAjcADxCuOWLS
p+hJVJAZ2eWTdgfFFbNyokLlWHhwvwHPLoLbgUW7bFm1ZMG4JDjgvD17xqKVH2gymtGKfpk2+Yhs
2Ep+7wQ0fuEQuHW79LsFGiyU0+ugdrLXapWfwgV9B9ATfnXH49JkLR4dv1wOi3Cruq0DZJucmxJs
bHokeMlwEsl9B07pjOtIxuy+lJ42KuzUVxiUyn5Y+GsMeNVR+BAfpYw7Irt68zkMsNVdtHVyER/8
bXwAdg8YKMFtFB2p1WYP2Spiq1bhxXzBqs1r0lMSg9tzxneDrV6AmgQJHmSbyWji4KVnyDyAxW54
AfGCFdzga38SOcIoE/H09CBdZd9p7+VHsJkuIt2zBkDRbs/xTncUfO32srEclS/N0fbKvjq253Lj
rV4FEC77cV8claVZOP4a6NaeJIwDhzeS85h+7L4nnvVaU7BtbfBToz2k9yyR2eRnHse9tgxe6o3W
8ocPC3PrbV+rt36fHHsEN7a54u5jL2/TfQBzb4k204kdYXFzgVbajR0dEALZLOJmh9vSWspOdK43
Oi6da3zMr8JzeNe7zVt0tezoiqP7Z/HYLfINZggXhGj94j9hXCF044pmDiKlFrkM6faXLoKO9/qJ
Mxm7Dt8wlqsbKQ6AcJACTufw7jzelXszcPJNfBTWmmvstWvuwr900pV1Tp1wabwIvLd2gwNE1PGl
cWSnt6EUEB8BWtrWXwRlDdSKi8sLwmhn5a+4KdncduwOj9G13nc/46O5avfF2427Hipfz+LP5+QY
3g0L72fwkv5I1iLfBOcYbaftmgM8V0S+nD/vm0MqO8vmVXwIL7hZdc4tNpgLhlfxM4W84IgE5zyA
eujtq/XevNYyv2y8Ky7J2nxTH8oXcK3knXDP8la+RB/4Qo8EcvX38S7eyQ+6056LC1bZBUAKW1zJ
B4bO6Ap8wHsO33RFkIWTutQKtb2x1p1sGzxPO91aeILVwOmt4ZkWTcUrztrmAGmOmb2dXKQ1yZtu
uC0+2VezB8itm3EXLauHcYdyyq4ReyyyA1en+HPe7+un6BQQF8HVhaPI7XcJv1fk0qiodfiITpg5
OSi+1OF4Dj9rQPlPvMbBFDauLu3Iowz5asgI5YLF10QyH9eM9/E9uhc8B5OT19FgXEqirQ4rDYYG
RKYH4V08cF7WHYLqNpAwOFrO+tZf95ueH2Q49j/KF3DFla0s2d/TKzAE5QMg6eBkj8JpXEpLf51x
RYqkNSJX8bFTngGNbfxNuMEsl9ptsYQAsRUOCui+cGHc4aDg1q5yA+tHDEDPtxOZS2Z/jp9Mw9at
ZXDBS7UyTuO+GS7xoSTYkE5RzLEivsCiWLRr7/wZXjq+6h7VHBkAbset8jY6hZfxqZ9PgPNZAkoO
J5UC2PND9ulD/qBXb2vvDW9Eyo7Wk/MHl8H3Di+2oz5ianH7jcSj2lt9IqLqnQCtKd3lDk6m+cZY
+RI8a3soJv201ePej5zqrq1hx2DXt9t740l8KE+gU/AxJyjtneRVei9e2US881Chi8922I9PXBDb
95GfERdCOp2MObFxi9AdKk5Lw4JwGEj022HxDpMKqpDd3ylHNDc2rnIncPxFeeJcymXydUwO3bAC
DH7ilHc7TcIRO16LDqaeXQOg5iRvA45QboEc6VXcoFDR99bC3HDgE26F8nwByn5NQKSrr6yTuBKP
GfEErnb1n8pl7g7Uq8A6c/D663eE9AsNNijXtP6i71s744IXndjunuw8TpKiA1HGTp5onfvvxo/x
pUZl+EN60U4m1+5oaR3Tp3ynb+pdUDnWnRzR6Vo00YJLmnzmdpA6DDvtQ79WOD2Xm84pXcxF9+aq
WHGHyppXZxSLd9xTdJ/m9NdDg9wh81w3n8hRxnWyBivgSOtoGd2Hl/ii7YhUuEMN4EjoJqcrQi+4
tNY5Mi8cs94jtUV+QPVTgZsRLsTH4W14y8/lNb5LjvU+5SxofFin4GrcS6eSxurG26LdPJoXcRG5
0ct75Ap35BpyOCvr6T8dKQtxi6WjP8pvt7OgEdlud1PKhl23jvBMZIkS2qhEeJ4N7WczOHClER8r
b2/WS+6Lt/oW2feKtLN8w/PCJVpKR24z2WvlB0uyAdHA6eo2/dXfqhtrJEdgifN0ND5FclGJWoz1
gV9xrF3jWl8t8ChblLoDsvNrdmc9sRHvoPVshI/tspmrrS03VrpsKDwb8Xw0l92EqRBJdsqfg695
lWcrpqxTK6D+ZE4NhXlMmkpU89hXNcoknCjrogtPIRSh1KmcPA/mStT35DzmD52J5g/cwlyFmrfH
FG/bJiD4tzOwZHdjvwmgRxRelxNg3jlSXRkbqeNesA13lfDaUsyRxnZJS2VRtHKIcDDztyZH9bT5
oQBGC3nQWhT9k0xNflXefB6ApwGPLrooYLcrpujlqZQ3j0ENw1mrdK6M0GFbRVNVH3w0fYWySv4c
jScp9Rh0nC5vVbZJSQ6SQ5MKpvngmyU4Ax8aX5emd2RzEh2ZKjzwjhH9pEEpzqVKbTDUqThI06x+
imIMAqkifTR+l2qd6os8JY5xR533Pg0qgh65KU+cPr4dhlznNmjaYqpadATECPu7FoeWXXt5uOrH
7CgrCifcQjhRo12XBHtw4mSbFF/BgZA99XShnSaGnKhZUy/FmNoj82jT65Q0QjXnbDp16+Ya71zX
nceMuVnXFcUu8fxkFSmUv+cB4rFiKxNk+DU5z8vxQ5AFAoQ1HUhUbKSu3NaFVm7baTBPzgORqASn
7XgCm+ug8yAXhEJezKO42S51A8Zlrst+1WrlCQ4qFyHDLtCFdZjfQCQahEz2U2V4+HtMa0gLnOfN
g98m5+Xmt8VCTmODEKNXycwodFefsViB1DEdequcAOKGQ1XkOlNLGRYRWSZX8Xirc/4uQoWh/liE
boIBh+iZoXAkBbYBlC03Cmcilap4PnVx+orO3jwWm1Bw0iB2scWewaqkMDXBcGyTojHaHck4p6Yo
pSXkSoidck6AH1V1fg39EYt5s/maml+wgM26oU/N/peZ8/u+pufRFgoA7uydMlJzxRbJZYUicu2X
1I8r6HH0xubxefY8gFXNsT0Nvie/X0XqQsW1va3mxb7nf61FacpydL5f0rv0YjZGTboTpOSW7FWw
sKJ2COGFjbYM9YsqQwsuStX5ejkGvYx9W1BbeQEW/gUTU7nKLCiif782j/k5S5njRIWf3wAMrRJh
7bCCeVBA/x4dFbQoMIlWJiyI5ec3Ub1GMyrNbcRpcaDMLPm1qu+5X9PzG+a3ziuNDLgCv2zlLxsx
v/799u/3fK3+++O/Vtxrfrosy/b+t7fMa+yMEopnSU37ezXfy/2+Zb9Mzxvx+0d9TxcaHDLZiug8
T9/bvMqv0d//uq8/dH4nEdJ/fce/fNLX6LzA1x9oNTxn6iS9ff0c8wr/8TuZP5lMm79W/Mv3+v13
/vbHzJ/1n7bg+yPG17FWH2jTvSBxBdA9nfznQM958Nu83yb/3SL0AKhr/bYaaW5afS8+j30vM682
K4Bekc9Mluj/wcfMb/lttV+bYijjXU2/bdlMf585N2D9aMhWBSjYOYKUNCfCe6dXf5uEQ0tz8Tto
1py7qPPiX6Pz8hm1JpzC5Gf+m1XMS8yD79V8fcr31vzj+37bsH9czbzc9yfN6/ue109dsP++9uj/
Rlb0L2qlfxIx/X+oPbIkRfyvpEd/6ZX+I/v5H052a5L38O1XKdLX+/9UIhn6HxZqIsskiVXBk49w
6C8lkmH8IUmGaRmiouiojUQ0QH8qkRTzD8sikM0kp8eECq7z0l9KJPMPE2WczIv0lGXkSv89JdK/
SA811RLRSakKIilVU3QkSf8qPRykNJYCnGdrwSINNbcT/6c28lzkL8WKqi1sUJFH68g0XU/61Iip
gdDViIEtjj9kgacEEaU6t9x+Eq277txhUg5PdfEs8ahXh+dfvuZ/IwXmePo3W4skVVIUvh7Zkn5T
pGaaruOP89naHmxOABC0SuCsGvJoe+rzYOHnaOOFz4OQBqAhEe8MFAL5eBxMNL5C/S5jFGhVeT0m
4sKnqqzCSwkzc9kp+mZQIWfRBAfNNgXC2dbJUD6rfLBj+hABbMrxWJDgQtygA/j2PK1u0Ol/TfNY
Ii67pVpkH9MyLY3AOucmh4/LMBt2oF/FkToJH1UjDc6VvQmDfJo1LTKtsshh8LMFZt5NeKNlp3F3
bTYw9z5U1v7XRhVq6k7bNG3gvMFFt8zQ1OpGQtkDiAar8wtAcWAavJxlM8H2LLyIoexM4wXjFfAk
gnj5aKoFPk9TpnialgkSomG0VRHwVl5WyfvB0kOXgEV95kWkUhUpjauTGvcbmRZs0fJ/ScuBd6uh
tRYT71WvihtZ17obAsUtAuKXqaMVvLeA3wd7pmCrusQ6TKuTo13TVmuVx4FpiTjsLgVLZ9zqO9PH
drX4UzZL24/p9atwbnfYrfHTreOUFfAZ83bx4YVkLP/6U6fPw3cG3VRa0eAo0nY9vaQqwfxvv9bE
9wqNglw0PBLxB7AefOE2/qLV9PVMf/v04fN8IVoURNVO49NX6E3jvIbTA1u9G8VXkU0blPRRhTAr
lwEerZtKv8SHUUyVuoGA68s9rRqfaOpzJF89YtvEkN2h3oY8xOr4aqfJaeFKAlJbmTyiUSAiSg3N
BpRPnkOjhJYWlXnmY7ugnupxc/wa8hnTequ4XYY4zeYEcFYhM27V5Ow0sAnZKl2WnL/easoT5UxF
oYdEgAqYx/j0WjGtlobIVAFogamCKA2l+h4zzxKwA1UrviYWRS6nWy8S4e4xDr22GJawx6m+tNlb
Ekk2MkdHBSifFDxv5XBkfUeELfDW9oTbNPFdL6As8TGD3JT8FTorPFTdtgblDDTusct1itSaQjNE
o8hu7CqiBLjTd0a/cWqqckYgH5qeEl6KeoRwUdjjZO/IJADE6bNc0aTluZw6cWSSrCh2H5CO3CSg
M6L7HDCCFGCbVRZkpLOfNQulqy88tjo5WL4GTGAYK6BkIt/5n2vo/5Z+F0wXJ+9/1u9eP/u36ter
pvL1jj8vm5byx6/yXcX4vmxKov4Hl1LZELmagh6UuQj8ddnU/8AsgqoXNb0licgL/75sytofpqJp
qqmKPPaZFhfb/4aAF+bSv9pSNIkruSpz8ZZVNkjhYvSvF06kPxBrs0zc/A+48v85uLKXg41udLXk
KJ2BhqDcZq0xbMNbkexgDEHOnM490PHkQwK9dmdEtIamKbUv5MM8JpW6QolXPEAMl47jACA0zUJr
hVyPJBVZrfZIwXtKaDT6h36U8NRbwgn+h3/2lNE/A9ZZpWRN7cdBicgVJ7jV0goRr7Y2LsykwUU6
TTaZR2YLJ1wxtJaKjC8v1EL1arSVvM1QfUEobIMDlr4nnyjrk2j5+bIBN+gYgumd5kFpDsIpl7P7
VnlPiChce6NRQzq/6VRTAMgDy5BXuZowD/jMQvDAk0YhxC9HSahYjnGVuZhSFX8ZyVJA+CaVBoPd
G2BibO671DD2JYiuQOhRqbSkSVldVrqE7lGNJxPr3JdGeAyJLU6GhjJ8HTSNU4pyv7p16dmiRgiD
eGjuqyEEaeuHldsYWn2flpp6kURSVjeBKpUPopAxEMFZj3gQpwlZK+H5ZO3ZIPpb6iL9oU2mKr8Q
UgQ2bjtFbEcyVaroecxF6uyipi+iSnnuochdPaV+bL2sfSfVlubNqKqXVvekbVak/SKAuun0jdjs
0NDBogF/U+gC5NU+P7aFpJLmbJL3LPrp1kob7SrryhFseX3UxY4ydynf90I2/DCLBFdeTo8gw3YC
YSx4ybqKDom1KmM1AR3X63dBF0evkicJdoeE/X4gOmfhi0awrDoMf2bajptbVPvrgt/5MnpkcIWx
qb3C/N3kbey9t1yRPaE/WX3dPVRGNq6DoBcABSvVM5Gl5Cvo8kmbPG9iVyqrXgAOZw2d/xjHpoos
JQN03lv+YxIjhILsLRKbyKtWJ68kxMhORNDYOs6b4cmopKchFrJzpXLX0JdVvDE9DT1uVWHZfROk
3LsDJo1CxSx2twTaVEXeju1LOsqrPiSNXZK5oyCh5BoQj0xKr7q4VWR7FRGZN6ZXVmDIKcLL6kHN
b/5bItCqKH11PGeSOBwCiNSOnPTc4nKw7YpcMbY9Cb1T8kp/nxF7e5/K8rrRsGd12PWXIEn7e6q/
46IOB2kxL2FUpQXHglZiC0qhNRJaX6XRXzS17g5piGTr71n8lvHKF8NdqOu4Dvo0fxJzhSaJmcEt
myaHgTuzPIB7nkDGKbv29oQ2+eRlcXXRxiZGykJGQty96pjvQRME6ZWkzSNeWP80T/V+5+Nwv/nr
mGOiH3rzyhmIbIdk8PdDGItPiUg2ENgVXEddcy4161ETJdcQ9dtdJsm3S52lZMlDRlCxvCKpuSUH
texvB2HSHCtNtDR9fIx23ivhzpOvqqx02yw0jWVGSOV9rk69i5tXfAYWxMcIxEFhyOS4o08bbzE5
pGB1Tvx+5L23bbAiRyNdi1b26KtCdS+kUrJruFy6iRcCqMpz7Bs6d0FiG/4wTelk3kTho182Et1p
wx+eBDXVto2FA2CedLM2UN2yKeRNWanG8429Ck5s/MRzrbUzRpidQ5KYzx1MR8SREx6sA3xu6H72
3CxUxSifiXz1dreQ8GIpr3+2AscTPIJT3iXtI7mrAqm7UrIpW09bWhbyKdUXvEsqIRCwKoUCYG0Y
rtkW6rkcIMgTkF7ziIaEtLGSFIl56a11NcgfAbuFTmLU4a4nb9Ajk+nUjTy+BL7hb9nk6MHQKJIH
t+FZ5lFmKZHueJ+IWXMxWx69VDG4LzrujTVPzwF+ZCSrR4SgF2Z7JhRZ4DCPmqdSE5YRzzxbndr+
Q1/hG6Q8Xm3yIgzxpULqC0X+ovlVOoZGLICyTsaN74voXnXABmdNJ+bdH5vd17xpMm2jbJEn4qOX
j/XBnAbzWAdSwu5aLVjUxFkBkZDb3TxGchY3uGMuce/robn1UdD0KacnsayIMAnh5IeynPPoggIr
sZKCu+JuTcbbT0kUpZXVQmK5qQqSFD/jMqjftmHq+UvJpLkz8iWw/yD4xHDosOMjQCteCDjrNnHo
r4Ob2GySLFwOZJquyMiZiumwwXKY/RJ4v6NMhb88A6hLLgJnWeSnMQw//VMaAQapXBRWiQh8K5ar
gmzj/IaMXLzvvDACw+wRbqMQy2mYcEqymG6XUrz4VrKSfIrhfRt3a60r3zkJIzQhe/fkDypxIVlD
qzWODq1KJGtB/7rJG7xEXB+amCeVfLgP2xvkuBaFnVLXfCz6ZENVayQ8H8YQXceo4IwKPFPAiVmV
/UXSSOupyuKnR7G+aUoCP3SxBoMqnYXaI2Nahm7QD/SRQYolhhQua0Er7AwN/tqMDCJk1Op5RJkg
Rg2CIfEmw4aD/Qs9B4VXAOrUyj/8iuYVR+ujUEPV5qjBokuerU+ESWg9KoX8ISXCoTbEoyB6vdOo
L2YerDrJvDRZAW+eIBOjAZ0JiLEBy6Y/+E31GBvaqtI9fUUyicif/gkzVke/iSqh7p80L/9oMySm
BJ3suNUwlI4I6UF0cTTTSQou/oj2j5jmTmwXeAReM+D/dvqjCUmlxpPrWGVerfzGQwRX8uQtq8uh
GwhhumkVASr+hxxPss5EuxCJRnbiRxiVz6OqubQmMaWVDbDyZO9Jt23RIascNekpq8V7z4jvssaC
cksIkiH+7HCrdsOjRxJiLmMr8bW1JwtbEpFP3ihsSzhJ7E20GH1nbM99ZTp0HAd2VuGuVYS3uKsu
oi9uKmRxkaCvByNbx5yJp1zZKx5038mEnIoM+AI7aCh3YT3L/J5okdtdanRXALOJO5oS2Z/goDn6
0YOa+ofekZBq0kDvUKoWsoYMhPhHLBUc2Yq+L3C8+GrxkCG+qi2u9co2zItT4YPqpmaw5/4phkxE
WqkHbUTqj3LaWe5N7Sq3RK3oabJt4V1dBZZxqizEp6XipEYKqqpgbOLFhyInmIToO7w3x5vVvhgg
iUgZ/MA7nq+w619Fjke3Ljua+YayTuRx3+UFEWAFB6Il4luQNBhU1oBCvhPZfBKSaqIY7Jyfpwya
+yFOdokYRTyfi+gllRx1AH04dnXKZZAc3dEXH8VMOcYipNHeIgSo0KKXsUCYV2HNritiRKwwWoyW
3HMj1z5WifJSTeuBxgK54XZUGq9zBjPGyRF8FirHiCKQZZSHnV01VeToD0ZiveLOfI/MH1wBzl5Z
sql5qNkFGV+V+dNMhnecpXu5BucupknpBGFzjiuk+sONkpQwvLWK+ThI6merd59DWOzV/LOqVNFJ
smSvpsFGIxianTb4CLTwUneTIknL3yQ6ZHsjGLh8kU8lci1qw/yV8HQLlgo5xFq/hqF24Ib5Wera
J79B2qjrRzO3Ljd5OGeZkmAP6V9EszmQBbJVC2HHrZFsZ2XwI5AUAj/YARN18KBvVkuMNTD1cv1U
xvquGZELarYOjBsTnZuZFWC1mIOyTNlJRkIVFHrXndBNsM5zlKuvmgg0iuuvLlAmzOh6kxHe7P1K
XRetEizoLTnId6MyOVNLylfNiLLWx2oKIOfk66D6alBaZQzxrCHlvMAWkZuvamxRkxrHT7wiFXrr
YlfpRyGJFugfqGe1IUArkLtrEt9O1U2uV7rUns2hsbNb+QqBcEO4SrRUWywLt6papn14aArar3WN
4F8PEW+rBX6OQltUQvaWpTr2EqMnk1sUtCPP+0vVz1GrNxmiNZ2KjWTyHVhjD8+b7K/BqoKzUXrX
MCt/xkOl2E1Lrp5yW3rAlz78u+jebJR73UrDa5wpT57Hpd2vcsEVvG7balWy5C6r2mgWu1RqNf16
lNOTWtRPUqBC4ixl2rDhEC/jbkGWUMGj3NoSUCMVkXgn3DA3mDRstVx1wVpNpKsTT34q6UWcTfy2
H9zCQig6BNZS0olaK9pIW0HLAGCv4gOpw2yhmenJiJHWt3hwXNEzdjG/GiC6pVTVwQbMOBEl4u0k
CJ3sFpp56gC+rn0xWeqRhQxGJewnF1G7mZz6HUXoX/WSWFqeE4FDoGkfTTNZl1r8EkaZvC0T4ifS
Svwh1URw5jfBdDuLqmauqBE3xEQXSJTxK4indWkuhv9F2HktN64kafiJEIGCxy0BelHe3yCklgSP
giu4p9+P7Jnp2d4TsTcKkaKBSKAqM39HYsVDXqbE6UXOBxSKMYgla9+7jRAz8PAT2PUefbPDl79q
TLiJEgPVZI42tLXEArXevVPyp7g18XBw2C7bwiBaEl1R7910dnU3RyzwbqFjrKkN8Jkj7+hrx5Ht
FZVwT7gL1GsSGDRyBGdo22RPtj4ygqIgmskeT2Ol/yQz8USqT6tdnZNTLxqLxjrGYFZZ9aF1hvqQ
FahYWUv+fftyp+k7L7mxuOvL/WMJX8fp5v/7uMufMz090I0128tTW7hBEhuJ/V8vefmjHlERWpN+
dXnJy13jOcm6gdC/eGy0EQF6R92FM5iVkmUZl0jT3o+tvM6w68cN7DspKWb7WX9l4HEiR1yDCW7g
7ysJT0SBt/d0o1ulPXxD5bzifvmZ18u3m83fDYlrKzVHYeebe3Mcv5cchYMkQ5tNDANkAnn7KehL
agWAIR2ZhfE9z1CFPRRQtTjJGQ7l8LUs0t0UCLtXgy2umppBeVpVmGebMEBJTgo6rxasnIgC8/OP
Yc7/9RtxzN5qGBs3MJSrdmrUw8sfLz+Svi83y2g/NflERqqRfpRJ4Rz0vtgNowVxvkZNPkFbnAyM
kzPpn0EoUtsuEtHf6reLEO5y+6KTq9Uu74s7ieZ/22VlQ9KKRClBDMrsJ8khd4pqbdpUZ4uB7TFq
dkQNMGKaRZxJhdn74iX9ajBj46gPpvj9w/jPbw7zP0qpmIt4KvMjofP5nuzoFQ5cD0XZQNw1rzXX
/jIcwmP0h96In4sRx768DHtMBX27/ZV00ZObTrsk5QOfrsmTHQnjHE19DYp2sIQih2I5mWKU5DQY
VzFRQpYNOqTQDchhm04N/UxYJDQ9nBs0KYHPwUayIuK4NtaldbZuT++G2hwOZ58Zx133vvbeEEdN
KGl1nU7+Vz17+xSa2rlEgNmCZoYIZ1QaSthHtzoTkO6mWJ3qqrnW0njjI7oSuvbeRyPM0ZwSH5cX
0mcblbyLRT+ZDeP3bomHgOwLpikIQjNLv/UqvwmT+4rk4h1uJtf+hCBNgze0FBs8AI/DxiPLfQWr
6MrSsy1hlTC6GyAKz7gxouwmjycisDJUxm01bnHpJMQtzfk3Xc7gCutfqUjcwXSPqHWGYI/zDEnb
MqIXXI+3kZbRX0wH37ixXFA0veg/Iw/Rd5tFdggV6tbI9qbeC+Cg+ievZ4Q72sGbMZIzenWwHSYC
XkXzM/nyumbhX5GnHdie3BvVNMMAHOp9Z5fryavR9qirpoyecIrHz8rKb/BDkoGsb2arIs7BesMx
5kHDIy5gazpgvYm3XEUZhDV3Yic2daM4IOsjCW2hvkQNOcryJSJPbBJYGWJ7SzRQQhqVtVVk5UIQ
pgug4EAN2oEgtg8L5f7K8+Fwtw7uQ501PyU2i7eFfV+oNW8JYwdvwbUVAI2Uu1+EJBx6KyejKs1+
ZbL04MJTseYzXL7xBFsOayXCgs2Ok7MiBNoCzO2dc3wKJm4rGSVfpGSp69SieiR1d8rZxgrPfyE0
B1xKKXQhA63MmVhUja9NkQZZX3yPJOoJeNSE1PzqfYAhpeVyYxuw7IxohMz3UBitEfq60gKLpHBb
157glvihlUAfn5WxapV91NNtUaT3pavfxEB7FS4lA9jkXvSvFrJPrX9RbnowE8LNVLPXC+s+q2YZ
6K64HgU4WNGkaIkG+6fVzJMmorVsshsJTkqFfiqiTqwWczaZoVx3xfDdLOlbnN2aosEi3arDqkaC
hyepuRkdVjTMxDckKVz5QxS/qVr+Ek6+NzvtaiKeMIqfPS5Ec6AK8ZDt1cQ6CB95TEwp4ojuASbW
i2VniPiqh9jAS7wY2aPz49IQKt26D2WGHKeXH3mDwzLQoFhJE11Nn6u3xPKTLdGVn1HmoFTxZiTe
tnxMkvyBsPifhIUCEucPQvxAj87wFmuOK66mLkILVH2ipP+MWBTQHv94vjj1qoYO6L7PWf2uFp8e
E82pVUGel2TPDEKWm1GwrOQLBEucbd9akjh2/rI8dp54KJoA45A1V9eT1Mc7Qsvf4Qli/ZPCfx8V
XFyXqZk3TTt/flIl3pfxLA/khHOy1NVPrxGxSSob6Q7mU8sWoGJxY/kLZF8lV2KuyOh1N9hOl6uM
5E22PkQ58V0BwKnZvwy2MOJjAs7gN1NcK6o3Mluv5TLu++nsA7jcOxZF2cKkmEQPzyZ3ZsxvLTnC
PU61mwk1a2ej/vCtUyoASVPTfWgyB1/AeW/DbmXi6zGdFm+j7t8nSb2KvRTncGpDPYZsMDawz92C
f1cWC592njEPmamgSUqOKXgWOd2dP2JV1ogv/TrAiIRSPtkYffJLoy8L51pS5vAvJG+4ZjNT7ioY
rgJX7Mx/MiZxGh1uVGh426Vl9SwXe28X5a2X/ho6ez5ZaeKvMDh7JQLrzSSpitbKD70lf25jaHjj
E+F78G/L9OZyIfUFp379Q/HxVKauXMcksGbQdNeNd9s4jbkaZ59pu2YYgavDrlStBog6vbiYjBO/
Rs2uLTSLDj5SpOqcDEFf5ORXwGO81gCge04rGglLMDAp3yZK/4yIQBR5cpuO4rNwPRZ5v7mNBYJc
oxvXs6y5Kg0+QHzI19653ZbzgJlDLK6cWmcgmPvXfPv7oarOvG3GIVA+CEy2GBudeYaxZ+9m9o7A
IVEyjJBWN3jD2Q3THUF+JAOOYfyhxn1WxYNNVt4mnaGwjI5EI8q/FJn4epKXxr6SelqoJri4rT0f
otZiUcjzH3t09HVDvk8+zfdxzfsXalCbWllsqIbxWXrIa7oRpbQdnWylnsYCmUWnI21qfCSOXUpk
sX40CsTbhUOjfRbyl2q2GblSl3YMn3QP3YDoCCoJlrSRm4QcMK7TOGNCJ94W8YFX7DMetgmezBFz
hvMK2XRvJKl9OCa8Fo80F6ccxJVXUIcWXolUquXwSAVF16r3OKuxtw5YJAaGYRG2u9gz+48bNK4I
gL02jhKIcGyEFZDcBaQNqgmReWVY9wnpH0l862oJdvUzfv9WnHuHPoEqU7iXsMynViHo79p205KR
tOjz1hz7X6rxrNVkLTPXXHzjFv5dZzAl7c2HvpleatM/u8NxsI32ysTW1klcnhJZ7UqNEaWTpOyz
bGhpOn+myUwyPCmStHk/i3OWOA30rOB8WE4Y6ap32QiIFVwzX/f3UfrJ2J54KtxkCScMKtN4gwTI
ll2kX6RZr63S5YtL8ny91ORTC/d+5XQo/RJDPieWWsueAxgSHW+alqny4qu1KGV8pdleqHxOcSEZ
sxhD3GAbgGzfGuxNL/xflDdP8UKX26FNjRUGHF5Bwm/S/yoRA/apS+3qpwYSZYcGMtrolSmvRa+e
CQ2eVqq7mco1X++RMDBcGeR4o8nEDBWp5vQp/qpo8yd3ISYUY4Nsq6xr12mQU+gGU9pYiqukhPCT
ker7rNfnQMUx9skkimCndB/WAmE9HtTBjTCtm6w0tDxcdslKZryGANzjW7JH+nQwKCiT/irVJvgs
9cmNWfN8SYOW43bg+vWHZQAnJfG+LyeGWMO3V+tbcJWXXGTGCjLp0zTmRIo150yuJNvYuB1Uub6s
Jca2s+y+K62xN1pnbizm/KJ+Fj3yVCd1Geal6Wd9nLpyOHiDvtXqbWIT4FvmBpWJ9606j/k/uF7F
uFrTzitAaZGdOK45NGyDYXLDhykd0loRBdTElFSG/+JMfOItfv2VmnFl6SFLt0nQm+psOquvu869
o6F9TKLxgwRZlwgLb23iwQdfyHxrS3feRr1CFTm1713BfEukKsPBwsrXQiG5ncWNDVBoR/BHEo+V
z9Tyk1anm2FKUJVxTuagKWsjYkunZK93nQvDtG5J0k4Lb1fjaILd3BSWg4bI1fkaLf1QK1dfCUjx
IZHvTpg5QoRDl301QGYEqSJjLGibDSYBAX7brOwMAXlnA0QgHIC5wknr3u0oSVeTSWGsRzDEXS8N
RLs8xxqCNVJj9WD0RqKwKm8OlT79ItcDSWJp3HqKlHRvggI+liGDMe6d7jHVXtZukij0pEfCFHak
CUOzc7wew+I2nEtTW9X4EgaM3O/nzo/CWZBpTuB2vzY8aE5jqp/TMCkm7ZfINe+sKSYbMmVKiAti
6LvVG8F6ga+eVaYIoJP+jCt/JI5ksorKbTaWoahtH92aTMCBBeaAMRj5WcYmBdZ3rqOCKxnkydxl
rkYQcWzpm8gczI2a2GRqhyBvkYvvlOYvSCY2Wt/etFKyZJOCXBb7fJ6vkrEbd2WxFOvCcvbQ9NCC
Vu2eWvpOKsCebER/ZII2pMW0T3MCt/UC0V4hlt3iUYY4eBdAPgwmv4tIB8pDm/DzTdVRIljttIHk
J9lg+jbIHBrypdNeZese0ibKN3Uddo086nGNfDxmoGK2nljjYW0chrNHY5Sj+hik3+HyMH8aHrtu
gasM6Bnaz/I+jScy0DX3FCmU5LHgwoj1tZQZHiJR+oC1GYWHx5HNSBig3qH2FYhBknNMwXm60Kp7
+tiNwnMVJ1eQ2qFyi8OAiceSHjqjurUrgAXIlmqlecX9OMT+CzIdZjiytrUvpnPrpXe2BbpgMbPN
WH53ExEVFWrZkG55v49kqFk1B7wYYFgHk1VLBPLVp05uteyQlS6JyxpLIuR6ZiJixdk16Y8HttD7
2nX2g1uVod2T6j1ZUq4yh3ozciwn4FkM2xCdCR37e4VsEBc6by3YoxzZGWtpRIAOTHhG8MjYFZ8k
HHdHVWs3xBwfE9d98mYdzD0q8hstw+a72NT8S7tYxsmetuSoWYUFfsA4BGrEPm+MAMoRbh86ziVq
uTJdbMgBd1Z6392WbQ7UYU6Iv92B3aFJcU/vY8AlOqbWXdZLnuAeWZlIISu1LdJav/MiLCmINHhq
fHk/JD2U8iah5RywDY5QgVoLHhyAjvtB1DLAAGi9MPM/03H7MKqWW4IKLa2vtpx3JzPXriEVwPyY
2mvcn5hL0MMFyk/PgafaB0G/T94rA/1joT2PmMaaknZvJFstMHy2Hv3bHDHr6LviOa9Q6jILAnHA
lZvmyyHRFa1efjcMEh1kzje5mBOVqwdP1HKQ5YFGvwwk462nijhzkkogtyB3n8lunGMD301SJvKy
x+pDOriU42CR+BYRGDrVnoHTTdkW7rWWu8c4s0nvNXNGa+otJfaW0GwPA5MyYlBx0rXkjekgnUjf
xoEDT9RQqOB7rwosSO8gH9Z1AZ12VAHbhbMjA8sISsBlLcDqD+GYwSSb7fY4ANIFdTd8OtJCLGtB
ZiWxkbWduJJKfIkOJXvmkq5Zmrq3Ln11KrdeNIRjm+wiDV7vlFP/5mrY4kmOzQJlrEppqRjKN2Zl
hGCWVUhP5wd+bkVrkbNi2wQstAODb9vx2Z+jaL42q8Jlzy6PU43MOFeNHkA12Vlu9xOLjDFX/mPJ
1gtrvhFvcDCRaVKcKFx4EdXGTazPOR1vfFs7GCJbR/PZYCQdnnqZPWTnsOlkJOZyGZ9m/htj6N/n
9KO3+3pdwENZY8cfJo5bbayqKtZyJn9mGcbz15Td92aJdBP+jxDqNkIbWfGt0e6XD7k19dCok2I7
SDcOepl/Gck5T86Rj1EEo1bkbwr4HfYoC5HfdB9LluyopHV3cVFEYm/gSvkDUPV81iLqdHcWU9sV
2QzPrphO3exFGzLkkPcOpR5UEsJrWnwQrYmynzwn39C/IqeioqX2p771Hgdnmwyms5HZeDvjnIZ7
GFrrlBgt6KJr8uDqYJQGTil595WLMaf5pAIudLe5U411TF2cmMoeMq+rRYdCGMRe7QZQFYBCPWPT
jl4AplokoNSfTZ8wcDKyMO/qNijZPC0mGljwlO+OR1CsPG9LXjKx7vuHjH08UEW2rcsB/xd2THui
n6wdcjdk2X0DxUm6D4hXMdTUgTldNWPPEwvz4Ewg2yNgF6wlMlAHTjhempUh66xte3TchkmH5T9o
WM9Dvui+oHbRRBU9ZYAzk3BlIqkDvkJ+b5DimVJsCvG86NoXYZIWnmhy3+p+fu9deY9iSqpjF3v4
Y2QO8874wTG/nSLrbmW23MWqwfYiDaMpma4nvDnUuePqcsyyRjtfzQ4WOnpzipZyOMkeZ2XPrPUg
hZi/apy+CppOvtierr86nX3fmvantPPXuBTR1spm7GkCroh7mwErpjV5doQahfUJieB0P719ckoW
yNzyIEUD+OjugEzd9vZT/ZJ36F2js7hNt5tP2Q3IAmv8fiJFXifRwjAHTEIfGPjUrUYafY94ObaJ
JMcNYe7qGNWktSKR8jqaiR8TwzzfCDe7KuK+PUQpxlvOot8wOGCanS3bFoI37nMrPVHNrsfFlL5k
REbHhD7ocljW8dhRYI/dlUyz6Cspgdimpl5njr/VnKggeqSrSeHU1oqMrZDhyHayo2tNi9mz8HLm
4s6u59l5EDIy761C7v2xtbZTLB5SsKjdpOMpNffRAdmD2Fb4xw0A+wfh+SeNnMlQn8STYEJoW8Oy
yaOz/xhqqwNG3h9Zzdhxbq1iM5c24CGeMVIMdC39gh8UXmJ5WVcB/K786OvpM+EsSRh5/QfGYv42
YaWpHLI85pYJWZT029yc8JEoLDhreYFlTuV3e3ggOkvJO/k9KGLHStuAvbdBnQID8dvMHqbfdg3W
j9EIiVsVH4PdiBuhhvVYfka6nT8XUXGXFuanXTjrvi41hrGDZCq9zokFVMl4X3AqoL/sEblful8t
jFxiZ9v+RWuUv06dahO5SQlkaqBbYF/W6/bLiUsKU9/t6ANJXu0NdsrhMMp6WQ9NvGedopuqkpcx
I70kN6H2lX60nc4d51fq9dW1laZvtWRfJqoccTAZg0WXoz/t5M70rIMOM2lvNtTWo5xUiKGQSfk0
x8u7STM84Z7h1BkeGRIUI+1fI6NN137ev3UGDjgRI7yACvl7RLS6zbsK66i+70I/ZWjXVBTICk//
tetuSo3zdRlVt7EhkhQ62VG5gcMXqUBINSp0ioN7rFlsXGktTIf1F53qPnSH4VGPW1w2zmNiS6Y1
nk39Y5n6/abvnJmZk22GdqIwHWRxGogkPcxY6IdZlzxVBhbXhrTgzhqYGbWLVm30hJUPLkmzjs35
o+3Lnz6faohS7q1sdWvr4NG9KcAdyJ6onwn2Yb9cqmeFvpshu1qwNcQSXm+Y8RrLFKBvedSHYdk1
IQ45c2FyD2kZdh4AUe0TP574R63k6J+9L/WzTvDyG/MUyJr//33/ZZx5efJ8foU/L1NTCuGLkvTV
UWRVg0EI73J5TH0RJl5uM8f35uDPO0Z5fXaNOR9BOif86fKE//r1z+v//gvJQ53h7f8c7l9H8fsg
f78j+11HljFDBzrEyzHEeAOHLrmixdFpTc6P8zFe3v33gVzezUjIPd/9eWOCfighLg9tCCNrf39+
v1/8cu+fV7n8prtTy/XASbr3h/f4LLcn8BOtfjkZv9XEf7SmF3HpHy3p5bffWtM/j8ku4t8/j7z8
dtHr/rmvi4pgQnFCUND/lif/fvLldf963l837bN/7EIOeSAuimYybgV1Q3zz50B+S5svr/Vfv2KL
3urrP69WtSQXEjj9lF/En0OuzxtP6TdchXzJ5x/ZWS6anH/8dd+fm5ffqt69cpEjbf66//L8y32X
F/lzc6EKpfepUNj8533+PO6v+y43i4ua9c9j/rzW5b5/eorfYywmOptgSwX28p9/4/e/e7l9OSzc
V7Ml+Otlfj/on1728px88Q9+p+qtI53+QPxAHwrcr+m+uOlGKTDa+cdfN3VyyLDK/t9/HvVNtnib
zD9PXPT2X0+6PPPy46/78OPFZGOybGy7/v0Of73Nn+f+9Vb/9DjhRxzTn9eCX9gcSFK83H15glWP
YIB/veh//f2vN7nc/PvPml/WuzlDyvdPH8E/Hdc/vszlgX+O9fKYy30JDDJcYsxvlWLNCc8XGuG/
5Nk90IcoCQe6jfuRaKPLcjqaz5rdFdFySoz66bIayLMePMmk3Ftm7ibs4EwfyrVBGjwjRVo2x9TO
m1i+5oL76FEdbEF/2+MMDelon39jWtdatNhOvR5Ebm/5n6+NnNGZ7pWPpGfqOz/Jtvk0PDYqZeSo
MdJ0sUZZTR3sP+XEmzoabjohT/bCxhEpamZyy27neviyoijMsfWGlNbTe4DDMgNsznTdOdQ9/DIr
Q4/wjdS//GJ6FLWfb5IGUkQ5EYHXtyTUiggvWGJANnF+KmVDmkuK92i11MmVAwvqFJ9xGGl2oCDl
dSngAgBi4w/mVBACKIVB0Wu8VPvorsb0dtJnd4Vlpn6H5hctKSYtpkO7OrkvlCa0Nn0uoLBT6Bhe
F2/S/lyJgYEPJa0+n2ko6VXo9G4sQzgBmI+2jjRMps7zGEQtEP2XJ9Mq9lVdn2Dp1kHaWW/N2Byk
nIsNBVS6ttnbqVCukhhEKksYu9Gxy7Cr9nOirphK0GNkjAE1XXb494iVboICoGxMN2PDZ2f35i7y
kuQxBkNcamMMtMjrwprGvPPmm3yYfjqXD8Yb/DcwdeDRwSc+IMdCq+B1qgz1bV3jAUrGuDHoCaQn
EjjnNnlphp8sooDUdSqCabG9bYSjmFb3u94A/tZaHPkth0+a6O5V3Y3Wmtr4mVpy2nRkZAVF3325
6S2pHFhWwbVdMQuq8O7T5vneINNqpQi/bkHdAjfK37sBRzng+3JXawwIapW0G28R49YirceDo7Em
NLZHr8tsMffuptRvd17HQU9nl5QYKQDu3XzR9cZMXD8AgzQxwfZ0YAOupd6gs0+0nz4ql7CdTucz
yMic/lQkyzcQNmVyBzzQWO+95kbX0lC/mtKYAoPLL4AGOGCAAlUuSbAWtfTMop9yr4ApRnLI/ZXV
dVNYQN8yrVzbLrkO37nHIZGBLBiO0b8QGwSZ3ylWcNYG2IOCA+a9HJhkYdUvQ6CmYT60yoZHp23K
uIvuZoGBZON91gWyzFiPP2Zs1Hvv7M8lqMuEeWKekBwTZKy2n3xpZ+YryabMtafl1W9mHfbJTmjf
rk9WlpGa6d4UOnLSTL9b+ghLs5lQrWR4nIWHn7B/pTyqb4Kh9U0+oCLV8l95g8HR0lAYM3isN5r3
nJwraDsriaQuKhVaQ8UsRJNXC5d0MPYjQ3EhbuKJ6UQJ+qr0D7uxKHtmd1ir9qHLmyfI9AX2ef7a
8es30Q/XYGhl4Jn9puiHZ6lH6E47XFhJEcIWMB/oN8SEb18sI+hTwB2Zm+xsCwPSoRH3TmY9axlD
UQOaUUGP1JWNjlEUju2eiNe6UDthQrgsivkl9oePKG5aUGP5lS2vi4ETpgs7VE8TsHvjyWuSpwH1
wbFKe7EZj77Y6M7gf/ST8kLGVdMMGS/D833lRMZPVcCn1p23bLSv4WW+DIV/ZRk8rBTjiWivctUv
VrYeoLT0dXcVwQ9hNDVv8wQPpRRbnN38iV3zEBWIXtW7QAYe6v18S7BBeM5HTxwmiYgkWLstgLAG
wx9RKQas7RjGnBNBKxXsuOxj4EPCjRUiDDKLfT0hwUKm1QQ9PWKiU7O76H06eTRJCivt6A42CqnN
ER56ZwjZmcrQrBQLgcbEoShex1gVofCLMzOecUTXlS+1LczA7uewIEw9jLGqCp1WZyAzgYjBsl93
WvHsZMbdMJ2H0y+DA+rbpPnO6SBEpMaX1PKvMjV+dY3JlKOF5a5jn6hcrHVHRblWRnmQCog0XgGq
lczxq4ClMJXwOsdZPuhZc910c4Bx0RVG8t9mx8DKGDngxNj4HdI7vTdawqgc5pp6jY0ruKt0rNB0
Y/rWeNpLwaZQrqrcqfHnIbHX7p04yMS+BVV3OxfxENGEZc5gy3T3TeN8dGm9lpN1m3i4E1tYmSXC
xT89wi5OjRH8D2/EJws1jlNZYcOuu1ZmBq99HEjK1cBuIPchVbbJNo9M7ZfXAPBFw7Q1UxNkALfj
HjdaUO9HSyxbty+tLRFlW3sZT3lSPVWTvrFEARE9gR4yN8VbanOaafLV12V2GLBPJpaxbu7hAD+W
dkFYJk7EVts9Ju3yS07OiyHh1TAaLp1m48TTafFCN2fgKjqorMJxTiTWB57EwJDhmhs6VrfHuwCD
SWc7phrqEphqb6D2735c4MKqribHXmX6CMG12HVW8ZZPnBNZ320MRW1gDlfJAoloRuemtwy18tq4
xY0rNFuuzxw67dkXDiLfgOv+Jh0dKPZyDrg23+d+eo87MEG3gBLqScYEKYhvmf8a3fTJbKa3oVm+
M0DaITa3y5DulVU+gq+CyOnyvlblRqUa6HiOgyyfB7nrEFLkkg7rHI8pAoOXreXHH53X7WOFLIfp
5rryMGUae/e7szpMJdlhV6qHwlDhbMBOy7WEa2hTYVgcnTVCfXWXk4eJ8+JorxFFbSfH37+VXXYe
kHl7OQHTI1KLA23G5TpJ2Zs149gUin45gtBuucbuzKNu6qha1W5OzO0vvUR4pI+vioPa6/VLWufN
Sp+LZ7/Vjqx8D2kb1SulXD76+Fpga0Ao6bbPxt2E93m36xghd3wsLBJQJVIkV6sRmPA9mQEGlVtf
p96ZvdB3a72bnXDyr3IpHwplwmYwsApMuXpHL/ouiulABKsdVFP7AivkyvD7W+Vhf63Gu7qP3+0S
MoHyGUNlY/Hm+j78A8SeQUdO58q0mA0vnBs5pihnL4uXphUjFc20Jh7tiktya2Fts/fxQpflNdoA
2DaIgdDMcLmoF6dnLLcU3kRwsrwpMgYkqHz4NC34nGYZP0qn+K7PwpWyL0ao1+opZRC/axNQFQg9
LqoFNAbwzqt4OELdwnpaRe/IYEKWXGPjlM3GJenNbH3cOAkFbrBv0ooUzRfQuqnBK1AdzruwU73Y
xcp7IQJzMPmQXT5G10VBUMKyCpXh+hjde1Bh0amG5QN86ppzDjITHOqV3bXpfT+s+8jpH9ngqCTv
/C99UupKYO1OmoW986L+UbNmujlfvcP5Xc0zvohiVO9t52/iwQPVSGf+CmWuYEjTgooUUmJZqWtc
PBRhDZzAJgY+A+uDkFrmGPQO3t5biheXor5mB1dDDQ+c2ngeuTwl2RVZemWhxxri8WbyM06XJr0X
LD9hp7jWoigHJmyu4lT+4FTFeFwAl+fkEnbeNYSTT0FkHdrOjtIbkVCUehvg3pMi8MOhWIwZsg1+
fE0Jsspa+2Sk+TO19jMOOjUWuQJ+tDH9YioF2EKCxbVHsHHkzGHuqY+4xszYdYgOzBiPOw3U7Yar
YwyILNdv7KEEbXKKnHgEajCnsDZZnP4MG9/qj7YU7QrcnRTQieRjOa7R+E8UVhp7q0sf7KhbZKiA
vVp+azIbB3P9ZCRWbYHZbjDcA8VcEvIR+MI78G3hVU8wiD7plJvAzhtorwLE3+Wk0X6MyPhIZb6P
HNDBNOmPtXVd1jpxWAlk4qKkEF3sGMJd7gU+opxssU+t8h9LTX0D7Zi+dZVO0RrKezijlF4hNVr3
Q3ybDZYFiaR5m1rsyavlfjExdRvqd5KAYav6kMZ0mTzVFpTRqY6evBECbaPH1J0SXY2VIQD34HLo
NlC8OwKvLLvBmUndsD8yVWK6Os6BFTvGxjLnR0NHvJRxBSZ8wtiCYPdva982hJKwwGKEHjERDkyQ
6X2ZDuA+T4XLVVqWY7MuBZ+TNVrX8VSeZqTM5ybJoBzrTl1uv2iY0FjIyKCrDrh3HMlccfQJGMDW
HiyJjbZFO8YiJREGeuhA52fvrN0d8ebPcxY2zTyaSfc2JOan4WjzJjIGctCj9dwLMmniogjSlorQ
9jn7pTYTzd4ieCiSnILKZLOA0idz88cEriDZTH0Dal/WTfxVbXxuDP0uhV2/Sho3zH2we83nLHFt
48P2vO8UfAmpoNybxrgbZsMHeRD3je1DnRI+pGIT6Vwu7fMT8Fmx+xAC1m7ycoBxYw4EpEhX4Ggf
w+cNhA+FB3LHayaafRv1Rw2CYiMh/XVF/ZQV1SnRncPQNuEiqZ/H3geDJ1wJc82z5C8LMY1ZrhkF
vNbW1wwlqS6XLASwQifWqTu3Gt/cbvyVkvywAGo7hniH32mHNfmdQbU0uAu2yPqWEUCAk6e2Hobc
vVOAoas5K08DiiUNjHIlM/8ts+GfwH96jPp7ZekAobTuq6rFY1F3oxBQ6VTY1pUlQD7zuF87y4RQ
Q3dvarqOgUjgkPTlW98an4xBe9J9khXiZL5H4TaEWBvclZEPEJ5Fe1qtV8+/95i1QzIpcbMBRw76
PqPApsB0XHRJmSHDebQP0MZWQ6u2vZvAH0L1XDw1KEAPeoYjfdMFbZ2Y6ykTdGIDhDf0BsRsGHjV
eIcuRnQpOnR+cbqsfYX2tHLXY6O/agXhL60ytv9D3pksN65lWfZXymJcCEN/gUGUWbHvqc4luU9g
atED96IHvj4X6C/jRURGWlqNa0KRFClSJHCbc/ZeOxjGbTkQL9IR1BySm42kqvmIVL0aHWvP+gJP
OAuMHow4q0p2X/1VT/espJ29NitPuhiucNkRa1K7a9b7Gr4P/7VQFho8L/kcRfQaNdF6HDEka11r
LRPfRHQ1vpQ22OXA3GZgSBZFB42pxtXiJrT27PY1LeiwB3Q74TLxrfmwxpkQetyOBhZOseNhySy+
ctMfw8Ds7ZQIWmXPkqNzm6Xv1XJBE6BAJOQf7PJTBiJcpJG8NGG0sVInxvQ6HGVqvgOC2AVR0rJp
Q4+smg9Ch3+kqNg2WukDuOeMX/uaYG/ocyr1PWDscUNaGRNVHKL1bBSdr5BWaAn5XgUgtzq5SDDZ
rbKAWkgcf5ZBdtIFmia2YAQOBI5cTHG9i4ayWXissxdVaX725BrwxRr0rrcI334J1CxiGqif+Pk+
teRnSQ+IUJPsM8mw+vZdv1FmdJlChKqKi2U99+/16VpF/k7cDcymnIoXnMpvsRlsTKcjiUZeAh+f
V8wYZYhqnXfiGczmcaw0lBxqDgixqmtX2ejK6P4Julepb261mQEZyfGUOXqzzoi02sQIGF2azRDV
+mfOUdQghkTk0tsgtoBg8bxFPrXhKk2iPfjcH3hQtVVM9+/ZNtGO9Aqwa/TpDy/Ks17QzzyJvGW1
Scaeg85iWQdBvEDUgSIJLSX0eYsFL+cmmt1SbVXlbqyfumvi/7Ceh7wFzh9XDyUf3qLorXstS8dV
Y1uvHdwPI+y71YRWi2/GD09YCJ7Cyd0Zs+6NwPCapTDodAQjHntYTIr4u0gCpw6H67Ez7/wovJdf
DLwBsPNeWYQHdPeZzU7NrUx0Oz35Yrb+SoCWuRjN8uJk/dOATmEzRvFdIrqT5aMj8+jJ2rRhV2wC
T+TWrobRejTekFK/CZzLtc6BmTrPInIfTbdY4c8/R/60TRssKNl4qCvOFqCyiEZ2taW/to3zTixW
u+T/2mOq2uDGpRiTMP+LKbYWutntVXshCfJcMwD4dgygqjF+BvPm1dPC01Sh1TDKU2oSFKB19YdU
w6wVeM5ahZYhQq7VA42HrYdYJOBoYRXTFqW/m3TcVA4d5DJo3gu7u5dRO8EHcNjTtI8is4+ILOol
/FXWVEjtPTqWvDGNcJw8+WIBYNCUMRtw9uVHRPxE4qSHCm+xnhId5FXUqapKruzMCDdDvDVHeUnd
dFhWKttLsr6mVgdXXjpvqVEDbaYT6zvxOknx3yaN9R4FxX0VOwQCo4iKrgIaQj31p0KDfkMsdrSI
wV/01kPQaLgzgu+p0J7M2bOGY+dJS391aByciRiRUJesuUy0nblcWY3xIcgAMv34ESJOuC+L9LMJ
5g87yn6NRveSFlhVCguncV3yP8f9ZUz7c5nEj1go3lhCvEEaI+mm7DaOHH+1EqS1pzORazlU+Wgq
7eVkCuTN7a1SOUBYb3Bgj5Rm9dg8oFqnmhD98rEEzT3VU56FR1TQD7nX2wuhaz+nsD/pyj9EfnE2
GcKBomybskRi0Juoapp13MevcVbZy2/lyA/Hyt4DKYm7Mcv7XANlKHIGFxd3TID5w1UQivt1gO3V
paKXpYY8Wln+iBhyUQg0JAXql7HHwhQZwQsB9BT1WsgvUy+O8URwsS4R02tluHVVQbDKspmGZCFE
TAZLSCJOWby5tvqFdPza5YG3jjlOOUNecDuItdauSE0l7skLt2aVLAU45bXQiqWVTBctAO6addNW
OdbaaSH9MOVpaydbeiZnFyrKbud0KMxnPfXgYbGb/ylp+Q+Aagmwop6ysFjRcRQXZyt7hiCzirLy
roqa16hD+zofgtOozEXB8mgTuhwo1PIv2P22VMRfA9FcqNxegzqA3B+YPaOTsXYSScxP/thE5s98
cG02ehHL2l5uPZ84LLthYiziR9QLzMM6RRmKx3LHbuyxGfNX2SQf7H6feq9p9gI/CNGGwQqCwKsj
T5UMfrI8aPdRxBIloFB/0jzShNBRLRHbp6CYzF2l2ZT1ktFiyaDCUz5qp1JI7cJe82XIqe1OrdhU
kqRilBY9e3qEOBhqqIzbWborqnNRajQI+ANrL9U+2PcuxrZ7smOyz4ZJu0h25fswTylievD2455N
o1ZtrLHWljJBdC9HZzvWuXHQMrTMalKAv1PBRs2L4AQGkB9HX+0dzUOOP/reEgdY/qCNNZoayBzb
283f9wX5LuG8pH2zElmcogWWJnNV47CNz8ttFhGBUAyvnk00XG61G1fgqVL+uC9FnuI4EL9c6sgG
BuqFsFptx/+zmQwWqq0dUOkziBqrXWLaqnrbsUKveuawrqIAGTePcijf2gYEVOwy+0xav7eNzt+K
4FsQ17kcM1pDirrxVKsOuSQqghpvitaOJNdYLO3d3vjCDcxJwwo7D4J3K7HB5oBQX0FVIi8ZzKaO
BKtyGZY8RbLevGSLNESb3k4E4iPyTcwv8AbJMaZFFOytKT7pNhWrxjdf/PTSIkXAI3xW88vFcwfG
cg2FQPRX73vPng0Rwyt2Nv6bZTcmp0l3H3J5lQkYBpQ1j0WIwx0j076SNiVNccXDuKiE91kNjmAy
hOTlZPfJ3DrwtZyy4VAdbT3scUFYnBF+Ma5buI4tUMSVCklhKkckawjdOK2tfdHZX77usHuDn4JO
XKURlVA3aBeGkDVHlgU3csR4B0LqWiXd65DXLIeGBFujlX/38VSfm7TZhpS3dYedshX6TLAjEBZc
VWs/0l9jkIl++I0KKjnq1exFYMMpCWRkeEwe8/45sLCldB57tChEHlti/R4aMmaGEmWGn7B3Fsjy
YMhsk1g3XlKf0TptSna3lFigQTlbIz7aLdUXt7Mv7LGfXD1/qXOPDJAKg0FngKAINVhhnrmNZylc
giKTLzFk004CHZVDilToNCl7YvydMnolWJolcPxJcy+DkxKKghYkqc2jRS9so3vu24QhMe8pVQYd
zZUu5Fn1zHhrBvZwmgVhiSDYZeq6kOKn7snISCzRLYWzGNLPwqJg5cjPNFF3lV/0u2yc3UUZnhET
bnretEh3aEzVE8UnIdK3liIfs02pYTalYpaV0T5MunkBbf50XPyvVCuJiKC4dKfnaJZ6E3nb3HoK
fikqLBiXNNauzQnjAKZBDJVhFlBZ69r7AMwLkDmKna2u+dvu0mkzgiZvJQh6p2LNT9vD7Xpv3yoq
fvHUkiMERm3jW2EKg6NaIZ4rF0OVtvcqpwlUOzVfTV8eqcufQweuQkvdZsiQI/eUNVlLyX3SYaFh
N7WNlA12oI31c0PbHUcpg5ggYzCe4nNh61df2tbW1knt7sZyP6kEg0ZarCPTjhZTyOQQhnZ97Km3
px6WhiQdnt0CH6je/KBrxvdfTMDmqMgGMcjtrKSszr6ViAz0hRWA10K34LarIj41gv6pqijaS2vQ
jhVHMQwwYiEa5J5sIF59v1gXzrz+LBvnOHV7J2UkzeLyuXAni+TXMmEIK8eDXc89oUrXFq2R49sS
acW6NnMWhLp3azvisNB62zzSb8wbTjS2Wa7znGfYxoRBQp5nLwsTSoTTS3yznKK1JOvHDa7ZwEuQ
yMsJkVWk69m2hYpOnfDXvjQun21gNC6UvRQNDaf9Kh+eK5f/mDgLb2mmGMyG0GVYoyXjet2LQxg9
UvD85FGUJI3yXqeEwhFFo5tvZR2l5K5YIBHWAa9tyHFjKYZQY15lCXo9a9dDCZ6EJN2wcYcNm2tr
s7WLLc1iK3KKjY8MM4oIxG7Vm+7azUNuBusuGV/AMZxkJzqoCUmJnhJrRTHSIpoACAzxxIO0bzvX
+ASc8F1abrsSXnsI6aFSOPRNvwJgQdnclZ9mk/ERjcldNzt1vcB7zqLO2+FT6tahknLRoEFdmUrt
INVWBUeyE+Ca4kSCzCLP9kh4VjkU5l6YODtZVjgcc7Y0PofQedPN726YPttC3fsyWTuOuptqVz8Q
QUwdOnhDu8ezbZMcyewpgCy1GiRDZsaKx9X67tLTY3bxT5Hyvq4j7adfkWjfGpW+ZLxDUmBrYp1N
3keU2vR0aHstUcay1phYi4ysWNnXbs2SsTIfSFxg2t4nVjAeXKw4i5itj120LGbDcthoUttmMn5s
tEzfVN6daWssDPXxuRsAVNU6VeGh+tF0dETcHt9dWNRggHzwOkM28e7Dc1Q3PwkMrWvr2+ziO4/d
PptgZsWuG15sk+1Ai19tEflwcpNdVTrRNSxxJZQWbQPWKn2NnrfsfgKPQNMdnNM2Jfq2/ew9Cvoy
oQTfhdpTQ1GgNDMf+nDhUvywfnQB28Mka3LiUvs3ja17FYkRclhsk5Wa3Gu2BELjQLcRkyQXwqd+
DdGfwLg5Rb2WxZdu9e9NRwRe7hIbw9izTYty1ZfZO45y8qAczCWax87YFNUD/1HCUYWvqJJOto2s
nINKrVKNCE4dtlAVWHeq9pNDiS6ZfFP4SHgBR+kfOY6KpaHw2kRN318k1iy7QsgygM6K2rdxLK/M
sAmrYGuBqSQ+VYCmdU+SSlrWJ5xlVP39BCr4JD+TGi1IEyWPpg6CO1KUXqPSgdCnKJxgoGuvhbuM
c+2DWnv/Swt3dF+RsWtz+DNttmkoPoSADypstkZVfVGzMycx9GkbQrW7xvOFQ/Ut13xxuN2FT+Wj
c6g8yNTlv629J8AFwy5HIE48rclYqtKNp/mQBatuXEnFOBxI4ylpY/DHsf5Sy6hfGeBvl6G181w8
Y/bkv4RxBFSmoqZd1nm/rgI2Mnk/sRYiULlUezXUT52Q09bEgLTugCkNKexpBjkc1lWmtpw8uIg9
LEqNh/fXoBPHEo4x1kVlz84rLddWVbeXTnoPWcEHWkz4VaVRXRq/kYs0BknJ8xHAaw3tDdUn1yoY
KfJTZsRR+N63BkxSQVs+aY1nyyXgSta/pCqCbTRgsC5Bl1XiSnQOuT2TjZwY5XwgtU1Hi9XItHpV
Ai1LMG0Fboc1vDykVUtWVq6AhwUXoGTn0GWvwrYMHayMALIRIVYa6KF9CcY5Hr4YcoGxCe/OsKp7
1aaUYVxIHCP9T5t5KcwadgJ4M4PuLglwjceO1a2aIiefOgP/pgzvWzjkluXN89CgNLNJPVqKEYUt
OSwLy5o+7YHIIAs6a/ItXA7QKc8+1ABJQxcNaz8N1X8xhsfekj+qFDFFw8Fl1k9DWh/9CoUPPs01
OvMfRgrXQPj2h91V+OQtA7Scb1rLwBRQsyVpVglfYujufSQ/B5kMP4wJC18oNbrtJR+AsD/hBmzb
SFviFCH0KvCSVZ9kBLfTpzYFTn5k5Gjwxmtn0T1w7OBndIcChVGFeLtp3ZrNSuuqM+AxEkuLdj92
EO5rGsSCWkRqDEh1BH8TG9RLXjhf1TScbfAGrFJXURAdMSQXZO4Q9htnNcBwfFrpvDqjj3J1kwhL
d1pj2OysnXKavQExqc2HR22c8MSjBTKlwzQQ7+BSOCzerS8ztcisghWhlQ3xW1PKZMDnZipg4oie
Ki86NvTSqLm9mXbTnNB/Mtp740ZrGp+UShLv7IijJb7PSrh8IWN9WW1r29i7HWTwNNVNaOPyV+aC
Ng8G7Eqm9hU67Vtqp+9NRSoz1Yltr/he7Lhf4oNKN+5Ug6ulCJkk+VrTEjpoFn4+swQJYuNio8JA
x9bhY+7QLCN8YoQ9JE3yg+//QbxX+CVXIfUCyrQU/Wtfx3fItsoJv4Z6eKhN8SWz5sUb60e6EFBI
E8D1mmjoO+MuUwHbAduY1Tv0UTU8164N3kiPfG/R5pNiy6/TdRaBdZTKeDeCHsxSgU5s7mYVTYjw
JfOAhRVy3w3usSOHyRq3gjOoQL2XM3AHrvZqtfF3ZeLEhmU9bEsdWVuAe776KkT94suQanRRXpW9
MQJmTsZ0An78XW535wGgBN7ZnubJuvViJHW6LTekxNOuJsPYmW0uDD6fwvyioemto8k/D0jSVoVh
f2R5eI9ZODrAEDoMznQzlJ8lgDAW7vnJBRSYFirfNqOjr5HNEcdL4act3K3RD+GpbqTahLV6wAe2
1p2S0z+1DxWb0rBRGkZ50AO5rxpGeIxkyVcEcQ3TQrO3Co3/G5yi7VLFYXnLJswN19rYY4GI/COV
jeVQF/M8GBNALIqnSFZ3VmutBqAOvI141eOjXXlUy5cVNT8XYO5C0S5fxiMMPWGlp8RV9yGs24U5
SDpWA02MIU8oVmVb1WgASuS1mXQDavOcgaaBV0tZlMl6VxagPlpqwnEBeacZirUXTecYfvUyiFSx
1mVzCL1kH4Q6MZoojgwAjGv4NS8xm8VswO/S1SwBmhAOHIt+ABCfIQ09lQBWALsfr7TRfHMbdbX1
hhzsbFw3BuvdrMEdwrpaWxZZuQH5d9eE1ru0j6HFqDnEvaAd9u2jcShtB2Jl53+JsXmj+GUr75kO
ynYoiJSr0qPFpjQKWUYMoXkVyXCNeiTVfYvaw9jLMMs3BuUBN3fvBhMzHOWpaiuVTkCzBdqsMl/q
Ad6NomDqkPXsNF2y9Av3UkzWY2AlDzZjysYT7Tatpq0vjUPATG57ybIlJuzggkxKSJC0sMAlWCRM
NVgrZJTc8kIWOxJdTA3PWG/yPUkZ27EzNqJpWJVQbPQLMm+llp3sofoMku4zJZwsIODdUA+ZaltO
mhErTPmK7v4zHpyvtivXAdnLlp7Jra4N9MtGQIaKXbsbvVOSpWGPgYzimXa1yukpcsRzIoadblp7
TJlqpTXmKe61GS+LRqdlQnSI+1icvtFSr5UumTDqatn59sZRzLB6/45k/S5L321rBhyke4q691jC
TL6/8mUK/FUF+gCrk/HDLyvUSP7PqMV1TqfzpIFJWCC0axHODicn9x7xWlHgzr0fetWd2qC83lD+
c1ZP+FX+kdRS3/j5H6UcqziMmn+5+X/+f0wOMihM3j6p3x/U6q15+19ft7iEy1v+9be//N/s7f0t
/6ewoN9P+SP1wLP/6pEUpBMXZCL+9f4h9cDz/moLw7SEQYikweU/pB44f9V14QhEspbtusIXf089
sPS/0lkmLMdxWSnqlm/8v6QeGP+SeWDzZzxrfhscpqZuze9Bfrw9xEVY/+0vxv9ODGnatWVrO+om
/sb0hmRpTT4N677cSSDBmMp2SOd0vILz0EFrEAhrkK7+4TP7NzFA//ZtCN8SPu9G98w5AOIf38Zk
1NXYTR36FokzecxM78ju/l1AM/RxI4RkyVD9k/jugDssG10D3mBiqPsf3sZ/CSNyXKywFtkPli9c
4pP++W14tpHUfmcFO70CEhWgJF2PhmaSDry0OrHv+/KVmJQ7N/ZfM1qI7DyapTRmSktRaLD+Ojau
caHW/8Pbsm1SLmSZjWFZ7D//9hcynRwBtNAAJW57hgWv55/fGMtNnHawMHeiY1DKASrhu1RXCCbe
Kcf5uhgGe1hRMYCXO4dpinEwVkNikn6oajKau84FR4nZfhu01LNl6Z+MIatOQqDgD7wTSrBph9jh
DhWgfRr/fpFJwYjn9GB5Rw+nWU9+PBKw4TqpmHQGbXwJVA7sI2B9Y8VaeQ6xYeKu0L805bkH+94J
EVGEoISHfjvOygxt6rV9aBTffuANVGioiDMsr+um3gmVnaEF12uXjJllV6XNWc/rz24AizT1WBL1
tjjryfTolVWw0caPIGwobiflZmjWcL+DDvSJJ7JylY7dMcQO6q1L2FXLxs2tjdLURSSfkJ/R1vYR
nVao/ywpIIqqbDwWZv9EeQM+e9u669o/UpNZJqZZnDLddjeGn4BKFmzfvB5zaJrsq6hYuV2dzVAT
e4N2kqb33ouMXZbwttL8e1R6vtckUCEr8r+a+QspouHcxy+5Q2TtQMwnhN2OPRjohHSGhfW1ffDR
QK/ixtv2HeZaNcZfRc4qchAu9nX1LcAFlH54pywWcnZgLoZO3SePRabeaRdUy7orQFOUzB0UzK4p
8o9phu0OHUvq0AHGZlEqEUwRGC62dNiYvIHRsj226UOad1NQ7USRss30nUfDct0tjvR9B0yEInUF
Opguj5P3PzwTSZc2krekgQA5yEG9uwawDnFnTOJXKCZtIx0q6Bq2a3/AximJnlxqln7fDM1FpNkX
fmt70eQAu6ocWG1tIUPU+y5aFeKnIR9jA9kXdbj4mujvIRDEZUoyO0BWPYIPkeuDjoSr/xqo0zpy
phbWZEMVOZa7hHhXSDgt/YhiOLejwQojbK07GyoflAea894YbQearkA63Y8xNDD3JQbu6LH/zlzT
XqbGzOxtNW+BQBbgZsu61aCVvbHiUKwSWzrnIqhOTtoHq1ix3ZGGWe38zDqA0XRw0GK90xwuKFIR
hnu7qick3/55kTcRsdhJTLF1/oWG93mMs2mN16Dh04yupHbCNglZIN7u6sKKFsXt9u2iaYsfhm+y
jfr7Q27X0vn5t2f8+YvbfX/evF2rnGHaJpqza2cPZEHZalr2g01kCXSo232INf8IV7Rnkqo9Zi+4
PYCXNbPHrY/tkobz/OTbAwn7wHZQCXd1+/XtgnoTwMPbVQ4ZFi58pNWSznQB1IEn/r7z9+XtUbFP
yNrUsxq63azmF7pdu11MbutR+b899R/eyajroBxIk2hqnZaTAqBwe/if7+135OPv17ndO97e/O3P
UzPnjd2uqtvbZQhB38q+w3ZJC3cS/6tlxbmoNQ5PLTTegSJZC9Pm5AmdZlxW6B+bKPQ2KJzu6JBu
+574PFo+q2qo+kOEOyq268+8vXbAEJ5dQNZF7pLWWXT3Qk3P2Gm/m6E/IDvHk+Gg9wtkhOIE6dDO
muppwXmh7wFIgbsIQ++SVdUu0MMHW3PNtRMjcAdE8UBpE5yKdQ1S3Qe33NyboUc3AjsBVfi1aCML
MlZlr6JZxOPg1dwann2JijE4FcUvQ/fOg/QoI5GuuWD8pnzly6+mEwQ5u9WusNg+43mmFOAkyJ90
49EvwDeWnbxoQxAdoEjs7W6cnkyrhNdZf9RiXE+xba7hfYJQc0rsz6G6LyYKJkOARwYOZwugj14O
dT0HIMBIkt4ow9U4ZSthGvugiSHL93pN8dcHgpPRm6Nhtaxgvq1FnJsMv9OVnfqX4vz9qdqrGxHQ
E2vWtGk+UxG6Jzd2Ja6cgsw+WEFrWsBMWnS/WtAvaGqpiNdtu1GUsPVmk+NNWfgyRpFaDj9GFyah
VZjVpqP1TM3sWA+RcyemcNebIHgJXnQ2cftZ9fmXPU3vnV79cLSqeNA6oXam5u9whxeLkACAK/4Q
+tukn9E5Ssqj/c16zwdgRTGX1ip8sjFbqrR7qwdwEqJqCUASoKOpw9DyqsxjlNJN9PXDUHOGwXpe
AqMBIMEGW5vo++YUyReqm1HWLeDJO+9GYjFEiU4p+gY0i8vdODqV+jQ8cgjH0FvPmPoheo0pT61M
gVpJqPZAw32N0tlC+f1G0Lh5NDyHnUymhp1Wao9Gy8aus/OtZRAOUBjuu5mrL3cYTOp0Sq3ZqFBx
8LNmVcqj4Q7nzAOwQ1v2MmkWFVLw+RAsEJMNlQRUjkBH5wgwlbWphbU3Esh/jnlKsxEnCNnlaG5W
HNhX14zGjR6y3rSJfNuZ5YYy6lG1MMbDMUK63KTaXclqhorIFxlKHsGL4bRJAnyBTf8rLvUJZVGG
vTC6z+L8g1N83zkuIi+Rr4V0UAXlK9r2P4IGdAf1pSeXrVv34NnO2htougQtpePKfKs6ubOigqKR
pOobe9GrFYOA1D068MBe0Vxfk4kuneow2JhMUEOwTH1F0rdmZqe4Cu/0ma7iTA+4tR7GvHvtIYYs
BTDNYxQkG60LoSi6d6z89qkT1stpKHdaDOgJ08ZDZdjQMOddtDZZ375HlQNU8FBS7Czg5687ie4i
138NigodSfIfdoEolkZ/s8gRlSxUzCyWxo+9zx7RB0u0areFOKPNvg6QSJihMFC2A9ioEGHZsEf8
cDBz784T6q52EVgO0H5ZOP0cgv6s2+K5Atux8HOOQ+1AZgrqvn68G+KQD3r07skNWjtG91R6JPPJ
ucxdhaAUKZE/iID6UhBFqFiAugwCYSAF4npFK3YnRfeCqMuBDZksElRRnBwZRUi1aQrcFHiGTi7d
RxGuQreLEROOJ7chqNTR9FORUdCZuvZYTQ/mFJlrz+zpbwbyl7SwU7S28UxkEzYi23oS09GbVTFx
EJ11uk9j4n55g/42DstUC37ARzykdnVxWNJioH0kkQS+aTKeCKn7LPr8pZRYjPV45x/HFmG9mwuE
S+gMLgLrGaR53GmXTAH5iYuR3dT8m9t9v39tZC5rKagNaSmfFJMMhDTz9faoQObVWsI6W45M//Cn
vXZrztELjek1/DOUDpM0Ly4T3seTOdiLKcrHC4XXdWNqRC+qTKH58mf1CxbDmKbYqjTpigjlI5AD
yYDkvFoGnv4tdh2o3JOF+HUdxcVDZaPPlbU4W40pzr3BSq/Eb7cRNMlALJtLd2JKA443nA3tKRaC
/3B+J5SdprVbB8B9kKUs005P1z7S1B6lwkq2Dp3N+DtspuI6WCUXKNwXdte99REhGCbpA3zxo8QF
MATnVox4Gfm+J36WpeC/bvKzL80v0++jpQb9XpPWKkPAwRYpOCXN4O2J9Lkj+8DdFoV9LhxsHebU
Xrw8jdcIjr41zb2mWEMOUxNee9OymPQa60LADL71LDuDLkP8aE7lXi/dvVlCVuyd6mwjU0Hkrt87
manvRV7nJznmq8jTap4rkLDMXyII4WQTAhZCfIgGbqyNce0p9O/S6fZjJdZhHpcwTol7sJW/b5RE
n4hb50Jhqi+C9IK/Ue2MUb3HZXiwbHTiftKnB3+YHoC9jRd6E/YBu9kBIdJ35PIefWyzdcfL5BxZ
6eSUF+A9Z6g38xLceVEF475T6zu05FiSxU/P4VvBaCfZ+43dxYSHAxhhx7w0HiLCCdC5BXv8PtXS
Bg63miblMPdTrTIwYgOPUEd/jPZF4/WXbL7wzf6LiAJ7k+sc6O70nPkjwbxA9UI2Qw0rF5u8A1DF
QYMUK373w6HfoalKTwL0Tk465z4wp0+vHO4c/90FcWhB77tddPM1rRSjsbxdrVtjMpa3X1lh6zFJ
saOL1EHS1DzcriUAM7LFn7dvd9oSCgvpsjwSgyW/ZyP/x+P/7Z217a9SCytD0Zb9son4tN16VHBR
uRabSfXf37w9hI7rHw/+87m3p/1581/+lGejWhsybBC3F7r9AcZvB7/4PtD06qDpPk2x+dqfF//t
fV4BVYSg2//6PMXAH7slsB57kr8fcXuYMBPwZH/+aYCb9e9X+v23/nyp2PT/85HgW/Kgs/cKo4Uu
oJHNL/gPvw/tWed6uzclCOGPd3S7fft7bYu7yRtNpLBVA7Jzfs1UOQzUt6tZV++z0PyRTTqrApDx
OIwzFp4WCkmHpgEM4Ss+T1KGyAGhrSKzfRKSB1OkOLIL4QUr1WbNOg3zuyihETEgfQeyTDYUGF2s
k+Wqsks8Ky3EWLvJ642i73EGj1JttKim3j/fBCGbnWMN85QWOcOmBxRxMmrrOUHhtZ0sttKZA4PT
zubYHaQhu7iojL3nedZJ4Gab9OoRRlIf2cmupV17SqI4O0lYDkukS5BlIxe5aN3tvUq/JgJGEMui
sTqROI3BVzejzYiMvZnK09gdfrARn05doZFGOV/zKpNFQukz0843jfmisHA7sHjY1yr+42HhZIAz
dMdqkxoGLg6otpJ3Mjk/49wtzoSZpYtpZE9QpzpKdisg+nky1jp8w8pyZ0xlEJ6a+cKgdgHS0dkn
ShkA6Gx3hZ5b084mO5VDiNnhaFK8ZmLjM+IPsp1negGSfWI0pSId5k/KdATjMo+oQq0/pVqPPikN
EfZm7tyLlDnb9IwKwxA/C7OSeFPpe5I8Qy/ELj6Ae5qboJX0UWtytiL7mE+6c9S6ZhcodoZThnuh
9JN8Cxv2LVBDuWmS+LXy3XgLBkA/6Zmnn27XbhdWP+on39GnpZlBiEowRFD70Sy+gm5KMZ7cHiVH
v9hQmcHj6fnOUeWFe3QsA8moJ1ajAaSS7fyJbuzcdWvoIXKrnY8U9hfUKW1CQP68LxKUVpDZ1V3/
IAlAgXue24Q08fDbNa/rifB0ENXTah9ZODantm/dnZNPFpmdjbVNk+Rl8tGQrPCdpyR2iPlXt9+7
/Zw5TgM8ylj0gSelZtuvQ72c9o5kRzmW+I6ASOJYQiszcJKcTD0HaT9fy0IcjMAAcIvkko7UiSi9
ehe3jqZWlqMVoAXVC9psQlZoLZuqHxdO2qUn18xSeJnNT4IrfXswNrd7Q22sVq6VU+EpvQR4zn8+
8vbw24XwjonbPlHoTDftSKaI1eUkAozMxPH8ZUU5iGdv/gyb+aC/XYD5L7H9G5K5Vf4He2eyHDmS
Zdl/qT1CFIp5UYu2eaCRdJLOaQOh090xz1AogK/vA/PM8oio7kypfW0gxtloBiievnfvuWwEQezP
oBB/HcizgCx2/fjXQ8a5EMqIBVkpY36+fkEtP1KlCvz8n77x+vD6265fv37oYf5fWZll/vozv7/w
+69eP/f7Q3g81sZWlLy/P/f7j9ZWB4VKvVip38M/ixPSAP7rqdeRyxbAXoBo//X8fv/F30+vuT7z
fKBzFjILWF+/ojnhcMCJ/e/vuz7629P724fXb/nb0/j9Egx98okN4kKkRrGPbOIgR6SkhlNnjxm+
Y6jk2KdbLO92kZT3FQ3ng1Vbr1VuG7dpK8t1ROdnS5WerImbcS4BsiHtIaIJq4DQ1/FTQKqHBoZE
Bu0scd9ODv85l/KG5iOxVphTqOrjqZ/vovSl88Q+p2exlW32Kalzt74bBCxS7HTtyocXxNWJN4TI
DGERdON08btf7pMKBqc/d/5W63E+2YlE1tQvMUHSxHvsv4XlJC6uyl9j9jV7uhtsR60R5ZDvySNP
Al1URznoBKm/M0xif6foAon1vRCT/zLEHyDUd3U7mpgsSN8Y2oPRDqQ5ss72fUJkPJun9ewP7Rbu
6ltscFueNVYMu6GRpJX1yUTwM1O5fVw6HWj5MKb0Y3rb28NbF/r3hSPcnWFj6Udbkpov7NOccz7l
25n3Egs7ERchJkHYvchDGx++i4qDx9ARcl2lEysR8R9VTKoM9KwzdT/iEigHc9ixdQrsb04dEBQv
9LHkEnyQVQa9eyJxtY/abB+ICveg7u7Glk+VVa/pBo9r0+6S/azAsMhOfNNN994Lx9yh/Nsg+LN2
Sf06p070WHQZun+0fJwkF625/ZONeD80Mtl57XhnDOHtMNHQ4VK2T/lhBrvNFgyJZ++2X0TQb9sM
zIIajPIQEk10diDsEzmGLKnbpwJaYmC7N6M/zRssYTENaIV56D0NXZibw1Q/4Z889bQvj9WQ2pjP
Q+IJSQHexaSnkUNauXe2YrtUFTYAu27eDUPtPJhptCtbuD1D5V60oc1LCHMorQvrhFoKjksY++cm
0T8kk+I9B2tLnT0dSPVVW3pn2ULbm/dhIY1VF2KkQAZiHClIGCPHxjZjS7wVhSBCByPcLrYHZPfT
bHypp/hW+Vod3bKgy6HcxUpSy0M1pT/t2M/uhF1hQueMotOG5SPRewZFahcYGOAYPjtbletv7PpW
6ejOW6KH5ZG57zHDoflrLPe/Q9+nqWZ2+wFspNwkXd8mn/2fg+sZbjBg+/8n3f+fNvsou7+G3f/6
mX9OfYM/mB7anicDO/jr1Dew/3BNN6DTa3uO4+NW/nPWvSP8ZcIXWJbDNJTxZMeYJv7P/7CsP9Cv
8t3+MiT1fQak/4Ose2nKv819TZNfx+roeBCXHJvJ318Hik3SMBtEcUwCiY/Rk7vRJiq6c5w4z7nt
wdaQSbTVrv1JQxXupouF6OgG7Zs3NoIrtUsO9DAefbd464I83riz3xJGxvbANKKvAVSiqsCoZ81q
3EorcU/Uwhs/uigxkRQJuGuThgGp3cp7iaZ03AcGoYM2uKprJkVkrSbHmy/suFMEugWTmNycnJ2U
Fpm7oIHqzPzG9DBMRXcjQCmRz4wgsffAGhSmRaBV5f3MgAk/drSutbQ3UqXxHeX7Ie/6cFOqHIFR
wAAqHYWzL3DV8baM9PNICPGm+N4uA0mUPOtS8Y51BPN9Pbtnv1ko+w38p2HG+u9X8z0yWROI8Cw2
3ZcYeTBWJSQmwgNyWlVZcCDUitToFHlKmtzPDto6TXQM5OHxzqnuAtNfilaVbgNRmEjU6AzbBZD2
SFU/Ssf7AWMfjVGL3HGSZPvqsjzr+TwR+wHHphRrPHbh6tYc4OtU6lQHIf3iFjc+a42LbHRPcNyz
LuQjCjJrUxbxS4ALYDv2GUmuBQYz1+pbYtt+hvl417fhfQ47dNOITOztgdFgMtTuui2KQ6YS+0wl
SLaoCO6QOdKgxG6sFVLRwTZfCNhOuP+TIhpmYJ+jZId2vtnhAd8VjVHt7IAgiEo7FwfKlN9E+zTw
T0PFtqheqtcxpzbmhhPtzcwnRrdsEAdP8bSOnOCpdkrCQNu23aNJoPVXp/DZyvdKZA9ga45eV7Oz
VLRxioCCw/DIJu1p+85BmxyJkLyVUXMK0gz8shvnm1mU742BibyOvnbpnnHqBkX3Z4rvUMXjA5sy
ohTYwJVMGVNnfI8pTte5C/2tsLntC/ahKjoinzcPveu/CsqZXd4O2bYPzO9Gk3wNui3Tk6eWPPqT
l5MWa5neBylLb7Y/EdSgeHcbp/rwFg1jpDPAMj460MQwvEMRSVh2JBO7cxieifPMiF8C2eeiWe0Z
4o+N/Sbq5Mcs6VpLJtsrq7bRKyImQuee50RAz0DyUsKaebrRxyDZv2XhvZFGdKiL6TW15AES0H5C
KqobjK59Ry6IVwwHCwTEHIuHbnQ+hyS30YFHh7TsvtOr1Rv68oTBBvJLp/1HTALW9rlKkWeXPOuV
Iil2JXDSj8q9bzMLGy10IbwshtegbwcGPdjo5i1YhIDGPrGxArG1fdYPJtGNtN7t1IGPFWp7XQUM
2tEje2bGjh0yIkK8il7ZQ+XqYe/OIMIHlTzHRHeULkAt2MuHWObPtbDfqP7wAfTnCKJFUDN9EVtd
aUALD5WmRZb4DylXXO/7N04ib8PWS4ERDeW6DJb+Nkl8Vq7bPaLVjeEbxyH3vthGsLWxgjHlTg+j
3ZBrQ6qYnFvQVKL4lINOIY0U9w1zh+2UJ0+RgWEjInktCtJqVZSIyYomwLozZKDsS/2T6RRZV3nz
5igRs7PZWgbID9+wySSJ41u7bY/hW+OOmCZHutB2qtYWpeUhwcOwMnvnJ8kQ/krmY3iOHvwlhDsL
G+Aa8oTt5zsSY3+H7t/eJkXOpdMX5Bzb0PQjpIOBGI5FmJ8kJc92DKLXzCctkXsApzmmr1U1YIpJ
Zu9Nl9MDeAEixvNUI/ErVymjikvqGyX/Tdshe8wQw4yXSPYMzusgWbPjR5gSQ0sqZgiF7kDVJe1k
XBXJ+K4ZKG4EmQzs+L/hYWyd9nvm6Gi92PhnD7x+1SEjbGOqdN61MSBUsFDpHW17HOUZQCZ64S2B
9ulibUSYgEHoSKLHKeZSIdeJfJh2NLAgATB3WX0OWc5YLf9ejdh2I8IXqwhPB40w6EJCbIJMoqrN
QTrXeAkNZFtnpaMHib2TEQn46DSUePE2Q21cJkHFaSUJ4BG2CVFtuievqHtg6V0O95szg07H4hWP
fboas0Cj6udtshstUA39NG3NAFmFWSPpNuMK4pkmkqpviucQOjM3M+gXcZdsLfzZ63FwXaY7qdxU
yJmnmAwLSWX5MZq5PIxlxS1WkHkEkOFuGOu3JPH8pUNwOzbEFiA+fmW/IY6jeiVHosOFKiqEwgYl
ZDmv6zj21wD9YeJkdy2mL1DCE4sy/TXE7HrvELq8Bn9D34UZ/phBl20ZKrVsxnPLeQbF9dy49BCa
oTU2qVOQ6+vg1EhDdOvMY0nqUbcIJ6y9zrNoo8EqrWSUfaA7+Qomj724DyksIHQJ/QRd/+2CVSIT
Sx2kz+vTlwtZYDiQKzyu7LG5KwfCW5zgFFkdedzLnKoyuCO6ySn0rUNbcsjqhCY2gT2jGTwPbvw1
CQijcywangFOZwvkYz3ctOkSQawi3lla5WRbIJuPWXZRWBN74BDkPUjEG3EOv7x5ZktVbdyQ0Jt6
5hvr2fDWQ8aINZSnMpvwMss7t+c5GiwkOOYSslcGCnijby8uk7Y8C6cvU+G+Rw3epXbUxzkxg7MT
aWTli8hATOuw5UKuRL43axVfyPy7SSbwXx3Bzr1AcEfOCxk7zQfDhiKV5zL02F3W9s/Aqjnzpx06
gO5r3ODvZgYscoZfOJGqjUoCsVFGfCfnIb+Y566MuPhIKYDnbx2IOnKPPlUTmLdmk6iA+Wr4I+hf
itRhNLeIrWGWYXDErTDmxdFE17I1vOneuVMTJ15mNu+uYIpmaG7Q2gAzzmK2SVvwFz0qHexKcAs4
4TRBJawt9reWCxEOpnodjKrDRQxYWJHVPb96on+fKru4EWx4K6q3c15M3Y6tW3R2suDdTJt610iG
Ftwan2AoBLjZuWurKGyOpA8QxrDsu0J7QFDQhRur6F4ZMIt9bJNxZY5gzaMnpunQFYofsskI0sKn
TbDCMdT5h53RCO5q7qQonJDueyxWHdbGgyfmo28HX6QMRuwYVIKJPb1MCR4mryPsBKQOE7+mw0Aq
RuKtS3rBUS+PaWtweigTCDwbN3QGJnnozXic9YJo6LFe2FV49AFUrKt5pmYCeHmkClQYdo+jxbue
TcjFTYuZ8lBYm2BI1E3dzcmmd/BqtTG00CgMDioIgiU6gfAdK/7IcRmvs6rd4X+75b6EybWypk3k
uT1nJCco7c0XucSzqqcB4dc67LS45B7b0tTbDWVaMROXr45HsEEJsc33O6JvlporQ1E+4To7+ilE
0zE84TGuQciuTCdXB/LxbmrLS4/a5RaI5xYmZ0xlgRCOnT3j/NSxko1QGVRUslTD+C7QDIAtcJ2r
vBEPc076aNg+xIlFAOsMPyKFuYd9dNV2/VGZ1kun+gkxAH6gtMQjKSxCHkztYWsBiKJVMBzy3tlj
vQSiypuJt88NtijN86NrC3bcrzm1C7G7KXQmoPMXDy2aWTTfFLzPDWLrbxhwt3JgEEomXrkfMzCm
sGWY40bBemLLsS7k8NPsIg+SR1dtPQRwuAnpbdkNkCSnsik3KTVDGzZLpa1b/RNjyMcUu7umsi6F
RMKR5D5KAmW9NvjSVdbbGztF0pUntMdHGktN4p+aKoBEu+ratN51uvaO0tRMuxXRwDqeH7xmpP1Q
tOnO8qqT041P2VArDJLNAqy0y207+ha7jiZYt4Jmi+tlD13F8u5gCZ+9wSEHEn1J0FOCFzL9SIS4
KylWlrshkIIAg0/grUaX4U559L77XrR1hDIZ5pdcJy3jWC2Obj6cq+I7HgpydQaCD1zfP7NzFU+T
PjoI1/Dotbuk6j6pld6p9MrRR0wDyIhMW3/jZMLbtpPqtv3IjFxGJubFxcLiVs06NhyXgJNmO7jE
OHJahwUaAsG2ZeMlE1RicUxN5V6QsbvYh8PP2dXVbuKeo7zSIkqcYHHy5hlJGhszJE/F2mXx4O2Y
CxfrKcYNW+TEaS9U5HnwWeJotWWVcYZzLo4Y++9iRtPrKMWqEzPuyYb0vej0ykuN+kLUHm7DxiUT
wykX/60+478KvqgpvRgxmfejByYt8vWbUJABrXY+tLX1M7fyx6FhKXXNix/nbBEDIAYIMbd5RsJt
B+9s8QGF3U3p1mxjWos+pSQUi/FDmIRHI0NR5TfWc+ThvG2UrvZuTuOQe+jMLgzT8NmVd0NELcGs
6GSVcJKilrRPmqabyDE+kV6JnlK2hIPKeKcAW8qJvFtI263RQXswvqVgi1b0AqD9VdzhHIuahM0O
yFIy4XZSRCd727OZ76f45BOTu+rwLDMM4xSTJpa4mEJsnUXZxu8aCHRlhluzwKzB7fQnbL7buPN2
qRkH+yojAY1JyhsasBeT4NrHwDMeRIlaIq0PuR3YWJ+/ephTcCGGehexZS8n9ibNg12zmw/mARi0
CzQoqqeVFPWHmUmM9DCWdi4BLOyxS3SYyoaLmD0FIIeCBQNdKfvJCGIGW+0EjAgLrXhKU3KUR5xt
jWrJ4zTjs1AJ+hxQTSCzmmeMKjlcK8KUogTCUOd8rdOUt12+Bg4enzhtue9RRoF/I1+7pLecJhta
itMOn9FmIOM8y5BG4BWxVoCWAG2Zej1Ub32HZrxKxLCT+l0n5O1VLAVJ6fv7NJaP6H6gltr1E5Iq
6EAJwSeuRYlwLzrmTMNCccXXCU4UPUXUxXR4P8sofkn9xrlBOH7B5+mvuF+O5s/AaN8jFZ78HlZs
OzcogYh0kySyygL3fWgqpl7utDYAXrgM8riHZOZKScbDqI8Zc3GLirr7MnvX/QTjVHe06nV66wmN
Y++n1MRGwQBCnatgNjLvgU8A/XQk3WR07XIzhwttqvd2pTua2wKyAkggQi11+AVf9yomluKUSQuW
tGmsDOVfRDJu2b0Z28IAeQd87yEPUbYjzVyTAFbTHyDoVE9KHyaCfqu8v+ltqOGxokfVxeRl+eJJ
6sY7+tb8Ung7qMLhuiAxk0RrE7x6Lw89FY+bAtIb8OPAbGZo0PqgwJa6JCInDgZAeTEdw973PtLR
dhTP9RB8bS2uNLd/dht/3jEP/dQVCCwihOvJbm40Vlvkp33MEGHcOjK6FHXxNAiWqCSgazHgoo+K
9HGMGwzyMW2ZdZpHjzk6WvZi06VvaA315JVwOgn5UM7JayZF92CS+LlKS/0xO3vdpfXRs6xXGJPr
Cz7dx2SOn2bLR3TasYAldr2GGVmdOsV7/evh9eO0+J4pQs2NpE8PDXCzmnnN6XowSSp2ueb2148Y
s1enxixRytvhvaQ/PZHBfQzjMjgRbWswchV3QyJQUhfq2BX4LUOToCJn8tEIXx/qHNQSvbd9bIKB
bjN1uG4m/ZaRVh7BA47dbvgSa2iDjf5ZWl12BAjVbiMZ33eefFYdcea1P5QHi+2dOQwTfmPlfGrj
3o0d9U3n9bHJAzrznUOkFY/QTkLDK3K9uAxCkuLgpK+MJuf1jNpPpEdH10CcmTrkRPmms+WVLrdm
QaKuKTPwC+wU4yBjSPIovBhMtND3VuhdDI28m/2s2iRRfRS9oglkJmzp4Ll0/fQQGtVIcYJoIe8f
EMl9shQhvbPci+0Xp0zn7y529orp9qYyxLrNolvpndvExi8KGXJOFIxF9EEFychF7YPWJDAHjv57
AiCOf2IAppJjwp58+ZBjINr0Xv3G7eFsiv7UpCmMi5QRg+84NwRsU9EZGbFh8CghBfm3We++IY96
rYPioanrjm7Q8KnGADpOdU6qQqxt11T7tFlmlEMuOelZVuYa3i2lHietuFdBezGnAUxU5Zn0Z0NC
/Ew4YE13i0vaOjh5+TgbpEnWXwbHyPZV3xu0WYfXAoOGZ4XRShdFdtJMM/IkRWho7VryjzLPQbno
N3O4j8hBp51wa1vyBs5ts3MGmyDHwOpXo2KsSBZYfZL/dbAIkGA0zLdcP+fEjHIMIgrX/hxWJw0K
fCt947MucnlCk3bXcSohxOIjfChfodZ8Swa6Jk2Xd5sZE/TqenG4SV2dbHxHLDLQrnPlnrBwWKf+
xHy8PpUB2u5c+xsYQ68WIqWTngNmjNSQNZIIMnU7GxfH9Zkb46z3yczeb/bMmUYIT7VnLkQQio4J
QgBNHQ3ZOwFOX9qUkt93/Pp0PeCTR470+2OTN0qkbny8PsXrYcKziB13ub5TCdSosY5A8M69lQa7
Jtq0cuQLwZKVjQEYvlXYXqJOLnEvSzOH3WZz7P2X68VoeXS0JENKe/nfr78SAfk/f/vyt60soUEa
+YU6N/yR3CgLpBj8x46noJ1cX4frx2UctDtPTg+Opb4Fg4QzR/tEd7y7jmr3OFkTwkIVKvZxthf1
jIU4TPOM2IxF+mQH/VEnUI6MCnb99ZleV5Hrh1VrzWtMM+hPlv/6+tRbK39tuFtxi1HdKZCwhUAT
HZi39IcyrLb4RcdtrDRlo1Rf+i60d6OTIpcG/EWaxLgYF4BhlLumDB6YVBCyNtmHmHT2PTUYa0IR
BPUhTmfaUkRJTcVo7C308XqdpOIsktA+my3ud6J/NYSDTJ9E1IPxb3E3FPOCzoidrDpd/w6ySPYy
OUo1ZSJq8AyvOxEECp+2kwfXsF2xprk4kRZDhXFdf7OYaOag7G776foWooFHHUg1ukjWQhSBv8Rt
1w+vZ5xIjJ+zIFN6KmNOMwl4Ewlnfvh1qVyvl+UAY4MFs/aw9kK+OKnaB2GZLot9wA8DtSZKu05S
xZlvhaRclO4qVRaFXkIMSnWspwb7e+38KCJUH0Xu3DKBDHYCKtrperBQ8G2dnkve8/LhZNWNzzlv
jUQhBC19o7CL6Hez2vTzKeko1dlcIbaHIpeNaXJGvl5vzJ5dz/VivB7q5Xy+PopBxB9IhdsgoieX
3QmS+hQ1REpdD/NyanwqV3GXNVVlEWo8WiflfhVl2h+v74PM/fIf7wjdHF8an8YAo2Rwk2+NRi3L
Vm++6eweGXqUtvtIzF9H5EkbJynuJsO3SCTl0IBlVIacduBjn3GhWxeGzv/4mtkaeyd1ESICCbjJ
QxT3syG2fs2GqaAjceP6dLpypKjXb8D40ME9QYC9fM0s9E3nhj81aX2QUYy93eppLzLQI+iUB4I9
EBTssYm1uJrL4hZU8gGwbHfo6IaaQwtxxwid+NI49CCckaA8jZjiZqxq7MjDI70FOrgtRZJcnrRo
mXHVxjzgmBPyEi/OAgN35dqw52/BpLg9Wgpmkw1ovDwQC3RRQU77ojTLSzj9rJQZI/Tp6CHRcEM5
M2VHyMsHHxjHLu3ZPWs92XjGOmleWDLlZWiVt5E47BEY5zdx1swHRXLIWg45sAO8K55vvDV4pzqV
0uWsirMPNQ7VUxs2G4SraAA61AGkbzIcRxMs8lcFm3uLAAUdlvY/k7a4J5WBrkM3kJneUGOLm8Qn
/y92kxvTkfUZVyIv5lQ7G9fsUrYnuHLWiLuSNc7X4vz74I2SpG1/NjcliqjBc3exH3yhcQuIayBi
4VyY07pSc08NEpHIknCrQ8SzcSYpyVQ3JKUQj+xUbg1Tugck5MXZmv381wH0Pk0gh+JMeT/GyUuw
TxbbJKhgmxOhezJtC+3L8qhZDtdHv78Qd7U8jcT/rjMmpljS+BYRk3PKvL/Y/P6+62+5frNtJsBU
nXbXCAOmtC3dEzCtDmfJ8jDwgOpONmk+hqNP0JOun/19aHXl/fqhsl3kdA5IQXOwKNFG71T2vUBR
s9xJ6JOfolD4p1FItD2FOICK2eRUhNOS5qDBka8gC32juWLzC0wAZXofaLAiNeTjMQDQwK2A94Xl
MbKI6OHGeaxZVYlGxLBGQDNNee2uPVJFzuaEvifV46YrKCbhYBxtybrWG1m1c1gFVpZjfjqx4PLu
XpKeXICcBpvbv1pVw+Xl9ztVdU9Jxh4384MXnYFiyuGa8ToeaLeq2zKMv+e1Ha5AZMYEoNaM3tqt
7KDSLT3Mk5Xl76a+pAQrOxmdtMEluxcjx+co8LpYvGTQFD8JY29XPkn0o/WUBq/2RGM8ASe27u3p
K7fshQfTAx7XdLoqtKH4jeCrpHROevbZ4NpQyeybOHmKBdlHNDMcJD3+dqyKl7xLCT6XdB4txU2W
Fc+B0tZ1Na+CQ7utTO/9Lj6FOWEMQAefhuI9KQafde3OmoyFQVvcVdKAy1MA/yBVqvfI48DNzDpY
H82SrISgoViY47WZYvNqvbK+9Wlrm63LVR8OJ1/m/Xlpyy5VPxSInwQ+MfzyDm6T3luT7WAd4lY6
5/037gyaGI+73AAYb6T3kAf3Oo1fm4kZW5A/EVG1nFhcMe6q1eVT64UxSDlSMuaKM4CVch8Eo7ti
69CsLcS/M7+MVB86SqSQV32yhydFxxgvCBzRzj57LIqE+Thw/HG3TuS1SAb7T12ftJvBwsTKAsgV
TDoRG9y1bLCHillcSGp+603alEmzqI6PIwFfdZF81EwCvCLeVWVzm1dMc4x7Q9YnMr3PbpB/aSCT
qtxc9WF565rByky8YzwG3wevvMW5zEhhSD4QbmwXk1ltDdzRvoQ+xqCsA+FYkZlRm9bZCMAsTdGq
iKu1VsiV6Rn4w96k5VelUPUDJPq2vKERiFzQFxcdDnulKT8tcClg5mif23K8zX8acjgkHe+q036O
9XyBlLjJdHTuZPTcuuaj6d6EnvO9tW6zAo05/b/HUS9MPwXCnOCH82S448Zx4WbNg2WeudpNgHz/
PCgLZ9Hks5YWcfpez6RvTB7FZWbPCJRl8SKdEEQlMks6/XHMZD1eYRTQK2YO5IlqRR5Ql34hXjfw
qd7GCS27KLnsXWLPl+KMj7vOmzdJRdWtJXkb2Qi0NqXDqLTdsIdj5dVRZr3F1B6gMCZWSmo1a9ln
0qvgzezplp7a5SBjTVuqnlKuzq7dYs+9VaABEks2JxVVLSQp9rGJW/o0FCgLrwfP8750xdzu6p7W
8SpZirmJuON53Y3f3HkJiy7YxHjLjgOlGHkd3rSP63CRE8A1tEPq7+sXx7u0K/ITHdcamwYH/N1U
aIUY+nVBqxnQEXwmmWAoTblWylhOq8bGeeSVXMOZ2Y4nw4Xu7DCgA2bjIFqbcVMUWbAe8NyTUj8T
f6QJDWai62psIBwKtjwn8W4t9XY/G49+yX9CaBO3vOs3tQD3DzGiMkJeeakXewKbNWzq14djWodH
uDJmlofbzo9epO75d4qkpVp0lv94/FU9MgyyFaoMI/csdR4jij2pClrxS4WKFr7hrlGxn/n9cWk6
R6Gjfh/0mmnv7z+fLk+EwR6TbtaWxdxQZERBu03oAl3FR3D93PXR9WDI6qbi0qc+CsYTpYpHCAuU
rXx+s2wcf4zSnx2w/2fuBSYtOJpMVekxpKuwwZZKvYoO3401LMNCyl9XCZzYyyHyAENOicMQyIUy
dj1EMxdsZIz7kt7w6XpwYm/rE5FHQPTyH0KiKjc5JQ+dgFSilzRoY5lpsktq62tusCxuxxx3MJ7L
dlO3IJyg1BqcANTa7L3YbsAs23YdKyoP+WTekaqp++DxKkH7X7HevxHrOU4Q/Cux3vojT35WbZl8
/Fni9+un/iHXYzr1B0M2E1CGa1vo4cCt6B9d/5//QQVn/2ELRxCa4Jo2W4LfkBZbosnzZRCYgnvd
Qk/5LdeTfzgWydG0In3f8vz/GaRF8v/8mf4heFoo+Fzf9Sx4MLiL/yrW6wmEgaGkxltQ/1gtKsHS
Ndo3A368fVTHw9fKHkvisBKSCxPYyyBmW/QiSb1PQgWQvSqeCpF/RkV1A0wjprQobxM33rDlw31Q
3hUiME6hPb0nhl/v0R4MR8a4hy6ov2rfH+/KdBrvgt53d396I/4f2BdnURn+CWuy/GO2CCjePFvY
CwXnr/+YXU51FsRquI2o0fcwjdaytz9nu3UYR0clTG+8lSZykH3Z0k9XqvNvWj2atxjIf/TxDFNp
HO4qF1+iNHP6icoA/yQH99ISriN0q+69xX9KPEl2MEfa3e3i9An98PuQ6eQgRrRFnjKfIG23a1N2
wzZM6+EMX5lEU1H+7KtYn9sl5WaycXuUjT5GTFDPlsKHkPXAuUbiLIB9Z+R4jGZIgo2+Dw0DUGw4
WF/pxtGm93BPxVsHMtixnHzj0Z1r61DaALajCLnIv35NXc7V//aaup6L3hpoDD0t8bfXNPFi9PIT
1PZ56neDign+GJjKRb0XPQ2RgJcxTydjtnmyiZEAKkvf+0p/9+2o2ydBI8/A2HYkedAGJrzk0JNK
ypx4kKsm3bfo9x+5+2cPcNlXvNDya8AYhYR35xUa40C7DNz6UA/lGf/kNrJ9qPSavneZCP3E0DrC
jkVFQuFKwYd4B745daUniwq7oxnvG8QoGy467O2Vn9+h0mCiPPTpBvxNRNyENp8sj9cymO99jF3P
U4RWB4oDE/M6vmRmdTcN6uTVgNQTwvCQhzkPJJjPhzTui2fZ3zaOam4wlj1e75a/D0OQjGDL0mT9
r98P879fvJ5tCY+zHKOBa8m/KW1BG0RI9HJCVJxvWTRXZz9r2c8N6JnaWOEJCmVyHhjLXcbBJuyg
jbduWG6JOjn3DfIwWTq3qrfZ7/bl1ooN7q8binfx/K+f598IQ8IzPc/0oQxJ1hgOy2n1JxCUI8bI
rruovBXS6E5pBuPELZytE6OyUZMb/Js/dyU6/fnSX/5eILAv2z5Vs+f/7dKnnT3NTRtXt5vOMOM7
A5ID5r6VYUhna2J4v516WNUJMKrHhgtqJVAHu4GqzoHAC61s8eA9WFMQPfcWVjWhLZYz71uKSi/v
E+O5oi+yYqxU76uQ+qmD73Cp5oKiT3pQNUToXv7N6/c3RTUvINeadCS0Nrjk3E3++gJ6npXEUVkk
t45tvbOvjM9efI1kALhax1GzjtwMdbHnADRGXXZjsRJhVyebDr7gQ5LIaEPsLgA/fsiaWA272ry/
HjI7+MHAxjtaCZfgZM7ZRouZPIyZINyOfFzJbPNmMPnv0LPqnVYIm4kbxJoPFpuNoQmKna6DSMA+
dq2X35LsREjUnHovmPjjNXU8gcpMrFIFlRLKJHYfInYDULgUwN0uqrW/YvQ3MjHJ12YPkQNx40jR
C5fH6NTPvhPxrdEyTIKgZ6NHSgiL8wHV1sSEofTMu3NIVBRSJnLi/vXr7ixosL+eSL633B7pQSCp
9+zl+vvTiStcRenshMj1/HUfjhIFuqO/+E77qmODhXegaNOtr5HnTN8z009/WIW5kWmlP5rMM5na
2C5+01QcM20Mewzw4QMS2nGVLN87AHu2jOm7UtmtnVlHmkfpe1r506pAoXyXxdN03+RI51qHtMsB
WeqHbYYLS+QBlqIDcKhDojJAOJLNdJ/WNALnbFYbxw7AYJXmo5aLGFs2dKgxD63nRpQHwxHNrrRH
G4upi7MHxv1IOB+MyzK/Rdi5GsL2bcjG+o62Rvtse19a2Y0vfudAzDL/DX1M0hP6+0tsMZ6x/i9b
57XcOLJl0S/KCHjzSm9FefeCkKqq4W0m7NfPAtRzu+fGvCAoGogEiUTmOXuvDf+Wuc6CIvu/h5jq
R6yRF2JeVR7E61rP9DOrO/2sSQoi5Gzp+2xyvMPywLIZvCAQa8jR+rkRYKJ2/7xGD2jfTBX1qv/s
5l9PsV0i01bLzv/ZWyfzZN25gAJ+9rs8HKAZF7Tw+Rc/z5wcMpHJMCHu1YF3sNwp+gYEF5ikf71w
eeDnXy5vEOtAQJig9fpzHwIn3sE//3z0scoCtmq1o4woUP9/n+mfZ/+9X/13HnojbVaO1PKK5da/
3uz8wM97Wh75+adtld+wE+hNR9FHedq5nJ+2PCGwGk/8HPnlkWUzLod/uWlxyqb1XcQ1fk/5bdpS
jr8IMzjHuuEfyGMuZXvtdIa+jnLVFqFLsFMIjtY989jXzp7+opKT7kb1Mor+r66k69um5iWxpr/I
uEfoMMbPKkV7NiA3idLhu8oRySYtPM+eOtAajEnra9VL0Lp3iQSAwiKHSIWmeDOAsOxKe7oWrbaN
Gz3co60/c8Enm0/P0NsWYmsaAeoJxD6rSjU0WGumCWlg3BkGWvJxeOgFl/MQdkRMF1P1MO37IAZE
qAKxApyMGof0KSNoypWnDU99wTCKAxv7u+eW0Gb+MDuDbw07ZZvHJxSla4n05o0V2Z0T/64TYhtS
N7nGpjjytald6jT3emfcUIWB6Uh6ELaqAD/nEH3stgJXYY6HxPdQPZrlY2S2XJCcbsfp+2lln14O
6sAeUfHEaI9sU1Lks6JqnVhg+OZ8NerWCTvz1pWAcZKmFUGONci5OPIxPuvv0zARn2WeUtO9CxF/
nIUCIZSVYB9svz00dNJl0RgXm0AS7k7f0wC4vOyo3GbDb6JGngyraTelYzwmYXMFcech3s8fJ9zJ
q0pW+9qX0Z4ejiiCZ7wKwSZE3lxq/bZou18u2rMmI59d6TjqAZGbN9P6TFW1Ru5rImuGWB2Zw8pD
CzQIp9jTFtDPJdpjQ0esMcb4ZQ6ids5N5IBw9dtzCvZr00ZZvEu8hoIqyVTdjJFMhl9xnT3mboGr
3GOULKnPVu6wC3WhHUeXPD4x8AMrPFpzgbrkbQlQurOPA0RavObEQYbqADuIy3tUX2p73AO5CIja
SEDUpwVHGlE4bQXYkYYkXXBqE2Y3cGiN1H0h1xNJON4PeKrIxQbKc4aEgTRBHoFRSQBXB2TKFQa2
GzESHzL85QLnyIZXy05+O2W7o0bRUbRLHsEvNxdQGyc8KbQO+trb1XgEE6P7Nt3oQuk9W4v4UXGd
n9OJL0WdPnVU1pNKbmJQPSu9H4FUZ4dA6GeV2a8DRZZbXxH0ErUokWV339QOORis9CatfIrMyoCQ
6zjbsAHBZRvtFnsRRmpJ0doN/V1HQ/fkBwSPJcWz2YGzpSmxkeWcRIC7cKPgOq3GAV+NIqOMoNLs
92QRXmlUqscdtJ4qjapl4YKo00lmzxXhqz1eesonVSOyvTY6d7ahNTvIpQiIImMFuS089SiUi8T9
7kR4Y8AibVGmr2OLbgDT03ggl+M0BmOxRRt4wutCCMecUEV15AGZ7MCphQcs+ModoTYmk40d2Us7
Vut06UdUQU443nXPbpLdzB5TAwMi0kwSP6aJ2hqgXdpFuGlbaZFEhDhmldjyuUadvYMjchEuJcrB
5VQeiuowMb9cOX75wmRrlyT+S++EyQ45GtgDmR+VUX/wG6JFjlzrYFJHpSiHALvu6fNOtf0hPI7f
YOP6qchT3FkldOcc/f1qSC+eUzZbjD865GfryWCGuuKyXRxmlRchcTUKet/708ua+A9bFhsRu2eW
Q992hl1jPtKxjavT8sSriE1GPyd861xrz1IMSd2k/LU17e04uQ7o1cmFII9nHLJNgsxko42jdbYL
xsmMVdGUWMlDRnu3M0Z5L7ETJY11bBHF8wVA83IcUpArHCXAyHx/NwGiHBSRIuRff+Ji7VccSAlR
m87EW4SEZ0BfRKPAmrXthLL4rbob7fuyBo8K0w2ldeXIbT+BuYycBzUZhDyMLBpV7p+bkdRq36c1
rcHiGjKNWBoK8S6Znufu1neecc6rNd0S+ylGHB8yHuLloUFgBcRz43Z6Qg7MDFQRLsW6aDYJF3vd
/kQRfDFaGvKEVz7bhndxA77hSUVHr8PyMAZ+upHx9GTULiE7ivaCUUI16swvTrAOk3n8kjJwrsdG
GuSE1vuIWfWUUrAF0QCuMw33OX6BwSf/e2xAUTQJfzZu9Vqn2uOqKqePgp40BWR0l36iI1Vx3pt6
uIsYOqt82rcoFHaui6a9JD6lzW2gC1FGAw2JPVR6sQe/RfKMGMb7cs500mL/2Js6M2iTsERBGmwc
lIwAhog28ByeW2GKWUdXb4iwc3e+8sHkVvaewsQ9dO6npJsOZRldtS740xbpH70lB1XvhgOO6nyt
68O7RpN3RVYw552FQCuu6CslQ3utEVJtrB5SQtiiK7OLN4f4tPXEjxxjMwrehlVTZNfHKL9I9CAM
MNQ/rV9I3w7jGOjvhi06bIxWf+5CX9whnybqbH7Gsln+TAkKv2lONJwDdLnko/Ky+fU6B+YXjM4Z
azeJR0U/4FChKt6HaZg8x0r7a9mH7McropH2reZ6urNyZLA9ulL691mxnuZ9FN5Dh/L3m8SEmOA3
PbojCkteshbQiUmc+kcHYGvZlzsRLuRyDX8wxFDijsjyfZujm0qiAqQAmQT0u5rfRq6fHQzE74IY
8llWUF4ou/RXoUXDxtfa/FM44W55Koc+W7VpSHkk6kZWbz2qt2lqHhqLn+7P3jpaijL7ZbiiR/2J
KlsrPHXyImxHOqWWl6Dy3wktbn4jor92gRu9jy0IxEELo0tPAuY1TLlkVJY/fpLftO11p/49uHR5
xrZun5jynAdWzdsx6PxD1+n6g9aSgrE8TbPeTKuyvknCmSN0iuY2hoN+sglz3fVaMxNYPGJN2aGN
tzXJI+OtDb1hG7sD4BUhwzuMIAK5p+534rPASFHWOLm8EC675pjJk98gkDBGVLyucsSDVRs6enQ+
iwWkstEK+Y0LBrvJ5EW31i39k4OSZtfRqmMF7z0vB0jP6nsuV/VbZtM74zzoz3Vag2Jz+2RTakbz
VZJqtjy1cmJshGVpP1ZpkB2c0uoORRvXjxl+g5/D7TPb9SIv+BI2gb2eTgSMbzrpWYgMwpVX2q+B
Hz0tewvb8BFhL2WDWvO2TWWX55zf3V1jEgeWO631pQje+TmQHv2GYiq6Rz2YJKKIqDrovdIeg7KD
KjZ/4r7L11Xr+as2ZB+2pK3c6mN1kVptIfshvi/S8vJXb72JKTO+uiAi5KRrtEuZlerOoDr484SC
JC3go99JrNqNEE1w6YSI7uAKe+tgNItfWH+ypte/cwfrmWX15XW0eiBqpR5tln+R4yvjB6c5SGEz
UD/XwHHlFcRMviFDwP0GxvfzVpqW6qpy/auHWf6KO4mQ2JL+qCvN7BJ0h+VZTPmI9uB/3ZWDMC/L
EzRoGV+jeFzejxNAc4bZq92lmaUuvrTNTY845atDYvjzhiJkKGXpB3djpScEeLr+plC29+nyZS3P
oA7REKOc1zcGT/scjQZAV1L3PiX4z+W/2H6fr1l06reM5fRZ+W61jRjxPnAE/nxsRIHxmgMU3YdQ
LM/5PDTNi/sPB7Lm8l8gkforww/kfRqCUcIaaGxHK4s+irHdLf8FPKO9MkrnECciZm1QT8RAFv6W
HxNG2gEu//wdKmHrq9p10gdQTki3uObuHEck76RoHZf9RAOlBGTkw4M0REijcUIDiQT8jenBaXkG
qdrAUDklHqa6so4GVvZdgvGhNdzytUQaB6t3+Iq91EcZM8ZnfCjGI0Zs9LLp8MXJo1EPIGXMi5jt
g5kktGJ+gWZkF+qS9ktmzEBzh4VNECFG14l8m19o2AlWJuoaJ67n2dbUIkmyWfGyPFiVXkQBtXIA
zHm4DFGf/Ow1SadHGLftc9JI52jXmbXF+z1+OT2TGyf8IkQv3+FuLY9+ptUvBgW+5e1rjuqR4+Tm
tQiD4aZnpJ4tb5OMrE9lu+lTK03zFMMP2i73F8S5Y9bvPwAZMTtB6XXoB9t4nVzrsLxFPE+YDcNR
hwQYm/c2gQY/e3Tw5s3KDu8hThzj3I2M1csuMfdtDMgy796ggEULMidI2U7ftdjaLLtE8TduPGx7
gJMa4ppHvEm+wyJNeNK/rwpdQVOv9ftKxuZlUj1RPfNnH6roSJlnei0Lm/WZPmCDwMf6UZHqobfj
dE+boyXsBTP3QCbGKU5ITm2RRP28K4RTyCFKQsZRj1w9QV9geUBG010aAiftJqc6Kj9ljTu06Rei
nOXdttjMtrWM7SN5rvAGjIAasVE+/hwd2ZLIFVaSsTxw7+wIE8Gy10ZvX3oKo0+u3menAdfzzxeY
ibPBhf7TC+t2Z5oFP5mhdF68JmZ5yocUuiDefP6JtWEf3JafHV1z69NI9sDLfg0dl+5QT9GAWOS9
mlzbVeC5q7LKUOECXDg2ifNJ4xSxjWnXpNuFTE0KE1+3VbpXsrVskkAw3NZdx1W1fSRYszwmLkLh
HswBuil932skFzZ+m62Z+Xm3RE2Po2qsa4npnrgwH9pY23GJ+XZGuLBGDOjX7AEnwUcgJ2lwSKj1
xKfrVbRn9Bi7cu+VL6XnH2PURqQ+1+ZpIAGvKVgDIhV1r67Jqjq0WlrxMY23yeieRGZ9UsY4ZIln
v7ZGhKPV6LpD6yhjF7mco9KukKciiTtNKq3PQe1WP5sQLQZgfj+dv7TihFAMbcJyc5h1qC3K2mao
o70XB/npn/v/+3nLk5eNOevyf/5srWgfFtN5edmyg+X+qWv4H8vNf+5kGPfXpWtDysGFwdoJ/ecp
7ZBCWOiLOgLONpMnxyv7KrF4iGzbpcVr4WK4j2NWQJFQ07701GscvSPEJ4jFzTNIywggcCVUp3re
pK3GXJegwvVYoKDV8SDS8445uJrY2N6E7ZBDtMucL1dp41H4ujqVDaHWk1VW267NWi4CQ7L1uptr
4eZYntDNYrEUEfopnzfLrfSsUZw6mIPxlAIhsGUkT0r7UwrBB4pm8fOyGVE8T7YfAfHujR3OaRTE
+biN6+49lmF5humEiohuv4txxrLrW+6C9QsJzV0OD2eZhMSAia5MG4zDaB9XSd29LB+O6mh1wsOR
axUjR19OJ2V9p2Caz4KVyq5w4xe9g0oppXrWkmhYQ99DNd6jta4JE5nWidIvsV6SDDXftzxazDRz
AL2bCFraBl34OnKxIhWFu2GiECJdWS9vLEJoBnOZVVxJBBPIKSKn+NL2TMeeJc7clSnFfQS7cVsa
3Z2FeYns+FdBFsdWn2U5nodKpxpNeSpDLrxARTpgY9iJgjQi0dGUyBnm38fP3u0GafHyd47afJ0M
BNBEFmlgQXIgwDg9THpbbEOGKlosWsZiuW03jk3JIYkzlKuTS7h0l4BnUs0DcZftXpupaElLPK0h
3YsDSA4dS+oGK7rQNEQqnzDjpn+NLVBSZe0dytD3TywWLWXHp0hDWYIlETVQN1CE7GJnbXsD2VOz
UqaaxRd6YoxbPTKdE6jyX72UvxMXXK3XEm4Ewe3O6opq30CIyiYU9sbQvy6K8UUZLmcA/XKroXM2
Y+J72IAR5mPylSaQgObrFPvONcgQ/7buvSjr6DwZGfPDpCLylZdeZU/+RCYJ/WlqwTody/U2cedg
QGzZ+8BtDrJ1QBUHhoNcNh33gJP9rdnp7Z2Ip+SIPuVV2e10VomZnQtpVY9EWqWbeAydK+G15i4x
CecdYYStaUK6u6AMzFOHm/YUDApo88DcYk74cLk0rP1RmKAsQfF64LGAOAKSSJlZV6Qva+NzaPXB
fQpTcUvkEmpvdImPAl0XgR4mILWWmm0aJfGJfASX+ko9rbJe1w+L/yKy/Csid5eMNVREPw6Qti6z
vTTTczJrrJYNis57X2o6y1nj4s0DWAR07l+bdM4H6EvkcporfoVp/KL5nlozAQvAw7avDmwtmQ40
GyiIuJiyTxoIz5Pbfdpequ/GwbiPZvmXK22W4F5yiEwWOtuamT/ndYeeKsL50Rl6s+/N8pLP+rJ/
NqWDRmDCaLESefkdRLlPvC/hlZHj/bz/fpZHDV2GFbUirGJR1C8bSk7ofdxXv+yGIxFa6qRUcouL
zN5lBqEMy13Ff24Rd4kOw7Vfp9nkkA0DmtdQ5zSM540xmmKrucN7mNITp1pzn+skPEsrrDZZG6D1
yuQMzll+5y4mVEZDAii7xXugwkk79l46nm2yoVI8qACKAyZHs24fX1X7s1n+1NCwEH09P6JRPnfK
vjz28ydZNrkp7E1QkJ424MQ5TfOmCrtsm0NQWulaZK6LqQSYrj0vPoko4C0sGw9fz8+t4D+32JlJ
AjO9/DRRiNdmDdZyywIr/q8/lwe0ygWB4FSHf2wA5uwKSLH5hBYw1EhHSLZs8hkmu6Bm/7mPEHQ6
61ForUWNXi4w8bBGqI9XwP4QApvOSxs6Ey1Qc1x5swYtnUVqESDgtZ3XA0p5PGUTxjRXrwDa+15W
YS8J8w1dN0qjHmO7gditQvVVGRCUylermyjUWNoDKHmTuQQurl5HsqpGxotw7sGSa4jcoZkbpVwR
l43DbB0eRAyEfj4k7Sz90xdz9vyrWD5O2nAOBSzXNQEQ12t3Q5x+aS3gSLsjaW7U+0M7j1PLsEVO
C4UPaoY0QoJ7ymvtTIzPtmHUDyfbsoYTQhc4z35fAPhG8EYOYnhMMUWxRGLQzl1ONaPQ8r//9sHf
h0GbHY0+mRNZu2ht5Sa6Rr86tQ2UUDPgWjw7WlRrYKTN3LDYRUH7vLgMFyPKMhwst/7rvtDhhwhF
k44rv4tWYZWuUBtcIaMm2ywCm5uWaXGhV+jj18ctICI4NZMWDnsXrB7dXRZjRmk9g1usd9qQeLfB
MXYty9wvejAQNOaAOz8F8koyfX/sa3GB80ta5QBSZ2pC7jfDg+NOEE1R8eAgk7sY8+annxvXmBbr
c243w9nrTBS2T5HtD4+FnPy7Ao1BaYoOKxYNQTOit2TREodTo8v9CAT/1tcVMBoFMSfwHMBdyKDq
rTR62jRZhwcSGQGmBTIbUye6z/s0RyBu5GoT5SEl5WRerrj2HYqX/sGgwrvFWa8hdOz7B5ByLKOw
VCPxHHfGJIr7vCmoEjvmfeDhwjd8WjcNMFOX4ss7ABqEvPU8WidENSywVh2dGCwRs9z9gFmrcKI7
g/mwy0P/OeuS340WVNflL2rxTAFJZF9n+M4IvLStt6Gw1qNw9c+WEJKtaemoL4w8foNEsV3ud6uO
LgIwjKNjps1rkzf7skzsR78vPxoMDTB4TGpKNXHbxogAxpjs5woHw5tFn/9Y4Y3EOFbIt1KfSIUO
C5pC86NeSlKUTcaCWeHtknkIvi3TIwEWnWuzi5H+Dcv4iem8/11bOt+HCR0xL4mf11REKWcX5z2E
r7vUSeRt2ZiyihFPDACFanASTBb1LyUaxAO5/YynumVhwMRD2tl439JuZ+3xWivhvZojALwCrhSN
FCKQysi4D+dbYzxh8ozJbmgsAiVo1adM56zxIcoasTZsbNjjNMLfGDvFoZZYqLNkXHWJhsytmoKT
OzECZe3YHLXINg6yyP7kTavBtKyqV79L6W3EkmKbNYkNMLxw63lWt2PeoFYa18rvLnzy0+4QVqb2
OnjxSQ5ptE6csH52jSE7FkPXrFFwUU/W7qQUNm8CH0JCYgcaOTkh+xvUFREzDm0Uwit4cFwKfSUf
mhqf4KCXwR8zJXAaOavLDFK2x76pq9eGBgd66+xmTQmiL/yejl/gmDWM5zgy1bMTMzTg9Y1HRXDW
0Mpbwadw3DE/KFMVl+VMj8mGO8f4u4EJq5HX8K1xqSsesyJrr6bRAMzhL91FtCe0ms6NizffDHFw
BFN0O4ghs97cIds3U5l/9z51tqBLwrsuGz7qoSIywaK5rNume3Q923gAzmg8QBq42Al19FyzYGux
6lsbNT8yP8nUPdqndYu0AltE02/iwBkfTHuqjl1Ety0wQauXiEWKkYa2ETD3DLrCfDcoVq4ISF67
lR59e7BVBEQJ+trtB7orZzNIaZ8CPyyffZ+yBV7zT7JKCGCPvOpCg6hdE+nh7KrU1mh9jOMvGNlb
b4qmD9/vUERlUQ6q2mw3lVZKgLGjelI54EUcU/GvIYw3XuU6f8i2Hcju7kD2MD3zTmWl4C5R4EIA
Ge5yL8pPaPUXrAXrouFN90Pzpba1mAYiFwIj0owXO6j//nN5lA4nTVKbqWIpg/rJGRich9F6J8Nt
2tcgVnb4Sqz3uhneu0ZHcWf0f0l423ddRBRH52e3ETHA2UuA+ZowTk82yKkbVct87TQhvdJ4pG5C
eVdzfpG5wZw4S6JnK6ARQJdkPISa5z5Ouja3YUpQwObUPxd72w6tvzTVfZc0k9/AjXcbxDv5LQtn
RbxPOmlO2OU+ByVGs4FEn6pLXqx4+NDSMgENkXpfhvQeas+o//ROSWsmwJ4ylQeKPwDoZOqu7Mpm
WC4zSqR2GpD3FsrT6DrOczD14TZhRrAX7gSqB9Dr1hy6/hZn+kcWh9PRmqS6WpO70TH+vFaM7Hli
vXSO0z/lnPOFaalbLEKyc0ZPP/IjwpVhe+W20dIcqESrTqPl2OeqU09lnT3rtam2iTl9ZkZJqJNn
sK7B9vIohdQ3DbLzQzhV3RuveU8bCyJmzYnR0Cpe1zgW1qOivjX6FUs0CHxvgNohFMk1RhXn3aTD
nxfHoQZxaNZyn4WRtqutANYtAVsmpaQDZaZ4bTu9dSi6Qpuvr+VWqJRUd4O6jBlk8kZXmAVjB9rM
SgO1LQvDfWpGywcJUTinLIX8Y9n4p1QKRZHq0bQ3M/uapFr0EYVwVqZMfEe6oEeXDKxdw1FsRkbk
X3L4bWFjwW9ugmgRVrkumk6/k0n7Oog5EaTM7UvSys+m0ZunLKzw78z1Tcdr7C/vA6NkuJdAlZ57
3cjOvsp1+AvkETGaZsx8C/NlmtyvpNI3gkxHEtSJ15oCIzzi8CvWMkmSvZwozHllrUgQMmEXNT6r
M+Vle9oiXMS0cLwglaGuEJfunu5XebVaH2KmJa4JIu0t/eLqsWrMZoeb0Fj//Q0qIyM8xnh2cmKx
PD+FOhsnO9TIuE17crW8cj4qmvlUp7F51NKsOlcBfVxdh8TX2cNjNA3iTle4R+e/bAcgKNcUGKDE
ZpbOVEQrmlsb243N3+lU/m5snfQOvv1tKCH0ZdL96pHETquUqdgaY0p9pxSNjLqeXuSA8EL3YuvD
716KiAgcp/dGBJVSXE3Nys/jKGcpkXbGTvO/m6bcu6L9Qyfjvk8IB2PFydQinoazKMdLFunJC7GR
LrIoCC1Rkfg3+Av+jbNyRPytY5NEs/VnsIGQEzo+HWhTJU9QyZpGeqcGz/Qp1MSTNEN+hRLEeOoY
011ZpKS/4K2QWHDWE6ndO0jb086IarAH82Ja5q06B5lBhqf0nzJdIICJ4/sW1xwkJDChDFFuScBa
z7Kqmj8h+ieBZ4wJVt1vk/4FDHh7pXjh3Unl5qwrOvu1iaI90WETqWZ6daRpXG2mGnBUXPBaZdf+
id29pFr/FrOoejUGyLZBj3UqqKuPufP4FUd1ASGqd7ajHJmh5TQQ+DTZ1aowuCvqCyfRj2pvV8Uv
Krw3lcXGA9RDb0doTrKpJBiO1oOgZ/e4fJUjT4VVy1cSNE8xUdFrfMX6HTZf8HdxPTyko/2tVSTQ
sYTvH5DY52eLqT38shnlUcq96ijwpmbwEuLs5aKdRb+CeUYphoODAJY8TTCd3oNp1u6q6bru2+PC
gicz2lIvypAH6XBuu7l/H4iNZkztiyDdE4dYzKUO+oo9lSDBGP92UZEmF1uaT5ZLl8WJxXQzBJTg
HhH2IfSHYJfR+6CFL7/yniZQ2+R/UaOhq6a7OTAWZkuGEz/WXhVvMispD7bX9evCZMCeHDs7WzMf
EjubexRaVh6kp8Nq61vkYpPop1U8x8dakbWp3DJ7A8hIiYV6faFSrvmO8r81LhZaFOZPFUFkjSu1
jdU5/i02TLWv3Kg7j2UcYhYOSdMDhXUzWnpZTveRl3VI8zbPzoOr76WvuIbF4bsduj1vOED1LTal
XslrnJjbTMNxAjajK+4N6CVQAFP6TzpLIT42b8p8IT1JoW8IH6ok1be89WxLAUt/xFumPXICNwD4
FJ1Ry2LhZzXkUCAVx7/WbEUsU8DMHWAPPwpwsGndnusHsqjWaM5mrZpzFXOVL5vxGCLA3zPjCMia
MyCvFRmkJx45N97QnFkr3+FUO46B6l+GJrvWaWsemZsUm8IyKPMlkXlmmsXVTX5ECofo0Nr1WUvF
NYuM9M5LM8UVzoquVL7gbWVaRNZbtrdyJc869CvSRsQ9yW06sAROZdz1zltDmFNStK8q3MVkt90p
z8zuRD3pRyyw98tdeaojp82NtVFl411lpM8h4JrnDhAW8lL/rYsbst7qt27YY2WtHhNSwlfCqY09
mQpyW1np1iupk7jAfKOSE6aaMJA2xT4UTHVyew4/rT5Nh45vUtqf+M3qx2T2DZOF7HzPADyzDMOn
dHQNMHfYaML4M2k7YB22U8w8g+FNoUtKigF8X25lRyEs+ZTa/GBpfxw80E4O1tiQ0l9u1qhdiieO
BkWpRkVnlDCkqX2rdl7ump9DCAoyGYLgAJxkOMVxSk4M85ySYJI1c5nmSyErJoCrQGLnGkA6hgnj
B0ciAaz5hvFkWiXoKWgwucMbcxaElMD4WosQQKjbD6whik1fAP50Sqc52BQw5tpBeF028QDOwy70
buOHat1Yyn1eNiml3dFooPXnw1uPEXdXJ2Gynz3zYQicT+uFdgqiNrvKgMuxVaCA0eFPA/KLtFMa
9CBycwjOVKrulRm8C1tg9pMdUyuGgqRl+eq1HgFqn8bIcJe04F4tB2q2nB3D1MAEsq0u24/kSPLN
jumzmmjU+KwEulqsuErpd0ElIN4Ii7V6nAMIS0sYYO59Qv77vWJB46eCKONW9muvaqqzIYjXi0MN
DTlpcUeFaK9Qun4dJctMKMM1cxOR7BHZ2vwmWbcNffbQOpa6Jp1/CZ0BlFpbIjLLaTgLRC2uizZb
VXV+0ih8+5ITLe3MkwV/5eoSk7iliOk/esQZ+Vn4KU3Xf21LtzplTEfQiJbB6zTYxe6VRX6BuyUr
bghMtp1r9Jdor2tleAujOn2xo3jT6Vp/rY25G5hLHdar5R7hEL7rTaTf0LGcSTavj2brFNDX9FOB
KZOGTB1u43Eg79pL4u9hPKlk33tG8EzqS/9sTCnLkPQ3fSx1FUQTPrACzunvAUodAkF5IS9LzD5J
fXV7Gq+a7E20WS0tCE25gEbc+JCWY7Ni8MgOSvkNEww2jkwpjpnDGWdQTpYugAnmQKiioQWt8pLo
OLfX7OdIqVtYWPmXb3gm4i8EKU34VJlTtu7atPwoqpAGjmv/MWmzO4VfMRG1mcXb/r4uvORE+Kh+
pUylXXNaLVfkeHgvG0HATL0tKEt9uB3C2lpF8bkMgzdFTfhAB49yH8t3as73cYONqTbz50AZ7YMJ
it7OC7r0zENzrdG+iAlGbyfoGbe6hriNrunR9lxKRnVuvmqkoMHIFZT/U5rXhoNcAChE9tTnOqV6
T/6Op+zFrZDpQLaeWL7KakdTG2xwTyfZCC5S77yn3K2uUZpvKVrZpwGsNYTe8RDbjHQrih7M3rTQ
3BlUdW5DB8dPKvnmyNK6LXcBjfW2wPeqg12V1Ay5amYxMbVcVtO1qnqqmsgsL6Nh/7Ioaa3LVrzl
9TScAmD397EVDve6TRi8jwWQzk2LiIhucmJ76P4HLXtlxXeHVQnEZtxis/M1svsQXh7ovptUPshi
TYz65iKBUB7UtB671qOinoGjUby4rdpNEnIe1jSAl8KE99vGZwTO1aNjczIVotwYwrIpbWU0RUaK
kwVF1YM3kwbxNhobkZUvxpRx8k3QuHGmbC0L/njm6S9OHNeHMMRA3+tzWB4kHrpiiBGbONiWwRRe
oRH+vQEh6J/gxOQ541T1lQPNPy8bAfMNNlDVUXIhshA5NmWEsn5C7K8/uG2ZHrQY33cVZk4OFjOu
EUDAGJwGz3ogpy9yGvWQzJuZmijIPhEusFVFV3Wj6+eo19IPnRg3CKR6t3XGST8pZiuUus0EFScw
d+W04crMk+JAL1rfZl5tr5uhMm4xrKQ1bj916ARlw7EX/V6OA+RNKqkYeAqPqOHI2+lx/dQ6rofR
f/TOfhglG5lMNfzrMl9NqSwvsSimJ5k8W/O4G4JL33d53zwjDWEhL8FYCCV/58Rh36wxmjZVPwCK
AnXKCkvmB1TqJ7+aVTDFF2mQ4XUEzYEYdGxvfcyJGWgvZteqa/A/7J1Hc+NatqX/SkfNUQFvOqIm
9BIlpUyKaSYIpRG89/j1/e2j26W8+W7XjdfjNxCDFEEDEOacvdf6Vob0KmtM7UozokfSULy7uRrc
j0vP8Z5gFHubVxOKuxImyVlsRQPXt1+DZly/zBIB64RWelAPEYjcuNWKRpwSwYbY2/janA37Q20t
DfLS1d6WTv3Z6nrrfpp+TJMx3K9dhJWhQg00UIK9ZS5JTppHRN60AHLMg2bnoy5xbELLU3seD9mk
61dmMtxzoNHJN/VxFw7oRd029I6G7KpxVYMJA3k0jQ1cplEa2AKQmtXNfEfVh3hAWqsVhngPwnM4
XLuZqd/BaOx30DAuBSjDLUJj64sLNqdYLfcB+KiPSOqqqiz3hx2BKp6HdH4kz/WG0UFwgtyG3LbK
0mfagcFdInJy32qvnZaxtQ/p77EMA5Ta1PQyK74uKEe1WPm9MEULadVkvy4zPX6z/JE0EVOepLuD
9U7CaxSPVwYFlWsP8oJlm8EjumkSdLLYPqmHiL3GnYc19371jZu5LtGsjS3Z7D7HiqXpt6iZqz2V
UncLE02/rfQR8jDBm4DsuCQa5CA/zcMXwI/Jo+l13RPYuaMWmV9KV9efE5dNEWnlH/fU/7QRyMpa
WEev15BPYrp6svLgljLK+GVdKHHVy4iwySBYfCb6bRNVnDIMNEiYUQdaiNHylcLokzW18xNZ7RNl
9AwDgItgeZiK9oPTmQkM4NUi0GJ0nm0fseYiLBlWicZYklYvQ+8/Q01/SDjUj7GzUl/U+/thxX5C
m4Vpex+669aJZ/+buGTN1EOhHQMlznU0Tzq81yuqceFHu0M7bcL19+J8vrN0zGZx0olzoMqvMNmC
s9CN8Do75JY93aT5WJLON4QvvZOija/dz2PqQLvs3R+TR+XXIErqtjIRYBEwpT1SQobjvRI9hXDx
U0Rz8lyuvMXEbPzK7ZEnVIEWPXD+RG4PuhABauJQo6RVQMhz/KRutKXCfrMG3rU5Fc1u9YJ1B584
IbOOm2SgwdHE1ouq4MboLA0tguQ4DD9NTpFXTXTfc/Y6Zdo8nFLqr/TTR38furSZLU3bV3TakFcb
uCCTBqjmahRHlFi4rcKCpu7Yj/SzMmKhDJvCdu/1Rz3VqD/ZmnN06X2dHMq+26yljdfEAVMgOpMn
/xsetOChp8C17XIfakTldXtOaUDYHArKsFccKQ839mRulPXwf4gLf0NcEIcwCIL/dz7S3c/x5cfL
r7iFP17yC29Btyxc6obtwcCTDKR/8xbwq5cVE5x//UMACwyQXMx3jq/ryiPc/ZGH5PCU4/Jf3zYR
yBnufycPyXCE8PAnF6mLHdlzAbxbVuCaniP26F9cpHHP+b5sa+s2RgCQjq2z91qLISDtfMLDUZwl
iD+2aaFv6vhlGFYuylns3LSNGA7M9jmsJMzdieaDq4XHkhn5Hr1UrQEdpp+Nor5tuJyZbQc7ZH4x
4pE26dTtIRoQLcN5YdW76mrU1lM+GCXWIu8ZkMuyD9JQ3wZGeU+Mm3M0qIBlUXc7gvozK/B1a0uj
EZBsCtN0ve6sGH1V2j8Bh2luWsf+6FuRcWyGEBNMi6VHn0ZPbElXes+0zEDmfEBF0THFbj8Cd7y0
uV59sgLC38r5LvDD7ioYwNtZ4zRvdS2trn27+RB71FsXAj32TmR897Qg2ochPpxk8gyukQS86UNx
r/kFvXOyY+A3+ufBZeijp/kDox8yXIt2V5r6p8ETXvR6Dpz8VIVR/aWquvtEX25XgDg7rqgAp8oJ
fTy6ObxeIoRfH7LpC8Eww4ZdotsDiaNeuBqPQYRhRb3CjXq6325AzKdfJjvPGajKoJXYeh2V1H52
822boskJs3tnhZDRM1PaWwy3k6MBR/RQNTYbu34dBuO6rXRS2HqSjiL6UiuiSIyiP1wNY0QnTDF0
BGdAfOEdQjlMcOvSOR8mnfZYSV+jQdXbcKXd2cH0iqrsy4yy4KSF0T5KE28XEKGQDLOHJCiJdxhL
4g1ike5qBWeJQQrLUUlj1/MySsgVAVeTCe2aijJGvd7b2P2h7LK92fsgF4aCGbeHTMfq6SmkK72h
kQDDuqVBCQEPEV0b3Lr5IpEHGTWnCNzkOF6H95FIm/NsbBkNMrdlrPlRyIG5AfWvKoBATCPHAcEc
WHLKrN55Zp7f142Of6Pqb7wn38wixn7SwBlenXYMbxuj+lYmdnbs9BL0dcoVOffj6TqsuSbZBPhG
TKrZPOF51QOok9NClSFi8jOO1p2FDoHcImpTBC9U62R9ymr/ANTplLQOGFmuFDnCtXNqpcwBQnvd
GRBE8NFEz4E7gQ1vLHbbXmcmW+h3Zjx3x7gzi31ozONtK3lVIC255potKsds3rmNlZ90i/SAiV5b
2LX+Pd/6RMueY37KHXzbEU7WrPxUJQyd/KqiFWB9pIs2fGmGkjZD+axzGd9VY+6c4EfAnJ3P9H+i
c2to9dUSt95hgldMNuS0XpiLAF2PWu1Fs9DYTwxGch3lam1wDvER2Rsa+YGwJO6YR03HkNHxwU8g
bqHZuC1MvyKJQSwGXuocCSe0iDn3b2LbLE5yuiobEiJgLEer9kXPjdte94efzQA5zdPDm9WvGM6m
ubOJEdifUSC02wVx9k7X+orQYx+Yc1h9MZ0aRVgDoBt8JcLzLoNJ6vfWBriovVvpsH6QgiyiCYp2
SW3nt1aeTXSnGbCilRx3DqO0vdN15i4eK0CTbmzuwrb09hpJFBvdcIxjO1I5SAsSgLwwvPS9nX4c
SI5F3MegEc3uNsMbi5VSO3ZRtyLmwjJhsSXwluCoJee2SoubOHfct5s8TSn9h1cdhd2m5CfX4D/i
qKRuEFjzT5S2zhOcERs1Ub8HJz+eB8IdHadHfKm7XxettrGwFmfO/Tjy7JAWpxEQKyDiSHVjyb0h
7iYUT3JXPVb3SkslXYuC8u35RehmoTxWz78/fFtS/dNTHDT11C931VMz+oBDNxsoOXgLtYj6/2/v
OFiI6azMfKZz6SOJGgwwqkRRQvCKa5ipb3e1irvqsbqnFlI376/JPEEJq6f9jpijzftT7695/596
tXrCy3Ob3BOHjqKXYxdT//zrb6Cp76UWePs49S6/3H17mfqUt7sWjDoO95yCNWvw+1urx+o9/nJd
397it/VUr5nbECmL17bb9/d9X65rx6fFQbz0y1qol72toFrw/aPft8nvi6sFf1k79Zpfvun7J769
8pe3V29Kqg2E2PdvWNejuXM6rMqtqbGl1evVje02nY705N8/uHqReur9i9aBfVXnDpBmY/4SOSPI
UnnB21IzdvAsHDdFj5LBzfoSZ6cZ0o2tSoPkMLRzfpwMB6QTD4VmkGa3IOxMIdms27kUurD67/tT
fWvmRxoc4DxZ+v3/6p4jL1bv8P7s27t0MJAAA76/I0DpTVqjgpwxf50nfZ+KzBczPRJqdVdrwM+9
PV4SZmkx1IfdL/8sw2y8yqpPb4uoJ9TrwngxDrM+fQizJOA8QCcApl5QGVQCV079CJ5zP8Byhjob
n15zre61NgRva7A6VF55ujMBv1frXRKEM9gnjnd1iNbqVFCDLOhNk+1bnVuiFrl28JsxBi6vMJAQ
WTL+9LqfnMlthNzL1xwKAwplwSuucrNUALLVDfUemIR/8fB9OfUyfg0kuaTY1Z43nOa5hrPceVc2
lPpEn7+VQu6mcQrLPFgRa9rW9CUs3CcoiuEucTtxlv5fBLNChKuHzdxvbbcvT8t0tBjikAUyuNcg
wgQni3Y7nOFGKLS3uukE8k0bJUIAX4wR2PKIDQM2OlCqUrmnHtb9ahxHn4iC2Y3P6mYiInNL/ifO
59HQKgJxfOH9k9XG0M3f2QJ1VjfeCjFpCr0TCbp/cJ4V9nmAjV0bzoQ6o66qTRBaydGdiSGcuuS8
WCv0VQ3X74zhw81pveWICjRnLa8oEDJfLEWROrgUgMaVwSac9XaHb9G6pmRvXWuRRhLMlOo7JShO
W7NgBG20G3dsvhg1jDFGJFzOhNY+PxaGvVzFhImZeytDeOg2fbidYje80gnxlaJeoMUGNpazZ081
Y2NyPt5k0cLoVvewquxaiwL0G1/cHJmaU98HvsU+pbjcMH7/uBe4MYOsyrkda5Cj6jdgz276UzQ0
ObmgMIzV9lcq36lHXAJqQUH0dQ+jhqfknmFunWg+TEfFCVcizTfh9iQq5zfR5loyNGCYN4jIVGG2
nSb0C8q8II4TiXLqxc0SFHPxy020xP6ytQr7btJK44DZJGDLyw79liOhm8sIkgs3uzg0XLlRO6C6
99v/FtxDu3hGr+nL2TCgJMWY8dAxCgRTP2I2MWWVfnnsejFxpBCUwY7JyeU3DaoSor6h0Wu0WsU6
0cqQHUutntrhfue8++GVHROTodwAaoXVvfcb9b8+08z95FufFeBeCduZP0Kj700YBe9qdyj742bs
SWNTK612IXXv/eYd28/VhOFqSl1S9M9KBB39G43+/pBy25cpinL8l/p9n0wOXH3JHni7a9n4dEbf
QbqZUJE0W62BrIlMXt389rDqkIhYUXjssfhyMgO0+n6ziNpePYxMvzmyW1z7kzUTRTmZP7HytPtS
RMHqhsZDjdZBdFZNE55sm84qtCjgbEQU/dtc8Zvh4v1hn5fXndkSQOLY7nFwXISO0DJoSJqUur32
7A6uuZlryPLphGoPvaUocLnmqRWyOaTp/nTAsmAblEowb0TobUwN3EZugF+lr3BIbajBuvkBzCuw
1tFzr5PFNjfrYoLUiXXa+FZ6EyXpxwn/EqqZOodPBl9CrQB5nMh/Qzmh+8ICFyPX26EAfHksSbXK
107CVqPoPHiEiaBoOqm9o7eK7EDcw8fM59Svfnh1731n8Kj/X9tP5Vzi5AsjfTfL3MjOX5BhWtdB
WzpnT27obBIrBhfVqbr2uldXtWBKrsk4LsUtQ+KWf0r0+DDGw2UQR00k3pqGrtimGWMMN6bhUNzD
g7OKG4eEMXrOXf3QZFq7RbxGarFy74iPZxFHTyveHo2uPiCXCvrKahIfqCcnVA1XVmoOTAimYJvJ
6bsX85Ad6vjM1GOD6ClE2VxqA3EZleI3sg2/EZJT90YKVoxgz7SYqQ7axULRXmJdygsJ/euCez9t
OZawN03u0WLaS9tc3t2u+DcZjD5ptXzutFIAbEQJ4aHLwzlVYKEy+p6RjlvtCnFXtXKd78RxFYv3
KsGEVSs7lvqfehZhAyCYrv8YD5xr1jV6JjwoPKTi7ersb6tN5xhQvnGmxu6JC2wWsxumsmdHHGJR
UYabIe/TjZ6tFCXli9GU7I5DZt5UQSWykmmvgxvYaK+x2NDAUnwmtgvUDw61UKxqo8TrSqhLJCdJ
dUPsLk6vTv9pi9nNb6GGdfqTj1rz1F6nFV4Q1Ff92z3cYz1qU9x1rtjoPOx0YqtL43gg+jYhAVBM
d28LcPReZRjyxJjXp5OzGfVwN4ppTxf7nlq3WCx9+gwPji4Fm09uxoL8CVI4c7wpnGaW9RP93ksk
NsE4wTC4euSO4ZG+9LGb75csLLcWOW+3aQ+X2cJz6PdcHdTWKYBC8FsmQNdXjZS8YjKKayabxbW6
5yvP5Ps/A3lG6xYIBTpKLFnYFE+Ruvd+oxZz31+rHqt3hfURH2u6cGrhX5ZTd3UT05Djuq9vr1X/
K0jFTUo9o7v0PdML0Dt53uymqo9QddtEjTrpE+HR622wGtnj0ob0z6ZH1IKCuSpNzJJSQtOWgxVa
3SYittxZgm/RVFzWekF0KDk0pBtBalpHjV2ucbHz1Z+ioTwWvviYKPjDjcSNVkYgOa0RfBMuhanI
2+/h3K2bqQ6+VkWIpWChphSOjbe1u2HaUEhFE6Rj0J3Eqrvi2TXS4ywW3k485L3Yej0x+IZi9S3F
9Ovh/l3FBmyKIZgS0wCoApNwpp3V85PYh/Hx5NfYJcInPFnPrnjPbbEbJ2I8bsSCXIoZWUouLzH+
5FKMypFYlvFRO0DosTGrJzsdbQgG506szoOYnlOxP7f4oNW7stXY1RNM0oHYpQG+MMySjyMH8Ess
pupJ7NWOGK0LsVzrYr4GyoQDLli/NGLMLsWijd5ivUy4ttVKLMrI3WHprsXczeyHA4Lx+r3vYv3u
xAQeih2cGE+a/GIRV992paawin28ECO5J5ZyQ8zlDi5z9a0GMZ7HNMHPk5jRHbGlv20dsaonYlof
xb5eipFdveVC93GcHfOyiN29EuN7Jhb4Ai+8emVc0XHtxSjfKcs83nn1f13s9IUY602x2K9itrdl
y5A7fOeLEZ/KYHWFoLM4GGLTx0Wi1t0WA38iVv5RTP0J7n71hlPtFNvRwfofCwSgEhyA+ooOhABT
UAHIy/N9J/gAQ4S26knyXANBDKwCG8gEO2AKgGCFRKDedVVwAuUhF2CB2u3UC21oBlSjzUdbAAex
oA7U1y9RAAJkrC4JEmZDwAhLAyIhFlhCKtiEQDAYJSQFW5AKs8AVmChHgBhQG0SCXlBL4Ce5clwt
/awl6CttQTUgks8ecEAYHIOAHBKIDqGgHQaBPMSCe4ilOmqgTQwEBaHep4AOMQsmgtGWuU8FHWEI
RGIRnIR6HwfCRCqoiRxH1V7zwE8gnYrvW0FSqCUiKBWR4Co6AVdkNQgLJgbGB8rEBQZN1qeFdNEJ
8iJS8AvBYHgCxNAFjaHeA9MS03awGasANGZBaZQC1cgFr6GWGOieQ9PpXoBCWrtUcByFgDkcQXSo
T5k5Bwi8IxfORylAj07QHl4H5EO9BXGrruA/1AK6IEE8gYP0ggnhEhG+LeVB9RSUyDgAFQkEL5IJ
aGR1QY5MAh8hilw28CBQklnwJHQ3q9tckCVZC7yEuubb9xGsySCAk1BQJ4lATxrBnxTaWb2DIWAU
IF39XS2wlEGwKaECqNif1AIoHxYSURsgK4JbsQW8gghPv6sExjJCZaF03/5gSE4pcgLZ4kXAW3TB
uBBcPj6ugnYZhYFD5twmF+wLwh9tmwsKpmH/PJd8R6BqgGK0Pnp8ezcYMrWCyQhWhm5WhpwQ1Aw7
E+HFgp8h/xf5GR+cCZqmEEiNI7iaSsA1liBsKoHZqEVK+DalgG5sQd7UAr8xDTA4GUJZkmtB4+gw
ctSiHD0fB8HnUFrJDgR8BNeNwHXwztqMfADuWJB3bPlgS2A8rmB5DAH0MHjSjqtAezzB95QC8kHF
tdMD0D6pQH4i8mIE+SPwn15hgAQIZEMGUpvHhRUEuSe5gONvDrOAhEg5aD/MAhciU15GRp/UkqsA
iAZBEc0CJULJnO2RGJ9nARYhaAD5JNt7gWZUCdaIvOFuh1IEcYZAj+YB/NEQIgJZISKpdQlgJBG1
aD17gk1aBaCUCUrJ8IAqJZRtvhvjrdpADTM5mtlr+wD/gQgjVHPHXgBNiaCa1CIh9CafdtXXUIBO
vqCdPBPIU2iDe3ISwE+GEKBkG1KpQ6wNHKoXTJQnwCh8CtUVmjP/wRWcVFxDuxogTJmCmkIhG+4m
wU+VDiAqR5BUDCL7b4X/sAisahZs1SgAK0tQVrVArWAIDZ+IhrpV7xVDvtKQU36kv4ClYAaLhepA
Y7dFVci3dr6P0LNmwWgFAtRaBa1F8mH0Ab21ThWR76Nu1ENoltqdL4AuQ05N6mXyerWEFV3/T28c
cSS+s6X++a9/vPwoknLHDtAm3/s/Nbp18M7/qTd++9J1L9/jofvZ991fvPKPFrkb/BMzmG/g3/Nc
xzXpt//RIfesfzq661qe41mmbbLErw1zn6BdzycqwDGB9vLUHw1z2/inaWF9pItOQ92w9f9Ww/y3
brnt+4ZHJAI5S47tGxD8/9wtD6zF1bJa4+TZkn9pcx5u7Y3HnnTQiGhByaVPb1qL7/P/jn5W9288
5/9V0hiukrLv/vWPv/pEU9fpfnmuRQnut0/MS7u019moT9O+w829Wf362XRvJlv6vgiM/4ba/hsN
Xa0gHxQgEPZM3DC/JS5EvRbSW8+QLOUHO6fvp3nLpV6zF0Raf0NC/4uP8i3ftFH6u6zd73z40cuN
oGpXIgK77DXLs9dQS14Ta+9n0bdfdrS/2IbypX8hZctK8UmOb1Mbdoma/20bQu5au9iZazijU7AH
29+goKYfnmGI/pvtZ7DP/5fPgutu+x4pBL6BPuNPeoqo1gu7IqABfGZrbkkxuvgN8Si+e551Ji9u
o4+byr8yWoiXFYBob/TuLBKEUKX9DZj9N/6+WmsRdqDNtAzX9n/n74+Fr/XBVJ8CKh96FiIvXR5x
FV0MbbnM9fzY2d7PkNC2/7yx1Rr+vrVdnCzIKk3I2b8rSjQM3pZniOpNy65Svb+iSolqb3ps+vmx
HTSKk9FNWq4XQp2JLtaSF6pKh3qBDIlZyNrMvvsxdbOP/z9fy7YcK4CV7sJM//MP47bVYJK+UJNu
01FUoHHtenxab03ZRvf7H4N+O7TYSfs0pI7s9tu+yh8WYaDWw/jkOwvz++EAMBX9z78VQn+xc/7l
z+RAGUQWpOucXv78vWDzDguhtbCDh6Y9UeitxNC4W5aJA9zmiMCZ65n9l9rE+/mfP9r4jW/+tov8
8tny/C/iH98P7FEb8vo0OxYCjjSF3Ee4OfMHpO/zZdYDNkU6nybX/ZYkz2Ub9n+zt/zVScD95Rv8
9qtMGblgY8k3WGPg2aY3X9w5fVkr0C4pp4T/vL7IBv/r1g58Vpv90gPHRTTFn9e4CkGRFlVdnGC/
HLzGO9MEeSVUINss+mgc7KZAPo9WMnke+tDZLLHWb3N/enRaAkHwocMRXs40fV6XfDkHIfuOpQXX
8xQc6k6/1Mx1sKHfRfrwaFvDY5UeZqf6NHOCQ1H5QoOeUPZxJi7zEJTVDd5MJg8FcXC8jyw/YOTY
jNYW/PexWqwnikLbuiI6mfgXRblCuQE4m4WcHnO8RaLfSonPcwz2FWdbhdR75YBCivFo28xtgevE
RnzKDZJqY2vc8ouWtzQJsPHZRoXq8GXq5vukARcSAc6p5iuQYsBKyPZes/K+98h30uMSFmQxIIaI
s6uiiU5LaB2QUV/6Rj/ZHfnb6Uvu6WdMrhYDuwMymH5TTyQWB+lr4eSvlZm+yv5kBuzCBvQdFD8Y
yrvvvpyKZcvoFNEJ7uoOtbSIZvO75uHn1Mf41Y2hjXvebdd1IUKn6dGY3dM0jx9z0lkcp9tBQLqo
k0fvzue47bHGt6C656V4odJ9sVs2EIXvyxTAr8Jj94jGmx97eJk0Vs7HO2SmPUP1npoRSIzNRPj4
tjJomBVwrzfVXO6XgtZxyAlMNj/22tcpQ4JUaR+dPmJLVsUr0sxD0MavvRfdmrCvN4Qiavg4UQyN
9Xe8BRt7ZlU18MfAoPTLmIx3afBz9mtr4/jTBS38xTfJmu8p0KQ1Mxp8K3VF9Sq0+Sahvz7Mls8O
u14Cf3wMAhTTBZBI/DRANkhaeED4ydWljl4Ch01Qki9agngf57Ot5y/yEQRkPMaT7Gj0tuXzkqX5
2pFdHWj5i7XqZ0e2FIMfoIfunZfpFyx3O83WXoEUvBhp8TJ6Dn2n+dI0C9NF/LVV9GBV5rRZWuNR
EOe23rNPAX/YhtHwAIKCN7e6YrsE7J82+vg9pGkc1DQs/fhsu9QPQ4YXK99oW8b9oakTbds16Uua
xSAGl+YDVKKffsLHmRY/Vku8z7HJ7qqfhbE37h2PTmOPvZrj6kZ9ey9j/WZjfJTrboohdZO8mDXw
lKZ5mQqOkcW+CXov386EJm1t5Nl5rF9kV6YIxKGsY/cbaHSuYXFKDX6bhJHF0W5g3YXjxWrT+tC1
VXeVpcuzwcTvxp75bgO6KG4o5GavbtgCPdbDmf3DohBupR/U7tg40WsqB+5asB/AEv9smdGD1xN4
Gnp8tDqVoC14ndz5EgBbNys4W+Em6qaLFXOdMjTOxU3Y0PBfl0NUhenGDeKXfhRGeVZxcAYZ7een
bmVMqE5bo1zqYxB+08wuVCNrmOec8ON+uRjyQyF10L9joRkT70FfaWQN3vC4HbL41atqWvgopLZ9
G+29Onv22uxFI6qjSfqv8MfGhWNgZHcxouzF12ogHPp8dAcuWcHEEHim5beBO4MhShYI0NE1EweZ
N158OWf2Gl9rdvnqJGzyLnxKyHVo12rWXec3MCEWIfrCwNlUFBFaz7ahoc1npt7aDt3hrU6CLq19
bQCNSH+QWV3rmVAFkvkw5Zy3EWcmByA2t74z0LuZzYuby9HlVjVvBNerH5atU3Okz21cbFsDSXvd
Yz9NEAhUDcbx8HZ1IucGSTcGF98HfTayw9vQ1cyu3EJvu0asd+Vh3N51tVwmq5nQQIyQB1fXPnJs
JcfU1Q4LkVhbs+9um0XroPKWEFxr+ykmoHmjzXWwz+v0mXwuWDmYvfZBzoaj9427nOMqj9lW7rRc
dCmOqx1SDV7cIX2Vy4Fe5K+YKE+azqbhFNdj7tosvf6jCfUngM7bUTcepjA4L0MqmsZqF1Kg3L79
REv/iVzpI721a7XzD0zvdz6CD5xeWsIOVabli2Fky97IJQ1wISWjQQrssFvH81jtq2X4OVDc2DuV
+0Tk+HI1hemVEVglwJlV3+QUUDFwhN3BitrnZmCLYL0/+E1x0wcaOL/G+OYOHaCtNaMADrBoh9+m
2bppY+6IMLPAIGhHOr4JPyB4S8ekzOQVHJQ1+oYaMcWmZfruTRw+jsZxaIf9DpojyoZ0Fc1gvTMX
mhCrMbN7dsuuMXxcKiXUyxJSFXbdeVd4NMcSDsLWrW7L2iXxeGTY7i8/G0rAJu1e4gL0gG7CT1cv
yj2W+AoU1rCpc5yegz/XB8Ao/IuTOeHSzcZPkAFmTf/221U5x9C49q+lfena4cNMB3PXF60Hldt8
IUOHpp2eaBQsm53Z+vkWFcWE0NF44YV3pt2RUuZN9I8jOiIyJrLN+XuQOkySAvCHJJrSUrT6bZ2v
ABrxXmxIBx438WTtsBhrW4Is820IHGs7/Jz1Yt5O+GtKViq1aUf07gWDbo9jfXhay+nBlHO5496t
ugPuouMQjSbrs1f2/UadgpyhwDJiAPqp6e5h/U24ttUdsQ2e/zOfOWxppzyTNaDvwNY6G2ut9W2F
4mibT9zjV8l3vT/fNEwPDnZdXDPRxJtqR4Q+R9MBJO9N5JsOpcvyY+/WCX5vSqFuSmUJztS6Wxe3
Oq3RTedR1dMCBgYDx/KubGbnZijxc5RPogt+Kmkd2SaBtubqf1+K6cHw/OlbGvnbOHOvo2hxv0YY
obxD12vTx7QiUHC06hOT74R+evLZ70b9jK92utF855wlRLlbVXo2G2zkYZ3cRs2sU/FNakr0kY1a
J0bxEVNKDxZYm02aHYl20RPjEkScpBfKoSCIgD/QJNOhOc5rc7U0QOcCnUSJBjcaO3SCQrtMjl0B
76tp6aG7SQOyBIZjlblXbWzd6p35VE6uvvG+qjm5zW4/lVQVB4/k2dA4RMXcEvd8UyYA3lrHvHfm
FqNdVcF8AsDmaP6ppvYMLa/cx8B08L76FyNZqqseiXMDL2wbFcO9bowsDGGooMELTKA5N/aAs881
qB32y7in7ochu+l/aJN7N5QpUYBmf0isJDjOdXF2ArvhoMgeA8KpneLiTwikahky4Nxj9Kp32rYO
Rb1WuXv4nP7OYJjneN/7mcuHPkwGNNBs2OZ0iS2DTF+7xIPQVgQ2A2JjvDXOoHc0jUTTiDO5FmUM
tCImJlj8RdTE8Y8S4jQWUI3mKj56Fh8YNE6wWWtAA0nGJWCEfYUo2sfY4LFfLnsnaNEwL4F/9JaE
0OBkoLmY6TvobMSKuQ72xlQnm3FuD5O3NDex0UmC+cAVaT4MhLMf/aD9kE1Qc52qXkB72zujz7x9
5y0O49jxS5dwpK0rbIt8JCXW8vMdyr/sGJjlCTCvviPxsT1NY7rv6LGiTaq3AQLB4zQ4p0oLQ+r7
FY4rIIM7t9btjaYZmLUZ+Rla+G3sMhGByQlCPt3t+yMQjoQWbvxqtd41x2B+VFe60qqYZNrJFmKG
gaItsq/Wds2OEXUCTmfBEerho9nY5nEt4uvEj6zTEFjAWDX/OGsRiTlmfIuCAepN9JyHTXFYxu5b
3mjhYQG7sSvM7GuV94CO8s+NC4RIN9FfG5h7mx4aka3hUejdj1BFkwOzN/cQJlStl+458IngWIqx
gV2LPNsjF0U3GRusg3/y54gBIq1BqNJ0Qgx2glWGlL5hjsdxCM4O04cNYaSX0oRT5C8M0zWGyU5i
cf6u8xe5YL5Vl4DiRdU2Sxj/pBW7D8c6FhKK9o6J7tAEPSuDgsxbx42xaudKa7i+m4yzXLqpo1/S
P8k4CRJZdFTD1iwm4L2GQmZ0n4hs5grLbCYdCZJsi+l+DtxuC530iPeFbyrA0onkJsZ4W7VNVloZ
VVndc076VPnRnRrq9inTTN/s5w1EnIvpM3iDlP5o4LBFaLSw3rR6XoL6KCPlKjQvJQEsNiyDrYuo
5EhiGSJI7YvDuYOTIFScMCr3q+Wc5C8wWWk8568rjSwG8SlIpDz8QOIGeZ0l/6qnyt8V9LtNRm5t
yUCjcLKd0fjJSdtZdFBuYn9vMzE91EmLbhx1iYRsrhajC39gfleE2h5+KAduV+L5afaoPdG1ymRr
kFrLIFsh9gmWHxLvOezSb2ulX5wUTlxkZS+mzfaf1o4ZJ/M0zQ3S64ZfjLBmcZtP+dEs2bhVfu+N
893qOU+F794FVA5rG0oSUvfRb+6qUA4xZ71gaLe2dYKrgv4KsNjmyZFpyDRnkPcw0WlNnh8Mv1t3
uMbP0EgIzLGLQ9SQABEm5ZfFJu+H+aXnbIwsZK7HdCXymZpasmW1jJu3IVVfPngQPuqSyRc5BQst
/pAYay6oMi0Fq/LV7E8aAMIusY23PTQaOsQMwXpGzge7LEQkVfBby9cefLfeCAF/NJgtjHp+wmf2
wcWjv3Ox2G/dBE+L6XpPSR6csportVGMj1YRTKSXG6fImh6taTlj4T85A41KGdkzQTsUSfKqkTm/
B9bxmDWMe4qcnjE2C7camJl2Ixhf86J+gwEZw94q11M8yHeQ82pZydxC5sd6vHyy3eVlIJsKw22C
bgcpzcbDdYM+hsPPyld4Ftqd7jDUcnWK1SvHoTHm7FzyJcyO7qdMbQnbvJXBFNuJgbhMVut0PQ/O
s5cG8Oer5bo0zRu34ZjonOWh0cobz1vOedZ/IDztQCjktbbwyqxkCXlrqX840fhtqp5tt93WwwJP
g32ktOL7gJKehVyNvujXenSSTW3MNwaKKbLekxfAP81mihiShZ9U+U19eUOuOTWpSyigKVSkXKSM
xHztXSymGJXZCeCwjAFe0wBtVWARrtWxw2eJexcW1FIMSJqF8TAbiUsJZr61Uq6YmvNBG8HZFdWz
nDCGsv4M9wn3E2e+2XA3CY4WNW3TGiY6ft7dMNBgEMxcD+jRxmqeVDWZIDSLS/1XzXcpnplML2Eu
QuJ2kWNHQJTKn0TqUUdhUj9WDNkxmDK6rIIbjIdcAXD39yGwIMzQSGtIWO6ZCbMH84rISvYFkXrk
gamjdpXqWKPnP+q+dwBlM43wrUaQXHKgHfz5ugRCls1MQOREW38q/w9757XcNhKt61c5L4ApxAZw
y0wqWMmW5BuUHIScM55+f930mB7PnJna9/tCqEYQSaTu1Wv9IR6+NfWAXE+/k3c1WnrMSpw3LJ/e
EuNrUqAv30qTpaygm8HMxjJvYEbNmyXmqZApiKHl7QkntL3cp7SPvtYGVU+yKo0wQ0b1Y9DTZSzy
mgzBPZiPF3maQpM5ZTrFqsOqyyOZ6Wrce5m47AGmlUStDCQfTd6OWpCoGG20cKackUvVBizotNgt
oQAVBAjTaMbyqdba96nKHmq/3C0j7jeRVBojUIceKWXjSm0tCxiJMYOsa80TiPv3fCheZpGgj5ox
75AJH1wa3tEBQgUcEY511GpHSj17tPg/ufLRVou4kckp3Oyxe6v1uEWZOjqITNxOE48gxll8b9xv
xTjdubDatiqxED1liDsgo+2163rkwQsxHCaNlLfrigccZzKo0ljcEwn0vWEQmZFnB975CdzUOeNh
+flb0fTIRQK6I3ciHDm35qk0p3zfamIftyTnJpU+g2/nWyliwsHNiG4eRozM+Lk4iclpcooIp30h
ebitmxEQY5BDaSbwy438pRuMG/U+dAFmONJVqYyZUM04RotcYL6DWV9az3xz2u3CaRM63rMlqNlj
Ar6iQMDr17pPVgAQWk21gxhxZisDhpJg28icDTewbI1NfSCn94z3Qx2+i5CO28mWbQ8UdiW89NiM
/UM2wmCoTAsNPxkfQLpeR8OEhrGcSJKFVTOtUKbKMiRZ5gL6Rdfl3saT4yMFFwjlvNcg70ilkXQr
nOtRY7aaRPQGIpQIOYAIQxWSnIq4IU7GI1kvJh0pmbs8omAeVwempxqmsWNJZhD3535gDoqt1aqe
48dW1P4+OY5WVCCfkkHKYoKsW+V9JIgmiw58XNDemhi1OTXdK7qO4DLbFQBiWIdO9k1JBKq5Z7GI
bZwg1pO1XCLk2z423Xw9JiOjVNCD8EAQcE3B9c01ciKG29CysaPO31WWRtM46SaLN3UliP11z8OA
DRvtiKGtIDWpBjtCRXwd0MaMHabGvmP62wRWLkp33wCBtNxOrmMeQH+NEu874tx8ZI4uUQUtQ2Wy
q4psdGNx7VIfd7mMGBlPsTvIbmi605XMct5b+dSQIqN4tifx3k9INnh+Sarb3aC49J5Ud/nMEJJg
PME8+aVdug+VxtQ7QORqM0OZWwH+VqqKKyZ5V2rOXFg81WpsSwVhdId2aN2Cg5HJanBk9KcOL6aS
VQvLD2QZVhSr0VNqgQFjNai1BCRYyTBm9flbM8QkDXYRnqc36l1uNZM5arV8UNGcOlFCr3lTOTZ9
M5M8MrO5L2+61fGhtrYfQjO+D436ofWqLz4Fxn1W3xiz/hogvwVfBbR1mH12YygdkFPApybGOScg
bCmdUx/LAhC8fOqn9KFO0XLCrY+3si72bTG/agGxCmIGt4t/P7ohDsVR0F1ZGfPQTpjFqb9pGUul
wa6J+W4OMSPJT/Z01D3sRYJm/hZY7jMQmWrH9HzvSLM0cCvY0vn5S1V3p7BCeqLhtDweLafIdnkB
ebf+WmWa2EXOh2CAAKNXr0uIbNfsMtcNuvZaCrsDRnS1Fd0lLMo5uxrN2LyZQLo8onjzMU8HFOmd
6ZBm5Os0DHEQe6x8tPBd0nfrWNewU50rZ92XWvOpXXZIRp0QavTg0Vr1tWFlyQdQ6lc5uYd+wpRO
H2pcT7Eq0LIBFRRz8Hai96xtFfbOuq6zFvU9woaknz6AjNSvzaJYRUO07HCcJ6kUQFcNk/Gp6S1x
RERzjYdYwfTorRgtGyGpj46d7py8XYEj17CXB79shGFyWCqMPvHFQV8otfdj76TXBiJge9sp7orR
C7GYcfQHUSMKpLTy81aA75ELZ8F8Lhmg5JsTGpByAanNPfWvZYG4uiIqnReO1BdNZsJ/xVlCQNrd
DXN1n9VS5EUuhCQ0Obw5ECZARUqxfgdZrSwWIZxfFGqA5G8iOLurJiJfLCJ6GqOWylE6vV2Q+uZG
lHq7a7PsayspOX2uvxYVBYUsiY1tHqG6WUowslrEafDqN7O/Na0a9SYv+nWhtiUVkUdUp19i5Ddm
nF6PXE37BNLIPqnWb6tW1Fv7EG5GjOrAlW33CJ36FZnUItFxdf1zUY3AxA2/SrYDlB3nqp7i9pgU
DYFBtQUD1B8sLUWKNKpH6PkuvYAVX+OH9ZhLzaDRB+toTdNWj+JfbBL6CPuEppXvFQn/7cU6IQn4
oiwlo2FIs3G1IN1vnlt9mlpIDck97ihzk7pp87bG9Z0PZoxRQH9oUQZ5KNGP26UFqcEoEMcIv5Pr
1Iw/WqKpr+2ua5g4xvlByxC54i49ALte55NePeqiuWb3dCuMHkHoNEswoBp6EpFFvBaeX6w9/Dru
HUMz7+NIr7YigSPk+0Wx6Qyn3dlEBHQ6s99S/PU6Hii5SqK9vhv5DrU2jY6xJcOvbUaUlfZ9z88J
xxlHDiuvHmbbdkmNk6dQ21ymYZ3fiztb+zClenm/1LckxeYdMOJXW0crO0YKulgJZPOjgez+Yqcw
/KUdRQszkfS3bDpF9M2YQnMLsNJiCgA3TbUGeRd+2aaLFgEt+8UbF3TzxwCHZNN91XS3200+LEpM
j9GqdCASxNNpkAvVmobokcQZ1o7SKwWNy+mEWft7QqF9m0qCjNqkFnqK6qBqVQ2EBjeDB0OnhzUA
dQaTnOTJiT7zA+/TgafcLLuKEd++ne/9LhioNrHwELNmOMJ6FTHix9ncl2Pz6GigrZtyPng2CMcI
uiGUYnHqZh9hUzu5xtwh5PELtp5WdDsy7tfObLDFBP3O+6Rvu+nWlW4ujqT7WQ3GITFdzQYmBXFi
s507IzyhXowDR9xopO6w1R1j3Tja8X0eJ/1pSJEZWecmHh2Z7GjKoNzHSNLuLbtOjHWYBth8INuz
0plTInhm3kaAsCklmgd0NSo39XYg+a84VhDQDT4+QnyUgAq0Q67oQ5+g5ZhmSICggVuSBUeNFKG6
r3XNd897u9f5CTaOG2gM9PRrKTGGaqJ8MqxaL0y2pCJAhaINjTy8bp9USy0w2f2xGjvYUOQgEUOj
xzq5mvdZUePAAenjNI/Rj5ba5oQfxzBYjmSPAcUGE+lxWBoFj0CMSCxs/62p4Q3VGu3n2eCy4gB5
lc/DXRXFL1lUt2trajZRhf6cEXYfsVLmzuNwN8/6NuVhJvEwhtdB7J3M3prWAn/S68pH3SsU4dFm
ylMgKr+JK/1L4Nn7xL1qE/0QlRMaX9WnxemkNGWwRsnuMBKXMvM1k9NsEsKHs/XRSWDh9zEOt4sW
4Z5JDqPVNPIe9mdAs+QJhvYbHg83XZP1KFib1fbdqrRVDOJxM44eTmmzKbaGC4zMSDeecKsNKNwG
A5T2JXHyL63wvjAxQVzEbVdOH36Z6uANVVWI4+1DETp066g+kjXdhVp0lCegm+OeuMzjlZgia7+k
xHrJTHDbexWBkek+dYigkGRZVwNCpnTIDUJtUVBj9IG/dxbR2zXic5xZr83ChzRL9O7her0a+3gd
R6QaDSdHziksqWl4T6YffrHc7otVIC1b38epQAI2JIKDeGaul7x5wf3terFOS40uq25S7xV5s4Py
ymR27kxMG+MXeqEbFLcbRNgoT7l1tTf7/s6sK3yRpn4+YAW/yhvN3kIuQV4lZoBbUP6mFjesmnts
o8ct0WxzDcyfNKabvyfmgNaYzPLYWr8pSv1KnkYkJwJZ8jS4UMwAJBJRZ6peF/joySHYmwfNvaEP
R4hxTNVkRi/xw3eZCprUhEonw+Llxbozsf4ZMGhInPFTgxnvykEEPgFuoXdox1rW2mGiAz+etABG
DqvWbe5SRJvBYr/Fvv5oESySO2TO7OU4CbkF3mPkBaRK41ri+XrSQlmcvZm1p60ONqrN/463sSXE
7C9QMF9nVgCsyacqiG3pb/iiFuKY3bekr6zSOWAXYJFwwaPewDFmokbiVjkiVnRXTp0xnOXkJ2Sq
yaeg1uMe4keJs22JuklQxJjWyZmBupQhaUbb22TWiH4v01lCHpkWbm+nRFBldphcApJ/JywEMTK/
Czg81ASJCXUUVUoHPRSyPWUijF1bvwrPfJucRFtro0wdZNjZI7gRlok0DEP4e9j++0UxJKDrbxcF
DKnh2o7EP/6OywvNcPZIiRya3PjUAydqUqas8ifFk3djuFfLiAx0s5mm3tv8+3eb//Ddhg4o0LYN
AFC+Dk72V8BXaw9OTqo/O1Sy4o3QEhnIzWREnxzSDJrp3Jbm/CBAi8yT8clzzaM/omHDLIyy6APe
DTNTcR0rZ52ScnfTZP5xskn5/PuvFH8Dhfm6obuO73k6slQUDf/6K4sGxp2ND8fB8viVUccE0Wvb
cUU3zGRylum1wkjXleghn/jgqoCM1WP6LsEc6F5yYgXVkT7zdiUzYrAGb5acy3kZ6E94m29Jk79l
pAp5JnbIOAN4S6LPZRsT3KL6yVQ+1OW8XaYDO0gV9Qs8DwzUQyaFCqfBNOGdQrDYoBK+gpyAwwn6
9PuEATdECCeVv9KzImzEB0pxU5PdTNCYx9nJ0FYeHuY8+h4X44dXX2QPcsJGnudNNOND1rSQQqdn
UyYZY1EfnYL4NnorF0qPjTU/ZlN0+PdrbUgBs98fR9RnTMsRrquLvwFWqykuNY/UxyEWqbPGyHoL
RpXZr8SbNLInwx6FSmNeHcnRDChyzzm0GmHeGoO9E5NeMhyQUfbcmMg4q1optTse2gGheTlyzyP5
nCXPXLzOcJYh4T082AEF4Moor5fWz3eDvrznizbQuXXlTtTzTiWbceUjrMHkJI/ewlYDCGeQr465
dbKgWMQkyZKRvr9hjqKDUVlJ0v1sytxzYh7QLkeeBe0/KB9rwRC6Tbq7MaIwlaJ4hc5u9uIuzIip
ab/lJpLP8dKvq5meB4nLz1nnEhXK/VHGQtVbe+07YpHVjpyDZnQV4tbdV1zSZLo+z00iBWi7aGlF
evHW4zq2zi1970UdJS8dXaxwQNbfcmVpJA53I1KPBHrkq8j42KTmUrO51khygWHgrB2/e1C5dkSQ
b20XP+1K+16aPD5FERqbMnBejYFwDyUoCiMpEywdXBmqQQBZUIMoEDbQclOs6qSudpRLkA1IUOl/
M61kPo3ApqAoO58cdlIhOIXl+MUeI+Qdil1gYzhTuUcsX8eViBkn0JY8WI32GUovnS4/tT6GZfRd
w1EIGeLhwywgmxg9nudDP32yAgewRo02x9g1sHHbj//xuP7DiGI4poCOLITjO5ID8GsHFvZgTGyt
TQ+WPGU5GkAKGYnh/G8aKs9uwqQ1IrtE8XkVlLJ4J4fXUiLpbAmjqrvsP/C7f0d8+5bPIOHQaWE7
gijfX39SN4tRVLgaHjInfK3y5I7w+ShT39k4g0Wcj4FEnJXj8ElCr3Ivewv0+tnynP+4Nv/QuVs+
eGsTioQNJPJ36Hkf99ghF2WMpjuWTVPPWwUVNGmhw1fgmUGKf22Yqg2L81U01F9CIOetzG8IiR8D
T7FuEYPYQKF90vv4CW+TGWoNGLu4mv4Diev/DSbv2zp9Dgh53zAs+3ccLgG2TRl8jA5TmgQbjSo6
yIoNegXJ2gtMWcxmWr9kwt063LarQr+KTMzyXN2GZsQ/kqC+ntN43Paxl2/BT6BtKrNRMXR1mL24
fUazhSY3wLyy9z+tWkqSiLLnTB6LUltVyJEfx3T6mM8J/K8FVKypnHdS/HI1x8fNcB+b+oPZPGpp
1mxVTjzUYkafZjmYqbUh0+dvh5HEWvZcYXd1yOqi31Z9jAMHsnUdyMqPIjd3IvdvRTRDix7wXpip
W2jWuAntSpyShtfGqivMywxj2cW+9txUbbaJge/yBOsvcwZYV7NgI/YbBRUtyKl5vvYUUcDVGSMi
M7obBB3yUhSPfgQ2KrTyeZNb2tHXnbuiD98dpPz2wjoESdYcytYjoV1Oya4W+MyJpb7G0a56yOaC
yWlKb5XP3XRo4vh7N8blOfr4P9nQ/6BGQW8hwvnJCdi8dW//77viVN2+5XCq1tjbN2/fyl9JUef/
+VM2VEcQFFITL7clqAt5xNF/yobq/h86GsEu/YUJtwF6008VUeMP3YCHwX/qRHqmzjv4p4qo+MP3
DdNnouc4oK10/3+jIsrP+GsMoXsuUT59D4wPC0Ub+7cukARBpQcaeAlcHhGcRIrnNLboSJEm/tE6
b6smkIQJCJtsNaq2Oupv+6agWza4bBAVy0+5fJ5aVYvSQMPF9ICNhaN/h6sSdgIo1d2TUSKDKvUm
0jZCUQHY+LTOQy+GQMvGWKrdqEUFhIFyqToImENKmkLuU0dlfz30l4+7HHP5JNWasE1dNf34OoC2
4z3/82t++9ZRGU9fdqvWb8ecf1mrufoq96cYx9s/fxdTnGc9AXGpZd2xcpth3wZFcwLZ3Zx0AmZ9
jYlXB1ZTblULV7R/WU9LkqdqzxKBucTW4Kj+W23KBjK3xpNqXw5Uq2pxOfJ8uPzaX77gn3b/ti0s
Sm/XpuImolTeC706Xj5JtSDv3Lh6TcVAin5MVlojCiebapH8bKlVEzchqhBSMkyt9+C3V4vfuudb
ebmLv91UtVqo+++F5rLBW6miCFIhZt1IzTMlgZbYHkmPyY2RDMHgb6UeQmg6ETEWYEZ1oNqmWuf/
U4+06WioqnbGrXpOZ7VN7c4N46q2UK9Sa9koYH3HnWBGJb/zcpw52ncC1MZO7bg8/Gr1/KHyraDe
NRna7ShTaOiGkD1TTbWIR4PsQvZWyNQaMDkTzbqfBYVLfcGWrqf4VJVkDpGdww8oag6q2YFoKsMa
G7AoJ1HsFZjtSLketehh5CK7i0CuEfQx6LVZFQ5Ai/15BGwzcDqNvm+kzFog9Qyx0URz8bJuNSUB
syheTUShELBnIaRsk2pZGZIyhlyo1WyZn5e58rZw/KoTmUHqgYUNaUm6uGOAy9KD5bz3G/dA+jE/
KSml0O08sAFSpOvctOL7iQoTUOap3qRlxl4lVcVkgKZSqRrraTg6+Z1AKnZHkhVOP+dULL6U8ZFN
8OSksrI8H9foDiRrfN7M/IOGGo+bJOKQ2KRvt5efjwCMuzHBTRBM8xRX8nIoySO1qha23KFacM1u
vJYKhBK86tyKur1JdhyRf3l5MNJhJjW3uHRyFbAOR4BKttS36b02HybbXScyez3LRLckRCMRONfb
ieQCmah+GtHRIURaoQKaQrIvHISDTPeEeoQLSoqE4YzlwQK8iJ+EkwAKYlHCE1qavsukBBUudU9s
1JGAdZtnYS51hy73KtgtFcpfWQDeB0ZE/qlqi3B3Xs3kbybgAsMhlaMQYwWxE4THUD590hPan2om
R/aCLWk57IH3tye1T7Vs/C1MO8tgcerNSdOl5Khs+VOFybGyO64jrd0aVv/N60aAKV3k8p6kgLyo
Z9FU68WSPBpeWu2cAQU1bbAK0BGyGSQRI5ZseW0e8zCF10owzShQ+cHVfuLCSItvJSYXYggPNJ9H
2vHDF+XErQTCVOuy6i1+tbXJCapNfR++esMktlHZ80i4Gua7XpYHAOSXm95AsEhtisLO3MdgnfFo
fEZrlv7+58l6+GVwsj/XJx0zO3PSqs3lDM+naUUtT12LYiTEBvOI10yYcoKXs1Sr6nyBztUnexh2
k9cEezwc57VuU9FWZ65O9yybR+mMh1FtKOtqLVxKAUpODjln+nMzgRV1eV7VA1Omrb+xBHkmq5WD
//kNlo+t32v7PLKM/WWTbee3dcSbZ/5Vpk1ptYULeGLXiZe1uiulV48Akoa7s4Kg1O1TAnZqNdHL
KFupdQd4B8lrcLW+GuuVnJ9a6B627lpdDzuMIKiVDZZPvaND7Vk+80J6c+duijZujr1aUxXTSW0L
ELB0yy7ZmT1e1GohMsSquxJz9zHK7Y1FNh/gC6PjFJbNWTPO9bAPXxVpMx0b99EYZ2/lFgj/lvXS
nqo8h2XCuNeefLkYAPyADp/ybagbjN+piQ6oesDP60hsg8DwgftHpANE1fCqqdvfyBupFsssVUNB
XXsrs0b2OlxcKjEwcekv5POMDjozJQTq/K6Mz4qHF7HAWV5Ntdo1wtiW+thvPZBJ7rxQxZSLMDSe
8ZRHlUjK/OlSekotlLbUZZtaLaFckE2RilXqGLX7sqq2WUkY7c1ZXKk1mxFaAjn46HNTbf3lc85N
zxgps9DvCWrXu6atKdbnqKdKcVKznZyj3t6Xphg2fY/CnW0waxvwbcAeAdPqEa0qDMBQ8ctkKNmp
kMlAFGxly42taqr9dCofghyChZ41guQK48koB5kmRAlupZpqo1qg7MR4IRcaUTODhlT7u/yPWh3u
rR4S1eU/1Va1Ogs5ZqUm8OOqFRWhiVyP5YdcPikKQP6YsVOQ2JAvntpdqnhGNZltEuTK/0lkS62m
+chNuKz/4278cvkedaT6p0y9MZfPVP9+WT3v/u3bksv/OH5S7rsembmfP+iXX3k+8PwZrkQ5hoFH
Ni9l0C8nOehd1OgQ1x82QPzb8za1ox8ZElVLLRaP0Un9s2pd/let9ksdndAAVyt2iIzzuak7YoFc
Kz9Ks+Vwq5rnrZfPuXwVI6K+DrMMq82f33f5etW6HPzLJ14+67ef+Nu/XI6bYnoKMNekZxh15Wur
FsvP1m+rFkZwawZ4cMryEFMOY7WMNi4L24FIEzjzN7WJDA/DO95Fvx7y26o68P+7rSwRM8T4Sl+p
4ywVL1y+Tv3f+Vv+cX8/IKMNVtj+8Yt/nqj67eosUNWhk1LN81nJY9TuRmmgXk71coxjhM5xqA9+
NVJJjeu1uoJqoS4exVVuuWuM+U5LxWNVFQDnMgj3pQry8mHACQPoWSvlbR0ZCOGkQMin1i+L88am
MAAs1rXJwPTXgyi9lafzR6oPUevq388b1bo+4zduID89eiCgIlSY1hVIGyayGHJ1GRYBuuZ0gCkp
UHtNEm5taOjLtq5cpO0sDZ1CNexN9jI+Gojww0xpD4OtJ5se2wv6K94lDMFQSlex5KIi7Sji/MHx
xyAf0dgNet8++bK8rlpRnWPSLbfZ8eDumeofcKFgzijjJ19FVQnGPmvfkkL6GWDTtXZlmFJ6UEV8
AFTrU1SANgLDTL8ayoXaKDR4OIPZ2oBwjQczQqEZMAt24XHknTAQnmFyeCCE5KKHxnKEiolsKPiF
RE5dVCsfwPEkxAyNXugn7Mj00+gGGIDAFNqGpfPlgipQ0AK1UNsEyr4by7BmrnULYGihTFq2lsZA
AXAEjJqzNurkZWk8b5ur4diTI7FatIsz4En1jK0np6WuhCPjKnVhVEst1I6sCkn+DSg9xrlAEVMt
0J04tAtwCdU3dqpnXmT6YZQdY6KaaqtexLeznfg7BV3w0RlhrhFzviGog98PNmRvrf5N7VEtCvWV
xc3AZwZAx88Fvpq/rqodaluMbwVUusnZYCmEMwbksJNIYFz5Fj5qattlh2pN8lL5kw/cQ0bz6v6q
1mUxyGdA3XO1Ta12hkz6XNbPraW/j/BK26Xn2YL8QLVD/bP6P0wwbjthA/2WQ24vB1ZiQ3TDf65q
aoiM1GSvlfuheTLwXg6NYpKbgT77618OyhDMRmltGw1MVSk4By16Uih2UxpHwNt0PYIjo2LWK+IW
nbkhWo8A5zfwBPtrtcAhcO12kJNcfUJZLkQWmrkKiz6Xjgk29elB72EVyj6rxhTsR0em1rFknLYV
xocIxnrzKcP2A24HlGI5RcOZZjxdVvvFpqBxWVctdYw6Wq1WAeVklYL8v2TtfyVrXZ/s5b8la4vi
+9cu/tp3f8nXqn/7ka91jT9cj3KQQKwX0SbPQNXkImLlmg6ICMuVckS+QKDkF9cnxwH8IixZvrEk
MOBPESv9DwDN5D+wo3QNEybb/yZf67m/5WsRJ7IgGIM0RM7K0XVVSfpF9wVqmPDhVQ8HjI8OUReE
yNoDM4zdeB0Rra+drnvpEH5orAdPB5NTlUu3LdC4XaeJQFLawwYj1lpMMb3iucJuU++8J2/w0lNY
YKQy1O9Tn10Png0OFvpFXFKw0eMjkgLFyiWBCRPLRqESn8YVOh8geUobbz6ZpEU/YVUsH2O/Txif
llsj0u5Rbo7XleW+tRNKBL55j08Po1s4IowHwsa907dOMHZE8yFoVcSmQyySIFPhfTkCUTPeEqOA
q4DavT59REojWeO2cu/PD0PmPzWjg6JC8aSAO424FU7ypR/9D2hC3ozIMU4dIbHe3KYGCpNVlwMt
IXEJqKl5WaLqCfOYhyGoX9us2c+81K0OZRn910+2Fd31bvo+NPx4gSFjVsJNCkF2TSWX2RXmvagc
DD8MZi1cpzTkN4du82KXW7zpdlZu7oMAm/mxuMU2dqsb2LUAHh/85CUbgn1oAH5CXFnfhAU6h8m2
abxjrHPZcMxKVhb/kgRAXTCd2YYdlSE3SwEGzTcmkgYrgZ87shFgD23IIHm9RjyyhZkKQRe3qoMu
pRBBNU2R8EAte0dg958Dt/saNPwfMoLIe4OYKcf8Cqy4s44Cs4UgIJ8UjbKsWD4bYtkgMA7COoKd
CLTtKLBfXQ+pfY/q88LtpEbPB2M8463U3Q5a7ZtdPcPObiW7nrBn8p6T3pxXbYJrIznY+zYkQUOG
bp0n61iAUk6rwjk6I70n/I0W3csVXBU4yaCuraXY9jWsXgt7Tip84UcyERhyuoBq/LJ4by38kjOc
RTEzv40laJW/fee1Dmw5qLFd6T43sMmv8Cb+GmTgSbrGf0oQHt/E4U0IzavNJnQuZfEZ4aR1lCfL
zu48iuHufKcNxlez+WqksfZgtsHGyPxoFfbQfK1oU/siWDvByV70dNe4+ASDMB09qtMWjKgNBfrj
ELjHCHsL9bIEMPZg3KFzWBv2etHfK3fQNyAF7/OBd6bR/ad6Cp8x1L1NY+6vwQXSnfshBkpgGiG+
xUW8S2dELWyA6QmEgM6rdmFiR+s5qKajmX2dBvAVVTFsRGE++OCJV+EDs36IfnCqzJJsp0fo02f+
94AxM84fJH3GKEBb2jqaJ4DxFrSbVmGdHrOI5EXuOLfTnL6DwcXAwuSqNGb57IyHCEcXyCC8Cfqz
IdPCARjKwdCKDRbu9sgjgi9xBRaMexUWkBOWMXwxqFtuulIMPKbYiTQtaD/QWyvtSGUH9zlciMF6
BOhp63vAfNfo5E2En0+uD2ByqNJDCEtwSb+kZBdTL1+bNde651foRvhuN8amH3f4vz4BVN0ZqXHn
RVhKKqmJZiAGiPJmlZb5sbbRxYry4Kqz3HQLgx66j5d8AejVrugbPRRPgpeiieZDzy10bffJbCyw
d9Bj2VNQ0o3xoEc/eJMJ+lNQaSjjRlBxHLztJRLTTfle4QJhoa/Fwmu+9ug9UwGqYazuCoSx13nr
wcPLRxxM0vwLdqL2OunqY17RsRQuc8CSaNZsHfgMNRRRHcSdHoldkxkPsBwQ1ULK+pC3SYV1PBYQ
Y4OytG/Kd7YH8jTHqP8kdJbAZt7M0n9HuCBdQ3XZtBFqGUE9r8q0CvalrV15rTbtu9C6S6PlBHsQ
+4+aE/KjTy3E5G3qArCfR+s6HpOC8ynbTd32EfkmLKGTuGAwwKSNC7Fycu8mDK50hKGp6luPmt1t
p07DhWexV2RtqM8n6buFtPc60opyN0QO5hrcwcF2WpT+YccMwOVB4nofdcmW9wxEPQAN3uh5Q4qk
T5hH5aj4YqBB95YzR6aosg1B6uzHoEMWJx22g1HgW5B6JYxA/44a7M62Pmg5t0ILimuzCr6SKCfK
Az0bVcm3vsgerZG7lTovYzcC8MevbldWDe7bc/WlSsFqFq3zNDD4roWFQjzJSNAgJoh6m8dF9iVh
a97PTZpsQuA+IMke9ab/htbpx0ZALvS6js5ChHdu+k095ZN/wNkDklMzUKzaj0B2eBpmOKxu+QH1
hZ2Xg05KC7s51pZH5CoHLCfilgAZ5o5qsLaGFrPGwEcILHHiL9ZQfUBl583ti/fIzvfJAqek5jEw
jOybrvEu5laHT42Z73PbdLbxYB9RUVYQBCoHegT226/BrAZ7Z3L2Nb09pLKjFsYzfER0REb3Zhz1
dZDo9MAw99Z1FADYcLYER4xTi/4dnb1P3oK3fZTN97AJZvRZ6te4X1wEixiMNCOlK5+A67pCgp+H
pmFwym611ue8CjDHsK7f4OSDnNBPBmhuqWftQdKodP27Y6N84gXT5y6A2Z/agEyR77Nte4Ced+2M
rxEaf5umcdpVYNSQXqaOEqqgs/ER3fClboqLps7OaDGgzmMd3+J2rTHppcRtdNu+ovMZXe2pHSRH
Ea0EvMHM+6Fv1nU/TbtFdpC48kTM0xmJdQvziGyAjQIdMEwWRGU4iRFvWaiDI95BYHMy4xb1MFjZ
erfLXYlMlMMhL4+1wm/4JZPRF1XQ1aRhKRTTIeLV87TM3Qt21SkG6T3mz6DIsMC8pyq2iUHb7vye
kRIBEQc2EvEbYYPmVI/ayLlE/o3VksKgGIbZD9rJuK4zj0aKWoYucWXeuG2rrUDM386L/qKeHBjO
JSCUZu3hAYE0nNi6ExZGPUPczi7wDUgXTEIarf0wDsFznOSHzHagpd4CiU15kJhcOpPbbaYouDOX
Mdp0icv91wOkZapoWyIV3cTFd2808LpyhFLTeut6B638IdpGPcJX7qqs3U95SaiUaoRZAsqVj88z
WXn0G4Zk1xn2A5e8OJhCdFedOf1Y1HPZXTWoc+M90BSETFsxDf7Jwj3F6yrjQAT+GtVoIyO4sGnb
XAXH46lpfAMyQvac6UDYcUXnIx+cyH2DXprsvKoCrBw0Mi3esjiv6y2Ms2JIMCytluAUwXuBFzlt
KFI/etLyo5opeikPrdLddZLugM3wcC7iOpIcUcni7aWm28tCr1TZaHHStr+A4/9RLsJwCRfOecQk
LTahXMC9gJrvoKBP2sTHAhPkPRQNDa4GFERvp3U7EL7mYaG2PbX2rSHpHXossEiUlA/brmF/JJII
kptwB+0Ooo4qJKvC8ZRnH53Gz3a12lGDvFh3kmCieGKLJJ3M/RYnEHk/oaP4zO2PMQaYnuSqRMUt
vhz6tpAsFiH5LK5A5qtHV6BBTYSgHdILEIZr6A/63oqsHyZcPhwZOB3TQcCaaQA7Bc53MRUBcmdQ
eFt/+FqWzXAdufpwvdxnkbitanjKVkYyiW/5KKLPlReKE/hECBkDFtUISpBY44HxJPmHjA3WD6qZ
Sg4Q6rDvao2sBbkEyRQyqBsmMp2jKqyqlbmodsEvcgEQXCUlNLgJ8lGhoSlY87BCThcvYG7bXSn5
S6OiLunQrSmo/rluKo4TZCfFJ6OY5+ImJglQumRFzW5K7BjwPXC9JaEskPyoyMe1A7QyYY50ePCW
fZmb11RMtasmIe8bOsVarZljLDkeoSjWkzdUm8HLtCu1aOXB59Wx+mTFQbATZeeCcwN2V+bdeIXK
g7E1R5I2CBMPV7lOPZAc4LRJi3i8FkHkriwTuszchLeofTlXhufDtMsLcW5B0XE3dqcBuZTb1CF9
jfFNu5wMUkxbtQXMk3MlCvD5blMhNdDqNyCYb4IxGb7DHL2qJr15TZsAR3C0oW/HAEo5WgvD1ViP
4gZxtetk+R/2zmy5bWXbsl+EG2gy0URU1AMJEqQoiZLV2X5ByB36Hkg0X38H6BO1t2WXHLee6+Hw
UJS32AGJXGvNOSa78EWMD0nfabc9UMRyNKdNY435qXEG41HrSs83KzsKLj/KJb610CvtnJG9Ge1W
8zFPUuO6W6Z4M6ocCI2xJsB6buSTVDF+rhdoA5OT3WfSzJhPTJ+KwWGsPXhyh68I23Ip2Z6DDrMG
Pu3YsR//1V+4++kM+DcB2vhNtE8vwLZcpFwcLC6d1V8FprmnMVWt2uHQF10ZmOFurVWT1UltlaDw
EVJALqQsUTSMRcLV6//l+ckiIvXFRWimv5Hje6RCzV5fD4fOmZ4kdr7WYTNJsWcl2Tc2+2a3egft
GF/qErz/3Ktw7BevxPrWHduwTQwLuvfWCcDmH2bKUg6HfKZOXAvGbvAep3wmvULM20XoB538oJ9Q
2v/f+/pL78sw9PXg+r83v/YIFZNfA87/89/8p/Pl6v+lW4Zrk5NuSJw5/6fv5Tr/RScMyTayQ+SG
1tqS+k/fy0KnqHOiEy+MkpFEM1pi/+l7meK/JC201QjCUWDaCA//9//6BZ3evfn53yfShSj+76PJ
s1EnWsJA88hd5Nq/nkjRSI62C1X1QMpq7zdFm5wJ905PGErO/aQYpedxHCQFTrIk1I3tYDZrPm/m
AxgQ9RIz7R9utT4D5Fi3tH9lW15LLF24lyhshrI79mQwdJLYMQYUTQAq5G8n4xt+sVx7djQULZPp
MR/wW7F500QLQuKpD3S+qm03UNgj9adIQRUCKIeBfGNuBg/4AtiE/+FC8PPJPVZaHeAmX8kbmSdD
N2UYheyDton3rqoCotTYNc/xLjdR2Q9hdK5tVESQhbYkUv6Vrf5mIbw8P1+bBymbY0ysqtp/i/8X
oLw1bmNUym53Z4kRLtWIBqArbVi9Eaqi7Ngko68nJJu7kviifx3rf1qIacD+ezX6+fy8e8HhjdD1
rflgUv2AcYIPH/1UvKUQ+xC1ON6tmTAdXUDQsizSsBw3+dpybd0CGxabgnKE/U5hdRurxovy/kv6
8yta9fOcXMZvrPWeTXRogeQJtErYGyOd4l1piOb6/Wcx3vSLeePS5HRB5Sts03LfqvW7yLU6rPRD
MC0ALGe3ot042elzHY5b4ILRlR6V4e3SURiYyjgMozbeOW07bTFZmte1JWL8w7Z9ShOwFu+/tjdX
iMtLIwpCNy364rq9Ns3/fUzIRplWbPQDrtBvTkgJZmvxV2GRxjaHj4nQ9a0dpvVfjoTfP3ZpAnph
f+NiamTV+vVJw5gyyrWqIQAKKHEo4+SpgRft3n9rf/rUTWF6nkvmBF7B9ff/6tLrbmemRpbx1iIa
oIvL22grCsDcMpq/HEd/+hT//VRvzixb6Ig9Jd5hF1wlfT7kFkP6rU6zeoPZpNtAV/GTeP5LQoH1
Jtzi8uWhHbfxQdoeB/CbBXmGx+mOIye06ejDBtZ6efAK/dQnTrFfarLwlHeO03m4qevxsXdEupub
NadeeDSaHdJrc1CoY6oFIK9MECEOmXADFCObddcdcFHMU3bdyEnfQAlUMIaTH21kLYEWmjfhTCO5
bKMfHb3qw5zdtW4143qXKdAkM7l28Rf398agfRaNTA7vf7WXpepfl6L1nVtEbDAjwm1r/nbYul1k
gwrgxM3NPtsbU3Jv9SuUNuJdabG673VAaiNIDkd5j10ukM2L+W4slYMvVKqdXT7kHaw5XQO7Njjg
XNxq9C30m36U0ApUHCymUvqma5dmm0vS0JzlULPHbRp6x4tpXUtTpDdT9xUME+g9F5ByCLSKrZyZ
Dteamb68/5aNt+z9n++Za9e6WEn+9+ZUTb3czhaZ9wHVO17fYWEXn36fiHtDd/O0pFVGxeRqW5RQ
00+3sCZ/AKa41ftkXy+pdh1V38qM/9f1TyYCSb+tjU9xuBi7xMKn7UkDloustlZv7yMrdx69ITx4
+pdUc+OnYsK9ODqrerIBmGeymvWqmNcUTYZJfQGOp0O2h1t0K9LiflLuvVfVT/1wbWTMStDRYixy
bswehEIpsWmSOBR5gF8dc5OM2BwGdR/V4xMjgwxY1rYi8MqvxIOuyydX5g9tKuXBI1IJTOMATdoN
QfFe5VmJolxozn5xasuHwMt1VCTPtPVdo6YLSBvJjZ4IA2WapM4tXMA8YevtzuNXGFb1VqtLCM1R
AxJzwNOeYYq4c9CNFdpB1cMj6StAzrT+HI3JKetgG071U5NQz86C9hIBS1dCB1d8QSfNsiUfVmkf
jMpZKVdf41Z+rTCVS/FoV0xGikZ+Ng37USzio1OgP0Q6cCwM22auYtmb3sUhC3HuyYaRSMgz+FIU
81QnBnyosu3PkHL/clT9vnC5UrJrZSkWhKw5b1aQqYvkIEfOowFxdF1MgavgwRrJ9BhOMMNo8m7D
HIvb+8fyH59VctWVunTWC8GvK7PXcnR4S8ZlF3q8Nd4PVf5jYHg4LdpTK7KXzLM/vv+Mb4tATh5X
MmN28Mt5ni3ejmy7yFOllg/svYTqEZIWrG3pQ6v13a59lY5adp5+0nsoNLVc7t5/8t83nWhwzXV7
jmXcsuw3J240SJVCD+ftOtXHujX36WxqR7Fk2r7uaVX0B0eDBkzr4v3nfWutvLxpthwu+1x84HzU
v37OBaYiehF8zmJwbj3OsJ1F1DoC4Hk60od4LagZtlIBqCYA8LZj8dwg5361sVrKwfjbq/n9qs/H
QKQPXk/HYIr/5tUwy1sM8LBdcMF46+uyEdXZzoNqvilcIHz52Bm3HT0oilOoy2Ho40FJwSKNjxWM
rUDSZX3/EzL/9NWwHzaka0jLMMSbnUjTVAyulNMFJjoEYIrarl7VMkhzCSOZf6hutDcXciAldsR1
L38prOrD7JBE2uXGp2wyos2BHt8V6rMZfc4KiLQxDPO9+r0ePRqpedMnOkPA1FABuIqwD4ubZqVc
CEIOZAaU8P239NaQfvnSyehZK0LLo1Z7sxeJYDtrYWx1gSMWL8B9Eg23hgPxpEQgRoccSTZJhA3Z
SqLYpCTbH5ZOAI6T64kPXsvvdPvVXNi62Krsthk52HXd+/Yak7EUlg+GKd+D9tT9LAqt4yCwu5qV
s4uIiSKoEal66117tKgPsuINR+JIigMiIJwHEZ9RlWBxe/8tXzgYv+4G3LUyhthBv4Pl7A0nIzRa
r5jdsQtU1gENjA+xgx48RtrMyPda9c0WBAvxnyMovKHEjFMBvSMKQcZs+NUgtAPbc8ZL4WT7FICk
c1gCsJKaCX9Iq4/F1GCWX4vZnllgn3/R3JF02dy9yrGUAUdc9z+25Rc1U7UL9k6aRE7aKrvCYRft
6pB43ZhY3KUDpZRncGHysLN8bOcPYBC+vf9pXHZ9730ab86zsc9HEVVzF0R4IhAZzu3WXAzoXU4B
UYYB7o51od6OCOhsQ6Xr/BIBpiOfVNqf338t8k8rPRtwLtKsQobzdulzZyXgNgxd4BWOYujmzieA
hy9D6IFJMObrRBILDQBtlSpGLAi5cS6mKjs7Xn30RH5YeOHX4RrFe0mbgMR3cjwGx+0CwLxYiShp
2WzRO3+RJn8kaarX3hjU0cMhvAkbG8rJKB75s4+tO6T+Qv4isEpoaVhYiCNwkx952c9kiJjnPpch
6Dn7Y1HLFho2gxRrCacABQb7d/0YmyxR5KQVvtRdDzzWgFxCf7FE+Go41ZM9pFzbSaRw+uZl6MEd
NfDPksbaijb65hpp/hc6zO/lDX0iZCuCPbCt09L4dXEnxZjudspy6orsFXV3hQ5Hv4CGrL8UUn9Y
JG023MKjUOav/kY9yTMbKQFDnjoqgUU22wIQEkvnnYtfg/hKkgMKxBAk7T2+f/j8YcvLe0SvZXrE
LTl0yn99jw05OLUTSpbnUu4GlTLLcydxzPruq2khmFjc0HfMoYe9kNkbGelQd2cqeZLd1xx5gIOO
+03IIQkWAi/IdWnTXZXsQ9uI/7Ls/uFAxykMM9pCfUYXbv39v4rNHmOYyaC2C8o48lAynKoufYU8
fTdpcrtylTsHMPj7H89l0/LmTKfjhw/ZAFog7bdXVE9p3ZQknF2GGm6Zj/qs/YDwE3+xHbIgoGiY
NnBLzcMDT+4skK4j6SsKDB2Yd6sSd5PV9n4c92rfhmw0l2R+TAyGF9rftkDrF/X7K+XSiaTPAV3w
5jqbDL2S5Kh2wehWva/XDqTVjJwnsPCkHMTpj/c/mT8esZRIKP1ot9Hp+/XbgHoOtmmYusAqAe2a
N0LwrGYJ0lghqMk5fsFOTcQz/e2A/b0id3GYs5lm4iDt30ID086IKkPUXVAs/cs4i3vDoTpk2pNt
CT84U65sEdirXTatLOMIiXZKBhecSOrwEEqxi890a+kKXGZ2tSwoxd//YP7QiuIFOhSPOiezK9+u
GuM8MMHpMs4oTbyyqigKGcxYWd3dUDd+jxN2x0oA9TSp15z5oRaRDyeFeU9rMsRL8x/WzEf4/qsS
f/q+2CHzTVHduuLtgdxHKjStUkcDOETpXi/m+KghTcu7JfXRFTu3Xe952zSJ9H2k9Mhn43jEaxYT
PuEWd3MRlKZMHoBOfh/QAjwMqLbisOtuo/LkadZyatz4dmGlAdfQEIkSyhIqs6PfllwXvNS46V0D
6YPHPH+puUyUii1cos84DW1PvXQN2TZUCMlEh+fY9f1rPsmPy5CDZLVS59lsom8LcRGZMuJgLOPp
Jje4rFmEc16TotM17AHe/8D+8HmhZ7WB1euASn5DlcDJTYDE2g3UW7m1liTdYeBXu7GEYQlJ8jGJ
h3tba3+AvfvLmvM283DdXiLNFQ6JsAZwsrdNbGZ9tPtbp0GZkTuHVB/EISFfg7malW3dyjaOY9te
KVWMmFjpb1rAFnEwWf/zmopaSoJ/W6cRv10ZatRcfe2KJsiS+dyKQm0a4px3yVhWqAqN18ktEV1U
5XUqzO4vh+ufikmenG4uRYxDL1/8uryYSxilaEWaoHcASg+r986tvkBjhS8ZNeYu0eCGkiANdzba
13ET/+Us/sMqA5HC9gSTPUNI783yxk6p7L1YNkE+LMD1vaMVblMQXxvkIqbf6n99x5RC1u8rODts
fQ1+JAqYdfzX9+xmohqixeA5VeF9qcyLqK637yaaNvukbx/yUuW+MTXeoyYBY1ZD+A0tTnxywAwE
0RR6d6n2CmM23g3FHIEHTFbiqBXdDWaPbgYjU1SB1O6JV/Rzx9Ke3BAG+9xCCdW77FrLJgdpXI9c
NKwfzDh/6WY1b4mdT1/7ydtbYAfuu5yUOgtaHldAnbK3nEjd7Otxl9RFdIDVab1kQnxRdix3jLlL
zvQB9Zyx/iFhhK+QlINUbQ1T1z/QzdEeRcg20hnlc4L//kj7K7wJkxxHLBK+O6mr9n4xQ5SdI4jY
qW+eeoR27oCqQNkvrvU8LEb6XdHXb0cTvEXy6FBB3Fej1FZxNILooqTmduPQ+5A6Hti8aD7FQ3K3
LLPx3JUGoUyz5X0Mu7QMLKeiRQSa7lx6+TM7meGIp2m5nUyyB+vBuOpJyaAIym5qY0qv3QXhMFfI
8nma00e9jdBVj4u394x+/rQynlZUzauoZM7aYWZ+v5Asm5GUtp3noXpIE+erGdfLVz0z7hGsf+qL
RIOtLJKb2RmSm2Hqv9VzNwL/HfNlQyjosCvqhHgYgQMEHjEVWJ8vrZ9k7YyUpcC2nUB7RJTVQYWs
2dUP+UuvpUNA1i1MyPXGiRd3u4Si8C0d1DZX9uS2r6r+CgLl1eUhw63lVe+aYEqRUaTrTYXX+ue9
y2NhNvmdWn3Yk7tPM0te03q0ry/3/rkZi0jt6pGenCshbyPc5LJnVgnSiZmEKjHR64yw/kdhVp3i
SUeh5Wl9hSSi/TzZFdXLEvZXSTQiJlrvLUWR7/LcRKutouWsEcx8BitpVmFzvjzC5G8+JzkcO3fJ
DlVrX/dlKO/+uQF/tE3Yq9w6RRf7sssmJP0U591cTuxxa/E0ZVZ8gEEfjP2AX3oMBcozSqorTzXP
M9/APnacaJcbMnwQbrU35tJ40eKqOnVwRS2NbbJe19oHlFrah6lq7kmH72+qtNTujJbesZf0AVhX
iyQCGT5GcYZFq0MccPmxYIt/M68U8A4LttIKbYOoY4T+uWnHOdc2fZoMd13mOzquboxa900OvRWR
a35UdQOZlSS6farb6b2oVHpPg2nNkk8usWS0320Vnyw9USesTOkWhbD3nM9pHkB4dnbEPIbPdooB
rhQ9asrFDTp7Wp5nQdxfGqnlpiR3+9nMCnyohndf6G37XHzO1wdFF+fHaSg5GWonaChfniJ8Wg92
XxKMaDRPzUwIWpdFJT1yK92R5MKIjpL4bAMwP1/usXUlgAXLOd63vTH27JHS2eJ4bRaHUNHs80Uo
5ZDMdFXEcMIX6AyCaJBbRTwgCbJ9G0gj9gnOdQhqYtpgZi6CW2JW9mlpGQ9E42UbTd0NVd3tvIW3
7anQe1JxaeO5cJ3AynhiDF05sMmxvtFmE9ZpDUjcPBntmOF2H8L7XqnhczSJj2oYT2g5SxJvTOu2
6jhOKnKQwIQV/U23RibYdfwttpGLmiKS9CD0Zl9FstgpRHtU1H3xsBTD/exO9qcidctdh477qE1a
91FOz3hsCjRPYF5rjcZxmaogLBr30xBfNThjPjP/nfYTVNpDR7rYRwkOvlsfty12uXkNIENNLKuW
C94Ocv+8NVsTzXeMFLdd0udyTj6zkOSfSyvkn2cPqVm1d66R2c9xCuohKZ6nYRzuLTe5iefnWjTG
Iyq96uwW01NEsOUTkIPsNu21r5efcpEkN2WXl/A6K9MfS41vg97rPRcZlMx2+IDCC6x0L0irjRdx
yhmB+nVqtgerHHp/obl0qE1jfvJCW/hJUlvM26r5CV0mMnZH/zKNU4FiLO0ehik2bjyRfGg71T30
640x0T+YKrzZUZSRjKskbefSw6JWmsyo1h/ToU8fkrL27VH/7BVwiRp3cg6j7X2crDKjXrM5F82M
Y0Q40JOz5Ev3nS96PCiNXIVhdMVdaDvU45K8iU6S17IiHsFfBC7APguZekMajbKvCbGD4N4nsT8l
0XyO3GY+X+6pmI1MtYYELFq6nyEH3bXELt9NEHvOdv7sNVG0LxQpcMqKzJOuLONUm3RsnMYh/Emz
zSvb4NrrNUTrenPhnKw1arSOb53ZqU6RkdUnIgv1HVonLxhnEhUzWe4Z0Xb3ZoK+2QK+cmpMtz4V
tuAodZb4fLnYVYLfxulIoR/qy+3lRjI3MDJPD/QOyojwmh0JAOZRhOHrkvQnO+6LXdp8rzT11Q4J
6Mjps/EGTh7+V+Dz7Z6K2vMrZ9oloo9Oho7QUpZGSkJTcbWGXraUERspkp2m4Hlb9bckyz5kWYjt
ISc9dkm+a3MbILkjOXMUu7ITvAr2fWrqdpXjHhYUZzCy0+su7l76BrG22X5L1bXgOk4Bs5168Qn9
8QddI12J9tc923m/nJCkOJnJNV/JCJtLiStDXLtD/2LO/R3Zd0xn63PuROtVl8lSKFCSoKF0shfX
DA8CMKFpxsEaezmZV8ijWda0H6XCFGu635Z+msjjqNA8o+IcHBcqR24Qad3XW0ahycaMKrVzyITc
arhzKYbSK6OCcjzbd42tFkw49TFrl6M15/eqhIdDyZTX43HC8LpJJ7JxyiXoEm03KzPAj+XLnJGj
M3+n4ryv8Wf6s9OKbVET1EqJZ/GxsWWVvK26ZK+sZyfVK7SR9VOWNYocU/khFTqy3A5mrqFCdgWS
fm1Y6H6XuF9dg7iTJCliOIf9femFH+yZHFBtmkFcp+xMVnAoTUZnO9KNayr3nKeDu4OC3AP/KI59
h+nashWzSe2cTNNrsth7WS2Gr7czb8gyPpe1fkurBMW+G5S66TsLtafXLd9i4NYM/8wjwldjyzVJ
bRttgSLSIhCetQYXES5yFCHVtqmtO51g3k0n83SrjBR/yUdzcG/nDuGPkhyqWZHXOzNLu10TN7co
4su9PhktACul4DOpDPeWeSs16oiyrRO89SaZtDZLgnC+az3K1Mq1fmilpW9diZoxW7zbTC33eudR
IRvSJGTN3glTI7mv7KMDkLOEbB54Z1HcRAQYa8Nudhha2Avh5mq4mmJglouF5HOsrk0jecLz36PV
lVd0An+sQRBRWWy6ofjupukPa43OHjEebAZ2FjgS231W8B0L1T1DhfncGDUCg7bdyA/inGgMoyMP
p9RIGBTZsO0mMTH5uLWOgEEiKU37kwd5OOtqUmyH/EaF0X4x7VdUHCQjNBLPly2jTTMoLruG7Rsp
kJaGtGMrFUSV6dNHwhq0wBnHc1sry0+YfKKuHk9DxXWpVs6xMJOWoEaStyJ9OXbN8LXkApjWc3Lf
z+1ZpWCJAVE6RKPW4IjHeTpd7nWrhSEiqgwo1g3tHIJIlqhGZGtVp8ShzKXPKI26PuUugTTuHJ+8
siGPVHfaHd6l0oclWWzctPRVEbUnd4haVAYdjvdK0oK/PDiQgnuq++jamkYXf9DQnAwNDfpY642v
r5EMJvVNvcGsYgbI3G+c9QkbMdc/ZdSFAbglw8NQTS2N8Uq428trj4up3FtO+pXRQHJKoyk52dTu
KNOBY6pWmSxXke7jKupOskkF8r5V9tFOy04l7m2VZQczamErhMUXFdXlzokywgrVUJ2G9UPIUoYL
UMXIjiaK+hRLZz5Uswxihu3FZI7HAok+Q6D1H6xBI25rlxvL7jTf9YYDqHHMVGMIz9Mxu9Plhrng
3ulM79BqEqF9kRzbnnSYY1OQPU7eIvSL1i1PiQT7qYXjvlt/ujxECX6dwLLdLS0GyzXqhDDO8uRO
y2dXslmyBoRlNKLq3WDbDakmCzCqdP2Umw6uq1Ev5YmXVx6XkHMe8+cxdbnwx3p+6qM2B1DNPWOM
g0XG/SErh49EGpJuhlsIYz031QJFUZQG0ZJRwXIinc3l8TT3WCovd0eZ7mjTOYemnKPTnGW4gdZ7
XrwctMSmChrFvhPGeEhqFThtI8g8apuXuO6m/c8ftdjLTxxSAzALuaCkoMoDaYCbLz1dbmZNJqep
esmrqPj5sNsLl8jAtPVH+GLlvhdWR60RIgAcBu2qJUoG7lK4Y5ixRlmrnHVc3VprhEfsdDdEUJOG
4jJD00cmnlzX8O4Nft5b2sHgG9/URZIdDCo4pO/A1BaytxJXd29yOlY3+QRlOvV0LClabXKSAxSq
OqfdR/H3xTXCE02+liSYtt225TG1G30vQ0lxbblXs+Yt0BkxQgpmD1pDrZpn+tdxgPkB4indzrr3
bSZHd3LjaZeFCUdTX0JfNmIANSvxAHsXBJ/L3SURVXe6kO3sy6PeBUWkVprE5dEL30o2RrqzQloV
2mzsFl2PD5fHSRUzOClWVIJuYwpEcLL+/cvN5c9f7umjhbXQI0T38uPP5/l5e/lPK80otxDy2+3P
By//qr683Mvdnz+3ju2bKyXtn9c2XV785dc/XwlIvhdpLs7Pl/TPP4zD2N5Nk3ipTAX16/KsmSYP
nZy4TEeAQS6GlMu9HIvPv368/OLy2Jt/h5Qj3w9D+XR5/HIzXvCI//wpJ+pA/03x+fIQxJ9l1xbV
l64vKZXdsALKCU3q8uM/N0tKIQ2mnW/7cpc1HSrjytVwc+sKWGl7IEEEcAZGUL+tmmula+IGDaXt
1wspPFmfrlHsRujXk+Nu9HUWOKUziS2i/zGlBjn1kSFXpshXLkR4yVicg6yNj8A+Fh87o3VHjgTZ
VWE53dgulTg0o30Bv2zTdp4RiBqM2IjAyszG77iY9GCJC8an7kL/3tcGpr2J/sWldDnHtDqosx8K
5xM7tthvWcjxcCzOtissIFiCtQc2//du6m9bad4jWEH2OSW5H8bhS0XHntTWRdvri/PZc+6koe+r
qflC1HB+Fc7NsMNNRvUf9k85gSDagEUzVXYSENBxjNvFDgiTeCh7xEXl0hwore6W2QKOrDCCR2EI
v8UMLKO/ztuclAzyE7Yeaj/LDmHTAxWwRobASeX5rSrbrXKKFjdd8yV5GBWxISI0NzW5GaUX3VnV
dGem1Y9eSJAvBBNz/fyulBEGcU/h4VqkyXcCPEtDVZEyRZhQWFDY0Syix0JHrGWH1FOUamoHdt29
Lqz60zScB738EGbNGLSRi5MQUsQdnuYvqkxjOJnNN5LGHrW+mYkgJ+Q5KacT8QOvRbrXCIbnm11l
iYPwzTZuyZsfAhILvFPUok1I2BsZ5agdBvO7XYbGIVZPMfKtDxE+sk2dhNca+pSTMR9nVaFGIr7M
w7ixy7yUTJWhArCNGYfc3cTg8nyb1t8qEcEsoATeGzLCIimrfLskBJAqfaX/RG23KQA85TMRvAYu
YbNrM9paRnaraW106MLlOxrH7NYRKzGydU+FmgALSTXeWwjPkqJ+uWQCOMAnmXUM7HZEU93kBCBK
JfQjCO8DradnjZdwkrQ+NnWItx0owLRbRC72lZOGh86sX6lulc8Mpwoix1Rnch30gS1fqTGWrweS
qsrJaX3FeBNBesNEsXAoCCtqd1pgxa6lO8AvkkcKmjlIGBNtsJ53p1Ddo2Py2JmwN0BqcLJb+0kR
prnJ5s2swWeSup8OhXZc1hzCZCrFsbDLmpR1slXKomYfnNGyJQmJqOoxRxUVf3JSHFf5Qpy8lRKY
3GNV71yUWaJwCaSVEer00f04GXV+5X7JqqE9N2GQhm26XchgHCI6DN2kJYdMr251A/WHkgZLfxxP
23RWxd6WnRegffX8OBOfxxxLbicwIMWkC0E/4NRJ2P4ayYs1IS5NykESdk3hFJM2hk6hxIba5HtN
yzu6HwnAw2oc/WXGrVrVw500AZ7H/BGPPtdxGLqN0LuRoyZ3d3OJ0zN3zducrKRthknNjwD1E7TI
wpzrr6sGrNZaNiN8OtR1dPTz5UfJKFmrkk9aVf8YxklcDcaikWMZ2UFhI9cqFnAE0is4jfjvvak3
d5oRf42TcE/oTkNOJyzyOIENHI84oGH3NJuGGMyNbJlJ0/e7Rufk+jWCbS6dItyLdpoPbVUtQdon
mR+a47ckqeZ7VkCEMGoYNm0zDVdJljaglghtb5fCPmpUcwaKb8xq8Tmym+pEykJBV898FuAF9gW+
lmNlDJItkOYdZhWemiEF5u6l8UM/Wd9CeVPVt13KHEdT0lo7wendUhneDTka22KR7M1aAJGXs2i0
mvHYTMbZiVqKOE8VzCidwLZmZJlslG+a9WbcprGQV07ZO1e944mAQODrzquzm583Jmtjb3k/wiZm
g8UQYqcTAp1Qb9JLDZwmvq5KZCoywcrMONBhBEhzEBe4HLPh1CGcP1FQTr7pMr8oIgLJUNBBiC1Y
qdbdpBnINjp6pJACTSnQI2ilu+mjcVc6DtzFEu5i0hx7snhJ9HkVBtbR2qoTxuSx6T93qrT3OSIs
WlshcVtuvIeIGSFzZbXW5pTGkDcehD68zuUSH51Q8bdI2Q49MK4evFce3bmQaXf1gHXeXV3futPn
p8Qi8L6Mk72dRN3XsVBfTX3a4onjqqHDtSNBxmCfOJOaYR1n2wrmbLbphbqbqdXqa1TOgWIHe2fg
C0+pZeA3cEQS3IW6pl0+JmYk9kAKXpY+vYlDhhrRWKQBsxyNww2jB7HXh4iu1x7lVTuDzGaVzeMe
7IKIPtFslFs2t2h3TDJRpsVkmuO1pzIDKmsGZW+yRg2cmR5/0yIy5dzw8c3xmW3quK8H2Ni4odJt
kRlw6NInWt6Yj7z9UFpnb3E9lLVOTks9ybdOPd6Oa/arjshiNxZrjeXm85WXa1tHG6a7uDsRNLKt
zN49E311iHKtvW+t+muSeRx0QmU3U9Z9zJo0CWaaL/tqUHtJ12zHPjnykwphXAt6ed9kxk0sqEIq
7O9jNWYn2MaMDFi0/SgSy35s1ZWKJ3M306nfStTPZ4Aru85SH4wlQj+XNsDJVkuMIi1jN3/C0lF8
UAyQ/BRqwdYpy3Jb0fLaVwIBm9vvryc04kcVZd9GI6q3lmGLDecEA57c+pLnHumZY8saS6/rYLRL
uOudEYxL1x7py8xHuRqOu9bZqr4OjxrxUaiipi+a9KxT06feNRAzyMRoKlFjmQzbJq/a4PTsb2kF
6NdZ3mwN3OZ3jaCGDWfzbHjVRCT9UKV39zh1wc8wXj1EMl2tvoYOycKezAPOrfbOCj+o1ioe6jzy
cxC5d2gUyge08dneLfveN4ZP7RDWj5Iw8JspTj5xujWPPb7wEzqTkviLH6ZKi4/JoJqTXmsYTNcf
UcYVfm+b2ZWlqulIOE3tNw7I5Gk0fmhJfnLrftd6k68a6Xws5i5aRYB0SYj+ssh9OLt48rA3EAKm
0UqSYZoeTLMZfYfMz7PFx7yRqSiOeckWcuYPBZ6W7+cm/iwndcxTV93XdhzdMjO97ae6eExysjRt
ZSBHy3/0sleYYNvov9k7k926mfWKvkqQOS/YN4NMTt9LRzpq7AlhuWFbbItkFZ8+i04ukAyCIPNM
BFzbv6+sQ1Z9zd5r71xh/iGgPSfy69JOXwwk+msBN5CNGtLKtIpOucA37g1QQ/KMkFmrH3i7TOwb
BubenGXWhAJmLxD1sNui7NQLQzsaJ5YkNC9VEmeHv2CfmDLF48E9mfbPLBy2nh5hfJSJtXWzmAY3
lt9tp775tqhvnsW4MBZSHb1+PoIl2akMs1Kh553RpP7zmHt7V5PrytL2MMrpxXM9edN5Z3KDWOOu
qTWh34LbNYbvgnYv3WOWjS5lSw07VZ+dncJiZniJqjI6iMb+CqTpHKPcuSpnscsqh/DuodubGtIc
iakDwB+cyEPoXoRKfmOtYyAaBKTM5eQ2lxUJe2btHyUEu11SymExlA+wJwhvj2NdMk9QLtFqOxha
6Yo9Sv40cuoSKu7ds8zzVmYsgpVocndnV0xEDFZgCE301s9cZ21O/XCYcd0fkfIcZwLNN2VYIqvi
pJg6f+cwqtp4NYz+rvD0yo/1e9pa3tnBsbAS9gKMUCLaVWFXrlWfNa9WSSihz0i5Rt2yb3xBZG0c
kV+I3vEpYjwOiZg0dEiX8Dz6IyeSQvrhjww+xvQldNOVibms96LflhuPx9FhMtw73krqjKJvypuN
TZe9bgCm75KQa9QUrrG13eFqFYbeiQHgzdJ/nmfaWeSusAyUl323GbEe3TD6nkzxeO28rZXm6XOi
MIuUA/gkFu2C4iJgotLQ3dHRghhBrO2otrpMGrO6TeOX9yCMU6/bO1m2R4SJ4txXx7gAsdT2gSbR
KYLcVDzneRvcutZfIz5Rb2YP/KQzPizFVibo7rlu453hqJ+aWvFSkcy+DNcuYR7PW8CHZM64Tnzo
3I+49uKtkcXGd3/6FQeV/2HlPxst4m3kKX1xwzE8doBDbSTMXOpFek0J/llbbvUmKtVfY1lYL+P0
aAobAwSyhGuah8VNSE4SRvn7AsHJXaQD4yHCf69jefNCerkELjqr8ATEm+jlPaaC+aPLLrgZIF2s
0UO86pNmm4UGz2/DeAGGa7cKxIybaPlCnLOEaAW9hbIxukXmnbXXRWjzkHR1cejm+dGkMr+wotAv
HelVZIbQaww56yfP/WyBZN7/fmFsd8gL+3dTOyzvzBLeabfA6XqNGSjRjznO1ZX7YHxxRxMQZ/p9
YkzM1HpkQwPQDuxc1F9nEujpC4xugxqIH6tT3WunsNZGMEyMhgd27HPpEM+C9jlspvBIxdAwlYs7
yCSbwdv9jTN3K0dvA9+sdgOQr4uT9ltZhDNhU2O3JSQIopvJzNM0RtY5Huvm1kv3lo6ne4FuZGJJ
2QIwu+AdVacoQbydNdPvrIVa5qjZ3ZL/o04eDWudgZoc0xZbrQDrPaR2srPg5EwWMapJ81p5GT+l
tYNp6aJL/B9Ole46ryGTnuz1zRyn0VoacXLJwgook5MB2yJNkVIYAlHzyfKdU8QFBabyXGz8TOon
p9ZyzX4EmHkZDxD+8m6dapZBlveFFtU4emkT7pUFrHoZ+P79YnRTtG4UOe9NnYm70DUZdZb1GHnj
T/lI4lIxmONJZ+G3Kk5+G5g3n0uHtAq6piNiqprkeYIbAW4327kQYgMkatjUnc3mGPTKUUDaX3ei
hbowD+3Ba4hri30md1orZq/psuOHF0PKrMzjfk9OUbNts/Bz7udrOdTI3p2pOxPc0bAUqT4xxkoe
iSjbpob1pcld3GhdTidJT0xiX9hucl/c7XnobmLM1FMc12etLXujhePtKk6hfTUVsKF88ENWm37o
HhacI8t+6xgI+OIwpxTKJ4BFTCSevORHZP9pg9H5iOoJXZ9ffquXKD3lqvwbc/VmHfOITS7p4YVJ
tFqN4W9KnRbJgNPtUjE9hJV3VzBes0cKweBLfxVyjh6xwDAd2BdyzA547B8VkLJNHNkOZFIAP54M
/V1WyOGYF6DaJCD523A2RfA7HOBWpC3JbLanH64v3OMgCYg2e8QKC7VNVCAfGynpO0J0AgOCN6Q2
ElKK4Sesa+dffyPma5bjdI9k5dnQb/e1IaHig3lZaBQyqZvd34ipuQ2QrNMVFbJAlIMIj7nWDOyl
Au/idEO1KTLrRxtve6jBa5weB1eSMF82QDviqD40rq4RGgCEadCZkiE4H8aqaTaqQfReNBuy0tl+
Nnvfrd0/k3nEPwJe0Fx5ceY8G5YFxLY1DrVZbouSwZWtmP/48XDthPFNCfUzsZmFiCEZ1tWs1aqZ
XetYG/ppHoPo2hiku1q1DDeoqQQLTZaorWXtKsfOttz3y6tbrQtFsqyjPvPapkwJTq0UnPduu+n8
tuWqB8nuRnlzcCinMg1neKrUQTpLoh7RZkeDkQy1BPq6ZgIzyDZX1Dk5rXn62Q4Gk1pm/DSp6Hka
TSunwlvZzfpEePy+iHVwTrydZfVoxyGbbIKK4RfZdPJgRJlNCEHl7ONuoaRwR51qT/5iHk4QodP2
K4zS03ZiyVYW9Q/WZP5eJw5jLQNrDVXQNiGFepX55ll4ALQUOJOXluGSVuxrhyaSZ2OUhM5U8qUt
UigDJKZvy8FwX2X1IyCZ44QMFjaZ0NamTRvvMCx9vcFgbQSkctDYe9ckqFVbj1E4nltCyIyWylEE
H6kRhYwXm2rfmqnatA2JkyJWwY7T8MyHpfA1dPQmZus8jZV1wn4HiNk1J2pZROId3rkVRih3naa9
c3FR5RzFJJ6jQNaXqsqZ/PRddwsCak5fqguHMLGcxNk/kX67MzJma1neEhLeywcV1JKE6CCWSfsj
+a35xsXLz/IzgaPZRfvZFMgp1Cpsa5IgRdvBypofFpuyZSIVnCy7FBt3qDU9NT+4qdG0/74RM/K0
Hm0xyxMn3MnVfoHpZvoxTDa0pZxMlN5hvJdu3ThKt3ZL+ZbU1ldaypItR/Wrp2nfq6aK10b9uyK3
6oLELtwFXv5r8pZRl52UhxzLvRdO9cbGRbhzw/jLtqunOP87t2WQrW32ZH2K+XfgqSaA3j9aVeqt
VcT+hRicfp3Ixjj3Xk4hi7VwPSeVyzkrfrPnpckSlC/xvCRrjgyLQiNnsNCoqyO/M8NYw/EqPoLp
qGUXnAoikKDw5Xw6YctWFMjoFgM/qHHnRxfk5i4zU4hlBBMi5Ic0RHzksa3ygQado4Q68l7Ff6yg
q++m62nUEGG3rZo83/sJb2YAHpKZY7SktOyIygOu6SwXq4iORTl9k2WXnROp700FtK9rm0uJs2Cd
+zUbwpl+OOyRYU0efLWaeiArGQbpwv0ZW4xo3ELyKU+ABINpXPmegls9Rs7JC42vEiOxiad1x8hx
wdHp8Kwc/nmuCn38I62E/ep2m4SV41Ok0wOgSLEYbJON28bOPmDZUqT+KRFhDfzbqo8AHkvAex6m
dfebqY0QPBzMPSubMgiSt5ohC5iiQhkGCecEgE52xBNg97zIZffhBPF0wthX75vZJEyE9ZNyfRb6
pAqiImk4910Znf9+KSfvV8Nsjdlf1u4YXmRH9kXPcdi4l7RzvqgpzZ9l59692ExvqW7DnZVm12Cc
cu7X0doyEhp3JI/zPg8uH3Afl/Sa/oF5S/aRRzW8vwGUL0OwvFnWYzJ5SOSsFExlfiKZ49gWfXlK
zKQ7Vsq7O1Wg9nbLoTUXLeu9NVdGmoyrEp3HT0m5NnThR1x2FOcT4DhVuMVaRDAnNXnoeVAdxNDD
qOyLR8NIaM+6DIXH6LQ3MXQPiip9VKZASlCV7zCJGa9I5zhGHQnfSm7joKBNa1JwftnkgqVlYKpD
DPZtrAkcttNTZy7AUxXTG7YeBvO+oBWYcWFYSX5qARpcYIvtFiH7tlJJeO9TUh8N1Zg7raPvAcI1
mFAJxnGF9wDr1rAua3lo7do5K514q4heTOaM3wqwCAwaJmvXOfQ0c21eo9niHgyavUjYxejCAHlH
o3v1o2Lf1xGtDv5yPuP45VbGpb/Lo8Heui1ved/YTGjSKr4KUx1M5Uanklr6OBJZgXe8R+9kl7cU
YupBJbDkPPpyI3/RdVCht9HpLcIymJJ9trMTq9wL9pSsoFR/nBuXVtm45qAI157p5hvyHpqjrOS0
AyJsbUIAfthBRkaa/mfJu/IsLN1RKqTHCgXVk2iMm9AdsWR+0d+iJAF90KTldeK9TCE8njwBVxA2
IiAEtHBpcUulO6z70ssuBWGgaz2SitRVJadVZebrvwd/ONJNBgaQslraZByl6pZpSkWzbZ7rJH9y
bIa+M+EhpZGPZz7MgEdIcpA3jXloiuHKVL5dd23nv8Y+ywkih1/riholnhAfASsGOphZX1XeVM9Z
0G/HunW/hQxa1liB+Jbwd2yrVjjv5niQ42/ZSPfROqZ8DnP5qHr0U/TDYJqdpCRhO/1d+/74u66Z
73k6Ws0deljPoBXOZn0ZDd859rYqrmSG72dSrb5xDVZoEG1oqn6dngYH2nU06OAGqC/ZxUkt1moc
NonVlkeDVXqc2Y8+i15SMfMQmXTnunaaNQZpjWRRODfZcX/EufSexgUmmwIiqBnlPbXLF03YBm7Z
Tj27CkikOZnu24xqfJVO7/jkoqXHBasxlc+6cdShV80f0RTtOsyDlowwE0GRq9XzFFnJrTNNwbrh
pYrpfBndBGePOecmxMzA+B6upm1W6dZIhmBDa+0d277LMAHgbZsb6v4OLW2+UCslI2cKeJo6ezLw
8SbFd8uznnAnG3tsm+nO7hC5cdx/J94IrqhRy2NWTwu6rSu2s134OKjS/uDidXotxPyn4fnOwrF6
uNHgHFr66FXBuzybo/k0KY6fPCjQrM7AMaGb1VfRLcIWNxyWCLP4LLqGLcucXTA0FjfbuiQdy+1a
OgIBSXSXZVI/TX7dnYqRpw7HUH8O/di8jm7V3+y+PJpt/ep4BuNnnDnHsOsoaKS3tgMqLitKnDfS
i14Y9svTGMJixCJAXmsSv6IRfnenEIx60Rbn1o/Lu93zwtdOlG0CJ2NCxjTvSuIOwz8bg65KbXFh
R0uP1YwHEVl6N+TSvtfqrynY27RD6V+Un/S3wYS6x5mx6Yfa3pbLLWKUjG79JEN5h7ZpYoHllXPN
XHCQL4lRm/coPfX+HrNV+bNgPLX2ldk/9+NzLcvyAs7doPEsrE+EiRi4rQ6BOWuGD/rFcbrGjRt+
c3JZs/3hUrQY/1AdBmyXCGdiZjn8qFSOdNFv3JOw+u90BObZ7rgTwANvTezgwaTrs0RPzqfC4VSU
Y/o8KedRh9R6rpUyIVm+hCyoQG4M95z7+xkbxN1yspUPI+Tk5j0qotzKzqMm3E62+I16b1rRsk48
tXxJJP22MU/ToRyG/TgW1pEgrfwlRhjnm+024FwEkDvOZ58BxkH7ycRIRpwmA1tgEznJe5cxdk1E
H1/41CscjC0DaLeovpcxhQiwjuwuqsHe92xH39ltI9O7M9nz3eLJFgjuhDw1YdC8i2HpnqELdOPB
wDZ0dRPzLWah+ad2Wq7AwHv2ByZ9Y2/yt8ahc2MrdC8miqFQxnqroURt6kHciEHLqJ9o0aE4m1eT
Wf8qKYZXiUCZn2uVfaQt4502xC826W7nwhino7XWHkXoKMbm2hCGvBGoMtlDRRzCuRc/d8L/AVuz
3qf++GobyVMHPfN9KCq1j/2epi3m/6Zzy7unw/DMnr5mEzzlzEnK+FCVgH9GV4/3CXfJhO/g0+8Y
fBZFdrdwG7Iosf0V7yQuj/iI+2/n97b/a8Cn4MfbomY29fdL7lnBzU1c8wqNaZNsDPZBn6Xbdme/
5IG3isr8lN04IFJLw7MzIe8b+jTYl8YorpBW0W573vCW8nAz7C3eEVPle8aHtFRzEhybPrFW0RQ1
X5oVkc4s85LmoA8a+JUn2yE7XtY++k5Yk2dHOD9DpEJv4K5tqgGvXQdB2KGpmNSL1n59NmT8WzEO
eslioPFNhVAh+juvqtCYVk3qsLthfOV3vbiE+k8QGEptHAdlJ1AZaw3hbti3kpeSb9yByAgJOrNH
h2DX0XlrYf7+x//0G+47aHEa/Pc4HEy4vpuyUuKoJ41ZQCTf9eBkb2XzEjVR/T7acfIyOROaizy/
RxOxZ4AP9k0aP5jq6EvvROlZWFFwL6o4fbf+7iIG1ZyWtJsI3+cjLeeLjLyAcUqhH0XNpA2T2bkr
EWHQ5jhnwnpoMaKu/ZxjVliYCwgomtGHdR0zhwg1G2CBIdoVAy20hwi7WuTls9epfS+mEH9JWd08
jQ+yctjkaqTm2xGw4I7tLopKr68XWP0fRg3hvrVNFAz25BypyHklKDZWSrDgj7XBMUOluzalmndD
RC9Lba2vPgX/uqmnkfrOsA6R5cqncablbYrEfgew+y6HcHjhG/ujuy7azMhDtkORTocKGdqqk0V8
QfYtt2w1WbDGnf9UoCgOCwKBBlIxEgpe0Q9/+DgZECZ9z4M0ODuC6Jar2HKe6XTdZ9rKAcuPdxaG
p7ZS1cXW/dCeKB5tYnQP6rdkZRpluvca6qOposeeZjnfPMWgTOrgA8Lw8IbElhY3EPrOase6kVu5
GYogv2Lh8NhA6u+dL63r3y/GaLHswQPJ/IJfY0126Npo3IfZfOazKk+o9ayX2Dtlw1Dcmz52zrFQ
nGkWbY0fOI/ZepUwSj+sn2U/3EIVJe8ppPMniCIfyo+aTekFNf62dHoaun56EuF8wQEbRyeQN7m7
mpkb7Cq9pKphfGVNXJm7nuiGv0SDs1kQhpc7vVzDprWfB7f8kUdoL1XeOB/opFJEdq9ypCPJfSvZ
1c7YXdO+egrc0XiiYUAElI7MeOa8O1uJceobPnmgKR/+bA0HdwxAKAbjNzoL64hxjKx5v0wOSlli
Fyk8M11JkkSEDpTBSeH6ilY1DbZ2ErdEhtkxbrPuPWUqvmbZ/aN07fRtHp59Sdw8xv9pO/fD77GR
L7qxwo1y6+kKqeI01o4HPC55S6LWPA9CuhCpjXnDPRHuJxtA+V+/7f8TTf8XoilUQAvz6f9MNL39
nv7l9Lvrf+v/mubzn//ZP+N8nH9EsG9RV7iOw3Y4gGTxzzgf7x+ex69TktvESvEb/wzzsf7h4FMP
YAWRFgXVBYttXw8y/bd/dcJ/wLoLTJPfMaEHWv7/BWqK5n5x6/4XNoEbmQsiAMdHGPKbcHr/u7PV
bik7nMHrKMmZnKfauM54A9i7qQVSCai0TzKE0t2SqSLSh9H58cbIhDj1QnIqxO1jSSAgAQilk8yL
S9UvurQJqlKBG2elkF2s87LOd5T8Fhxv/7uLnOMcZ+atqxXTSD07p9hjloTPlSLJb/bOZz6J7hz1
NcAcsfi3FhqaJREvuUPERWlrokczR7+2P2Ir/4K9l997bJxbtw9ulZixRXbFu13DrJkMQgbKfqQ+
RfOyJnjG2EHCcfdD2TyHbNNv4Vg+wma+ojvr951K+mNCgoJhmu8scIxtWiAbSZX+k1UoxDhgWq4X
u1GkARjuSbro2lryjPH4iqcxi+LHULk/jSn/3jpRva/NcHxuc/KS4awfZUnHwAJgHnRxomhn2Wyj
rbkiEWUE5+RX1n0ZBCKCZ8KeZUShatyZdWIcO7d65DOKjtZFj+Y5HTko7byJEpSfXTK96aETByqf
MJ6APE/8zY1PbBK5A9VGZ8R01LV5Ir/0M2lmvAsESHTwYeFNP+o21+jps4tI+/jUtgjUU+q8hsEy
g5p1m1mM95cEp3yMH9RJ/cqYWgQeg0daNFZrozMhnmtrPUakFVf8EDfd6GZgtkBttL393c0qhJ9O
tR50fpATBP8BAcWql6ykQ4aGdT6tZKDELmj4y8u4OJeO/01CxMV7tK4nWb/UZsbPTYzOmm2v3CLq
QA1nslZe/ovJDwzSilgFhjnQuyjn16Do9Bvp9c9S6mUfi2SGKuWvLo5+LMHV9m4aig8lZd7I94mp
gPM1cg/zML9XKSMBby639KZQQbDtvFLNr8ChX6058GkMJNlQVr1ztY2rx4vR1FsjxJViwqamtoYK
qj0uIEwF4o0VyUvUsRHP6XtXWXHSIbF8zkgCBG0iP1oeOkLT0aBlGXrrQzG3IcvDE168d1vxqFH7
7nmGFUs27ot4Zco5PEmRy20yt8claC9XUbhnTz7vgDXiekUqGFgZ1HJg3gFxEv7kGE86Kz6r+QlH
RHBmhocVWZY3hPOMfPtgNSlyJIoISXuLt4dcu+nL9z8bqF2vg/HhQa9fPtT55A4GH6qPTbzLQ9Kt
+CEVc/o59LlxcibErZ1O/KPrgHgViC1TzIvvbVDskEX7ewWe4KDqJdGqBW9RW90rBg95CWOzoZpi
Ysi6+25jgxCdNe59Ie9wy+19vOi9lNszxxKSNV2JrDz1MaMgxmJdYawiRzHzLIp9HdfOnj0gc3Me
nsWDg+faQPNx6ERzMRbA+pgCOnPIIqP8o/dnbNPU0cHB2gvC6bslPfRNHCRZV75Ss0E06LBQJc9a
IEtqwqp/DR1UQqhb1qSGlgRg6noX8pFuTK5qv6Z9yEOTh8Xjj0l7IkjB8KN9DHJlVtOjTDDXYI/H
2FQyPsQWw7G4xHNYY7Vv3OauAgyqqmJJOoryK6PPXwud/6qTIl+7SftY5qYrbAGSJCc+3rybTHqM
ctgEfeGRbaCMHdLB0ViKkz9JuNB+Jj5neIMHzZhsDjqa8SwqL1oyimuCFElRML6WJdum0mlQ9rPo
3pR1+G74E49oaM0U7NtpMn4XZvGWzHDjLWNEOc6KCX80cOJgn7T175AetYkr72wTQRqm2ZehRLXy
05LcmcY++j1RkXZdfHW9AaYC0dGYORuTZHAeaCKnvIYXqLOLpxov3tpdgmeYOdUbbwh3RabOyAiw
sy1/iHGp4CdEpsoMCYtgqWhfeEwQ2b5vvCl3t/mBhI7qu+3YdAvpwIJdo07EivIIhwqlmaMvkcOj
UNVb40i/Jznj8IUA9RiuhRXdQrbHixuH1U3dxOjmCBipySFiBNtDg8uS37nRHIZhOVSzX0k6XpMG
w55hmOPGsOptH2ri7gyh0Sci0umJlKHANLZFgiXeNZihVXVyK0zg137FItrPwj9ZYNgXH6vCfq78
b31j+pfW6u1dSY/DLi02bypr9yDreuwERFNov7QucUb46OCMSPVt2T7bOgNmzWwWX9W9YL/xFIxG
dsGEQxiUIPPOJsQ0moO7YsMOzGE0LiGRaAL3+73rm4AyuVsZtdHu3cSI74z9bpGTt2ePxcyuysJf
ynBOiWHHVy1TtQeD+me2c+8SE9cFGqEE/Zq1uGT6qiMui6NJ8npWNpYfL2Py0oYoRmv1zUwivYPk
ujwGB5GSmaPyGCtVVazd5d4awmoX5f2NaaDcGjF/TrecdcHJMJBOpijTU5+cOkcxrojTL2578oiW
v06J8VV1UKeYc47FnKzCkc3ubLbFbugUPtg6e4lmScrgcB10gg06ImrGyNI32oV0J6QY1omJo+bv
yziTNkXlDU9kireqZq/ohbDsCnem6lesWNXM2Mr6VtpJtPfLCGuu0ruoe7d7A89lZII9hmhUdxw1
Jn8tTzGh5JlCYW3OB8uPfzL4Nld/cwudKYxX1YT5HPIMDGO2d4Il18EZsxdphBvfGV6RFu5dv7TX
SBbk2o28H7MdPriGxk0lWQwBAMyIKldqG8L9WMliHDdFa5AlQqLFNuytP1zMLhiGWz5odLf+cBO5
ddA9+SyZlDab1O6b40geDE5bZuZASQrNFrCDCq+tLxEXHzUu30tMWbhcZQhC5MnO1MpoKJC8ic29
4jYPrBJ1qYlQFVPFyVp0xViRNrGO0AbB0MjybxgJ2221WGblkD4it785mszCKUJOQrqSWrOoJrqN
vfqmbNyPxkD9xmwHRUHoeUcVPmGuR+NgeTudIt1L03XPIUdtAqaCg2GbRvawxa2LDMN3O2OTahMe
GWKt3E8QWhBafTG0zwc6TEv0RutsEXihps5UR5ZkVj8xtY3ZJDFL1aH8SZDYq4+x4Jl95K7r8/BF
VK8EDRkr3876c8G27TxBgYsG71JzNwvuxpdqxkrgsAuE5V86e4RNmZlHK0FI5jOe/eGUFDMnKqpk
t0Oa5sfTowNoeSla51ceV/NrUV+06k089SQYJ+Pj75epyd80QBNcsv34cFXlr7lwx0OctOUWwNOM
OTs2902X1wQjNxvP52+SblPdDaRbXu3am9pHujY5GT+ItmK60aDUYELKpQ31giuxvuEjXzhTabtN
PRU8zMQOjoUblIzqCwRRswyYtdveVbbzN1950ZLkhzOSHdQLtTKrKeE9TE97j7godiaIyPt//FKU
YriYzAqBTLPCOug+ioSXoyds5sDSCVvz1Np7Uln01inhcA+pVG+WwetrlXG+8wT/hFS5Pz3A32z1
+HBtafCv+Nk3EeoUZVfXymRXlzR+douEfYKdk4/BfCn6UzZPBa8rtLUJP/0ANiob2wK19zEM6nlr
8LmtLmCywhfLmicIEeNbWRKcUzudXjuNtVO2eydP5wntFxvU2Tg1GHiIj7OwsXg+WSKTfDgRFi1U
7+++yoIlTsCvwIYjFGNZMzTxJq6yd+Cz3cG1JxQKGJoPXHHZbppKa5XV1sdkdis3nYAM2XQA8VB/
+gVrUsPhKklH+7CssGadspNWq3xARBOdK9Gy3LSiIxKCtwm5+L7wE34ErIZQaAifn5BFuXCoOnu4
0XDcq2TYCSvg0ouwygxcdshq8WWF4zZvBjQTWYh43WVtLcfggW223E0ZMuhZ1u3eEwmK/UhDurC+
4KWPG+FKa0U8QY2i0T0PvDeyCpfwRQZLGPjx30bIPtd6nnPkyMSWdTVrXg5W4DIZSx/lh2ut4Ezk
E+hUU42/8u+9P4s7tQgzaR7mEFGN5zwIB+nPDD/yjVwqlBEdfmcHj0pE7VM7Q8dNvS+Kc7l15whq
Pyv5Ipq++qJx7hw3Z0SV8JaY5639EPQJWyakOsFOWT5Db8d2DqNhS7Q+9JVkl8Hc7ddEr7Vbvy1e
zdzeI346wu6DChdh4Eic8Lfn826YdJOiV/amb5tDaBCPJaa7ykxxUDavroIRkJIa7n4mnnsF3gGj
1Yc8LlGZW4meNx1VHOyF/NVLrc+w4RMRReFvR+bxTpgQPD0m12oGxxOP5Wtcjxeji7+HPs1KpvrX
sYq7Ta/lr4R7d56CcC0F8YtjYH+GZHqui8ZPtrNq8L6laXGA9PtdNyNdrLIHvPvJvPXc5Nk3CJ2N
2LWvQ1n4RKPSRZhlaF5wPDf865J+1dpA3bMZAgP7iWMf7sokcV5aahOuQXulp5BaNsn+NEm9IxId
gkcG4qRdCJTprwCA1F6W7Gex/qhD7rvjIeA73qDiGdcxE1B2FQBq1gpWR0dc9darg2A7RZNYA3Z5
K5IQFX7RHdWMkzgrpujcKbitQ4p9nEviMQLEiU2n3IRRYB3iUbDqi5pzlGDVsIR8mmrWrrgm/Cy1
by6ehENRJ09kahtI/eU1NgdwC74mcMoFiS6jQDxNs//UMsDnQal/UB78JNerQCS9SpEsBKqeD8Hc
nM2gf4AjmdaUcHiKXaPBlkvsaeJhRZtd4x1mgLFnE4pxpOW4IGCNG18IrjlMO+u8tbZ5YXFI9sin
jaQv1lWTFXurEMMWRqdAEyOD62zb137OiovXffnBIM9uOlydNjxlOT7PyvbTW2UP05bqsD1GGefD
0M7hEUgM5CRyTtZBTEmNjOZQ21R5hbz6IBpS7qMjTyTUWKAtsRGANrb842CRlFRZSFe00fCODtGb
5RIwToH1m0X212yo4rgkL6xt3thNOlKFTTKzWcqMJeZW8+G1P8POXQIaB1QWbbvxkSJSJPDNmVW1
r3u/2+OhWrOEXLkzkc7JDI8fzfsJB0WNs4j0zCLlKk8GqkY3dpmpuv1zYrO7aDv0kNm+YQ2yNnBo
7fwEndSLHnofH1BQb0s4t6smJXUVfRDJhyBLxrmXK1yaO39OOrRf2wZcwEr357LgKKcKs0zGhETw
2NC6RoKgW5cGr8Qjh1cnoU6p/p2989ptXdu27Bfxgjm8SqKiFZzDC2EvezHHORm/vtr0Phfn4gCF
qnov7A3BlpdtWaLIEXpvHd6ZMM7oIo37i5inHY3rC1euvwOhuKsgD+5byyVhgVVUJnhzQ21lRDUy
p4LCt0dxYYVkfOoAOezHsiMt27MpyRc9Mdbm9Fokur7r5bQzDCZoHRkWnb782CbczNRNPyIK8Eqr
kDgu8+cga7F2LC7s96yPPqB5ypVfAbuxVJKOI6AqWYv9Z6APRzLShRaaDaJ/v1AjAl3yJ23T49oD
UzgVoQVSaZGUhrR+YY1UZDv0V8djndfVbL2mbG9QCpHCLGRYGs6N1CDe7bkN0KnNXsAm8PRSGhBB
n0dHJ8cOXHsfi6cC164VuQHoxjsWRm4vt4v2J5GMpUT8YVj8gIA6f1exKgPmFIeBtdx+dYgD29VF
Gd9c06U5IONy67cks2aMs3ARBShlHHtLRynWxkLRZAniNpE2hXGRfS0JLbOpM4qZiWSqXFRQJfpt
NV9TQc/R0+wg8JvTEhwAXVzWEuSsWZeIi9luied+48hNYfM8/7YSviD2uqBiTNpn2SmeU+0F4RjD
AVjuR5OxjYYqHnmJz7kPfDtpjauYaOQ11US3sxHdNqrubzIQ5EsbnWjPnG0kefu2Ks+AAZWOfGNV
MqopvapRglOcDlz6Q2iZxsot3QHQpk30BBkcctSPdkKPXJk1/Izy4BWPmuG8kZxU42ejJa7aglmY
uYnVqHIeugSsTRxjjXUfA5kDIhoR7sVFa+xju32afUIH+6y84afmsp2gVKpRT27SJroWNE7noZ7h
9ETxn7EAahWJ4tHu5+JksteT7njXI3K861i0ryWNd8iUZIG2xNAlyJP5obTS174d+CtpNXAYnQQa
1FPtguac63bc9gY5lFGDU66EQmw302O64D3jGAGNVN3FsGfIrnBO/3+DUUlE9v+HDYZCNTLw/99v
MHY/OCbTz/+5vvjX9/w7k823Sc2y6dmwr9oWaOd/rS98579cooXYhOLbUKFafOlfCwyF5f/vhYX+
X2QvkMvmkFVD0oD5/7KvMCFu/+e+wgtc/nN0F/g3STD8pv+Jmg5MllxR7Rd7jtmfOmtJT+55O7V/
ybc6TlRxBJjlz2nZ3ukgfGbF8vEV1adYjPP868MphjAmQochMQygQtGAfFOP96NGrjU54GHUBbTD
ih4kRuPe77ULXEkl9mSH14Aa6madsw/woQUIke5qwSmjU98WzBYZZtuY22EWCWaPK0NxjCZFNOpA
G1mKcVQo2tGouEeLIiBZoJBK820EjCQVIUkQ87pya+fWaPCKoIQhF7HEmWmSv+0UY4nvZFqWZbD5
iR+ARkqoeG5+c26MN9liwbzaJzolSZebl6q2PwxFc3IV1wlX2HbO9E+7SG5RQZMvFAIKFNSsmFC5
okM1tY+gSGCFdT06+SokKIb6wXOMHRwhzA5J8oiS476N6oRKuIZ+CIqK0CVE5LCpdEWpkiirVzgI
Fx4lCCvFsnKa516xrZb8VCvWlQ30qlT0q0VxsOjxyxClu00J2Y8bLPD3Gt5bG3xWBkYrdaxdTt9h
sgxPmRkw4qtWiSJvWSC4+N+ci/vcRcvPOLwtjWXDc3XTQXf5iuHFSe7oKqoXaOoh7BTpa9RhfnE1
X/cdnnjPTeC/4G8HCDqtoDR84+S4dKDDTJZGUjvWOj5bwGIOgLEA0BiBMK9V7HM8uGQMOJSGCLU1
2Vzxgm+ipbtRo71GoMsaEGapjFhzK6oZhFqSnYlYIOn1flHks6z0H0Zpv2u9TkFYM967M2X/3QAm
wInxinv0DtIhuzeQaq6wsIwAWSsFsDVFXQPOtIrmbqfBnZBg2XwvsTkU8gcTYBv0s52Ntm1gZYd3
c9nXoN1kRVk2TZhKsTzGJ+YtIYElwUYqJpw/iMOgKHEuuDhHYb30+Y/l/Mw9FKAp0YMQ0PLKQCOD
SZ5nvcghWXkGrDrG1oeZydCKIcyZICnsQH1kbMsKWTK9Mdm99fyQJVm5TUWUnHvqTjuf+8eCJZfM
2z0nlvIeZLw0J6KR0+lpGhCjaxmNt0D0j8w0OhDQ/LZIbMn+DM9rAlXSghjwM80+0VOch8Gio9fI
JmBMQswB1mIrBueBKUqDLwuxTyNecMWL2QIj34m+D0K95/CdI/Ek/D45JEk7b6p+/DDWcxRXYS5b
nwIdnXji1meR6x+VFgcHvD3P2WTRrnsuilu0vFz97jLGrHXNsUs7ueyMYXlPBngEydDdVdKetyKa
WBaO81qCr61zMA7guXJQBf0+ili3RJyltr0n7gc/1ffGtzYDNZZ57MBQm1xgXFxPa8LPA3I2TpVU
f3Qz3fwqG9meDgPJze0+Rl2/11yfmJgk2I2GoW30Xvhrk3DwtZ23zRqNyPKEnJrDKPlKwRXgw2of
p9nPr67OMg2e0rHznObeM4aWr8FGynAnYeXRVpSb7db13nICwy7gdinsgFEGqXPXOfEfwbRxB13y
BUO1u69HntikZ5PYxiC2eFeQc2UzjPPBLGxLzEpzWQMGGlr2fqwoNpPZvBe952xtze5PBW6drjZZ
l/yxlzJ9cqZ8sxgkF7jjwODfQMhnT24bstJWUBnvbtQopVz8LHh+QExq+UnzTkML17ZccD8S090a
LmX/EJwzZhp8t0l3khXdns5sjecPcXPuvgCD8jYlJ5pBOZWEmW8nmXQPdWwcqKumUG8KgYjLLaDF
eCfRwsHA99te3c7Yi7h6xoxLvnYArdSd6hMBJAc7ST+4gLKGWqKHdCxXpuFN9+RlbZLFClDlTt3d
yMZ6tSwASbSlKl9khRlGn84ZeMur4XNB8YPoT5lp/P4uZ8nRJYgtv7QMKsIg0Ia7TuesfcN4NkX2
UgLa24oqPaEEwjufYiYO9LEIS725+hwGJpE28Mmh/xPAunfSQTVwlRkKh0QPc+5hhMUAjqJIIlvX
GzrDd410pdsMDoshqr0FtduvUM6Wu1hM74nX12TrxC/DLI9jwEgRn+YMO9RP1o7hpxtpag/Owt6u
i3X87+1DMhLrGbhifLMZE1xwZT4MtVMdJ8lDNZIIa5xHprvhK86iSJfnWtNvPiy2EzRPYCFTW+6a
YNnU2ULyO7zJt6QxzlzQBLIzKz3Oza2q2UnixjDAZEXi5CKREspZnS/s6JHuimtSH8yoyjmT5gQE
gaktMuezN/sUSBs6QUt2744a7iGq0snE4/WrZqreWCRXWA4Xkw16KB2U08Kpv7jWuK+LZz/PJEHL
QS2q0oqA8oDhDJAJ0+9e86X4M1jolSCSeKpG3y/+snXhxeFIZmxcOrtO975F3UGVZOuaJSbEvoYh
L7CwIw4NyUAlseBjzzbZsrGw13UzL6emD61RGx5I68NvUwRXP2nYZAdTtgsMPBE+F+Oi7PMLuukz
BpoA8ZJtUonMF11psfEqa086b2hESPI981jT2q1e7fDaklHhzxZPLGRQuJqI6wC9sm8mtcHL2RL1
dOCh0xCNXbod0vIsYXssD3PmmOepG3dure0ijqpDt3ANHLQivbgEILVDd2gXZf3kcmISFHqa0ojq
5P3XsZfXzbseFP3FVDez3n76tIAGFJeGGIHBzGG38qZtsMavmesngHNJXdehg2O+aHAOIxXBxGJO
66Upi11hZB+5NnAicWt1XQLSPKE+WTcM+EIrTzoUXy4LJlq0kTSuHX9D8hp3L33yV8gPIqtrsD4C
caGHwsUzg4cMMmNi4ZFhFbmra4UMTYw47PJFENZayD3Ttvxql7vZ9TADV4zv3MkCoE4pousIpYds
YJk7aUdwAmdiMpZ158nulNfeZxJj8TAS9RrnRXNqAeJ2xSmKoSfZJlZxM+bQ9PTGYAda/FAOBdjl
WgwfOZujvOPJWDKDi+ZivnZmNYTSop+1NK3fSslbhbl/1xE1LBvngO/2SLzw8JfN3MbwWJZWyRuS
HIOFO0Ifkh6osWoX22w0wK9zhimkroz2qU2dbUZjs+3NpiPIXfzJ2IXvrcZp9mbvbPEq79PRQw3j
jOdivPiGO5+ACPj36pBB++sQi/gwthgG2yXvNpoLqYcFRRuCIzgSd8R1qk/dY2B2XJiH4qG3GOcy
uOSYjePz5FHqm1O0G1G2wPWEVT/nNV5e39s2c1Xduirb5L64x88jbqXZ1Vfps3KDuLPHXf7kW/1T
DvAFiQJTEcy4LWtmb9obhQUqIGA0XReSZYbXWWvJY9sxqEVv0rseh0DzhUc1P6FHZJ2V8s8Alemh
neRhQ27yNXA/2GR6m6gxi71XMghIxPSGq/VuLs13R+Fm5JhU62zI2a3BqPH12Iczy0V66Bdj7UeV
HTYNlwJcR0fDn651yUJkmL0PBOZroynzHRP0ayyLzWDQzDtdb62D6jBRumhlFlZp8JBXwyc5iwct
ieALz9GZcMcfKAf7tn1pjeDL6/DvVP2ux+uSj/5XNNY/rFjYzr4Hfo9AhLywgXbjpQscVtufQ+oc
NIw2U2wdUic4U5temWEdoshdD5G8TtO47xJ9E3uYehkznC2KiJ5BlI+csZsF27lxJ1N/3Wpipy3d
VmpyJ93lxZlQDdWZudHZIcJkCUgUZatqOQ+WiFTuivfl9MvGj+XdJBoA2BvYWUOybczm3i/dJ660
EkbVz0DhDVxMvJImtu1YF8EFjk6KnWZKRmFE/8Hz6Y1zs2mc9kX9IxNdte8E+2mujzIbH1o7uvNL
J91UtvHIWO8kTEASKJ7YNbZcaa3gVMwkFswMW0fvb8+yK45T0FVY+JQiGEfretD7bcP4pl3srd81
j7KOX8fuPg6worTlk4xvDn5FjOywd+NTa9k/rn0TFkt89QtbS+yNgb4jAGnO150B2xMk1xd0Xnv1
e2moV7khzqPHNV6boR/Zjx2z2fVgVNtRS9jtTi7W7rEpV54VrTQ/CssRcBkUGvUGwfZVKo/3xp3T
k5emh7rGwJjE1Xpu0j3JAhtaj0MM62vV6miuFzvYOQywFjM9lwz//gBzT30cslUevLA4gEZvvE9C
vI2dALHDBqX9RJT1rAEqzh+8yDAvjdZsZ2f6owXzYfE/bM97jZIEuXv5VPXpA/bTD2FPF43qOi0X
7IPNzp6SfSPqL2vWbwinEK9TsIA18l2WhiZBPNXkPwGMsnZabL4BXz27s7XPjP7A0r+UiobXXCno
Qx+E4AqJx7oxvNCp2AoPxT65Nh0X1yXCUFyyTNMwgiFzO9CRFetYwyCX1cA5YbLxbsjkFoKDZpY3
EXGkNCblod7QPHhOi5gjuJZHh5rSq3ER/E7jYwRyuCedUVtpD0Oj3pDmDXUESHB9RY5A2Nc5qPYl
bBj3YeZ8QIzOkyGnR2Ifn/ylvPNEenTzfptJc+v0zmVks46w/arDJ2fJVaI80fbSby+t164M2jA3
TaGOO3eMBl4HliIAyPFZOXBLbOtYivS9z/X7rEKnpNyurjxmjv3gav2byOHjQCwbBvFDRNIJOco5
cNmML9OFv/TO5io9OYqlUn7MnnXRZv/i2O1PPj11Rnlr8UQKYR7j5VnqiCWxDlDfrWzfh0sIkcIy
boEbP2ueOKRetgnK4Fj3HGkgfqjdtlnJwBxwwK4oy1s3+fsYz2Jc5f46suf3Icl+T5kV4D5RiHeh
6Q+un3zqpC9G5Z7IhD/Qo0LdtR5LAKbzWH/pQBZmNA7dIJ58c5fkxTXA4a970QrzE9uw8uDb6X1d
5aphxOsg/hIPce/20YfergJ/+vBk+8Iu67Cwdaul+9QV7rdMYGihrngeSvsZuNB3ILWvWM7HysNP
FumbOgjuMmgz7ggQoNzpGWF56mAB5vReZ9AGfYq3xAaYgh+mTN7YrFeoKVYWEU/I6A5TG5/RFp2a
YdTW0wgEenF428+lgDDix9jS/5ojbzmv1V+riflU7qgKWOW5GW9S+s9l7oRCCy4TxUTVOG8jGxrO
aeu4GS59boVN8d5r2WfFaxIF+WNfJ2EW6HezXbNJDKpdryHb0OnRnf6REwYLY83YaM0UBk111Nzp
5uaAD8pkJ6x2r8t5l9FYWBlLhCB6zLLkkNnGLjbnc+9waKNqd/rbhGsBmmhDOLCHsESYxLsW6d4b
0BHkLTMETZw0+8O7MGi8+ibVCMMxIHzpCPGdyOIW5l9TkNKR98l3B72kHeBlA+SjbbeBqU/oFKiW
2mLYG4i9VnafP7ScXUtYM2vE0utZm77LIntpki7bxX5gAEVACQNJZSY9eNXm2lPHZXMVlc157sxj
q1vb2vBeloajem6gbaT6lqE6wkT3IoP7Jmvvcwdrhmiqd+z1Wy/raNqW22LbKsICC7b+MAYMnax2
m7rdazDVrILgTjtZRWfKlskqumYFUCBDMzuS/7lnIkd28siJg+mEnjEinJqRZFwpPozavSewciG4
qUqLK3Kkg6vpO0OO10p5EZxyDaM1NHJao6ndOPmzPdbPlducZm+4661sM2N/yET1FszLU1YajwzX
FRr83CxauRoB96wsQG2rMqMlqh2MXWTiqEKvjZZdTRtou3vJycTNIgQp9Y5xDmy2tWV6d20p3xKL
5FrM6ZP94FjjrfOqt6S8aml1ymyuuHR/OpzkeQTUg7+4t94M4sIICoIHkFMauNvWiY5Z0r3BIntq
Vgn88JhzxDB5Z0aPF1C5vO1r8SIpz7tUsOWOzxTAVFpINwT5AIN773SRDNXPqvT5LmFKUaHjWctU
uzfdTenV3+T8hJn1e+BDc9tTOPGqYDobHftHp6ONo/6vML1jRf5ovtShGcyvuTHeD/x1PRcKozpN
5hD6evsT5y4SLpNkNGd57doKNMcSFktEiTPcXBdRIBxn1i6EX2QJS71pulOvV9vX74M7vASm/ChF
cWHzs4Omu+trmGLNg9ngMcTtjHpl7s7V/F3Y8d80y1dSLz4jZLv4esFiBlYPBZZW2F6ydBPhX1U1
Io45a5NU/OuZLsq1CRuXVnSNNe+xGqN7w5RHiPRszKZ2ocKq2eU9LhH+u9lYFRqEQg9zsjmJfW5X
xd5It4JJ9oow+WyFFmrZVqREEqHRcggw3VzaLQMVRQ3qz5Ex6mFQjc6GBv0xsz9wO17pXCmYipqK
bb4vloMXoIsSOaerYXnrBgseXt3s2ESF6JCuuoaoGwXoapLDZrbK71zMx6n/iYn+4QT+UgzEi1iF
ZnLIFrvRAjA4GcxN2x5trsYatIuYK6AONFaI19hWx8HGdgGewvvDGlDfajGca47lY+HQoOcTxrl0
8I+2gyymTPUzU2equnoOx5Yd/sJ0u4YqVWfUR4Sd/S1k9Wve34uALLleI+N44fzpGlRGTiW2tpUE
N0kcBwMQTnVs5PE60sITHhhHq8CBDdzPVcxZbT7QAaz8zYCUgM5Z+iwTxONUm10IfyYJHRHvexfo
mkjiJzoClpd2vm1F1h36gZF5DFXK6/CVWehoz2aCMAY051PmBrfIQCI12tbNHe2r6Gr2z5b20gYF
WUNx/MR2/mZH1UvkoDd2JOHF1tQjgJOtvc8aMpUKYOirwjSom6tglWYKYQ4wxDXAmuejwHdZQLPF
BkZ0E9jkirAjrlud7b45mkX5Q6sHGC9ZRV2shXb74Gh6D8cnkxuzHzrsBrgGYr1YI5OjDzDhvZIK
DPLBD3YtXgBGmfOWMbu8rKLGCzZB0h46ZTusiz8sGT678WL3RF7Y3nPX9KS+p/6+8ngJQZfpJl5/
SBl0yGDUHPcu8NBnoOkixyGgGa/U7hOxJ/l3eGnjOvtMmpJ3cNkfHAOstPQaolOJh1pnSBGsApl9
rOkhOUXzXUbIIq9GT8yVwCUdZSzXR8rTOAUdoIkOkD/6t37iULJyTOi1O4B9GOBjOxNmkMEtT06d
PxZ98ZMNy74pArENXB4enjguau4t6aa/pe9zuXsFVEAHUC+o0J+1zH6pEyBrqaM9CnUkdx1rEemr
5DMD6SRCbDPsfbmaYpfhBtJRdMpbDPzkqQEZWSlwcNknGzpVeHqK6gFDznqajPolAclj3whhPHlN
dW0qP0SpWK6cAco4esl3+C/fi71z/XLvsgRe1VqEjM2GVFz8kKwA6SRb9UbAM+jE9SqfqpdmJHhC
QwjVmzYhDe0Xl7izTj7E2tDpcO1uFKtYKGUmZCPrj4F/0r4tfvNVmgKlmdZuGCxzWMQZKCLxQH+N
UFdi9vXU6LCB603qCjwC61vR4Xh+VCYSoUkpRQJ8YLJ7qtLb6ImGQNlCnkaYCm/gMjAPE0sHEC27
Eb0i1vn3CCltkqIhbfKD7ToHqC/PUeoyj9MIaAyA9XDEXEa/N1YsDPemrCkTpm/aKlZXPUzhHNBU
zWYfZR4agrx6N4Lh4C/jZtSNhzFLv3XESSSkPcaZ9WV28zmD2Y3Ab/qjT84+98cXK6UpQcbEdOhZ
H7n6BN0frX61Bjs5RFx5hXQFalfrxkia+DAGdluOxoR8Ev7YlQGanIolOzpcFbPIclFBaF9erB9F
1jw4XbVmCIKZYbqw5Hp1mRauFnf6SZLuPmXqN/oP7FA2rR5tda1LuVxgtZiKJ7PsrwYUdD1L7uu+
ODkSne8o9QMT5oEuETIy8+oKf6JcN5p7BPrJKsTtDgynv12JO2WKcZWjK0pZ0wej5J1gntuh+Iyp
79d25NyP+bibBhAx+sgPMw6TCzLezd+dSL5hartKrevDpCweAcHmbvY9Vz9xxkCjom60JeN0zzl5
pXHWAjc0LW2FcTlGwd9fOiMI+EPmPUiST7Cr00rMHqTitN80elas3cF/FCk5zF7zCRGEM6O+UMcQ
yjgskzo4z/EIzRQkwynQDby0TfMDvOmILWLbLUoYltyn0nsPhuA5AquzOAUizToFlz9SjHQiBHV1
8zU042UnX+KWlWKG0u0Zyso18waUjl2yd5dCgV/qn6JqD8ZU3UAdhakh2coqWZHEZsNU0WJLkaZM
e8m6i5BwHH9vgg4D0b8/1dSn/3Hff3z6H9/2+x3//ACUhvlssXoqFRrLfUyz2gCqz1PYtYSzRkZZ
HSF0V8eKXQEr5uWhyiLoB4VfHU118/vRv2/+L+6bWJ7gTWEs4o1prvSF9XFOFneDLKCAPF81Rx8n
8T83v58GnicP3vLcocCTpLKY9RFkKT+A/C8iqZLSBELaFAvMDYu+RD1ce8L/i16XD5vSI8P998NF
GtfI9qdt5KeclINyKo+/N0Aw//sjgY3QjWDmFYHc6U178J2ex/v7MP/5MFe/5ffzZkYyNjKy8Bqi
ASnhEI6BnoY8Pv7r5ve+309/v+D5MfK3f39ZqH/oFXCvuV7gKCCQUGdmyZ1N9UK8omSjmTZHNmjN
UdokAEEjQ2GQJ+2RdWqLOpyP/n3zex+CYe0Q9F/IRG+RNn4XBXRVt4NtHvk5Vg7GcaA8vhbWNxfI
UTMFAG5yvDbVxt7npJKtSoZvBYK9wRfMqszxJ5f+SJfKjU/fU4ia8B1jnjdBgOti4TRpOYA9yolM
kjw3okPsV3gcm/nY2fPe6HROrvNwybsJ+LjjTWvQI++T00A54iJIt0wMj/OqD3NxHGgCkFbVF0zl
8FvEMIdLDZAIt5hW5H91rz1ak28fg36cMYEvD3425kfTjuQpqeOjPrdfXZa0eySvOb01SruxuiC6
7S/SbgPOqO6JLQP6/84La2c4eO0QAZY1+DUmylMt58WsS2ISYjaX1KRIsGJfE5d6BmZZQkqwSa88
aKN+b42GuAxOdzZqVCMLBN3GBF5CHb56RrNYnHU4LzGei8tgWtYFGjLvfms6YkC8Llbz1yvzNORb
8Fc4+aas7HOXpq5i8d5SOfkHz7CiuxyhNHTiTaRNHwawhLXfmD/ClOW5qqnfyaw44z8hX9c6Z/4U
MS2YeVZzbGZDgiFjDMTnOHXYIqy6umpiqa5L+pfoY2c1dMh0faaL2aDnoXR5VUi4ocTFNxjmeVld
Es8rL7r2xHZpOjuIIjf4HVmpMG6rFmPaDgZAYvpz7wx0xzszIz3EafVgxq3HKKud79x94Ot/LUYE
aNvEym0DCxnqEgNAauQGa9KKUrVcsJ/QSjAHgMzf0G4m5XwBZbuaq2C+S9UjYfeksZ2jvDF0YCeR
5/e7STFl0IjLddCUHVeioCDNy3zjeqfvGdM9UYCEunoR2SihNGGhUrKT418lFUdW3rpW+HvfP1/+
/QosCGi+fc0Tc1rSfdXgeYHw92oF/nfvLnd1CVslzupHyP+M0LoL2THHTIuecUQLbfrEIvKj99nT
XMbnnHRu+ugTjsmnVKK9lLbxUlukQWlB8+GZMMSNhalsuzyMy9CfysLa2Jp+50gqRQP5XM0CZo9F
qG2LY2Old6KizsvabZ8oa6BFUJgH+CvVB2dde8OrXZt7dJ6CbCqzgQII5zQB8eFG1KlwPh7auJjw
oSX2uvJxJ9vG8BRwrdIm/x6rGvukcb5hJWsYaB1pb/FN4Sv2pfMyRuPZn/N3vNCUqTSeuituRol0
xuiOxZ7VNmXJFISRA3l9zASMAau5lt5ZskYlWGwIoN93efpIcsgGFjJVvteC46sQpTL8/jO2FGFe
qX/0DSgyr0Q/CV0Bh9zJ9yGzRIv116G3W7WGXW6deHqIUs7881Qz6YvFGkTSwXBvCOChkDjpVjPr
6TTmi7/G5/XWu9aDvTwsCk2edPGt18ziLgvQbBREBZhotZsBUkqKPQlymA61mxMhCLgFR3g7aK9R
w+bVTCp2u3m975zlMyJAg8a1e/ANOxyzB8e5cMZ/CiTmZXhxzzMoOW227trWAP7iuPe+kRwaSaKY
cRvJj2RIzs6i9uVHheIjr915O3u0fv30U+EwPcD30G7aRKxa07NS003zhIPYcuNmv5AxsnHo89CA
ZNdl0W0AqjwNxQxDxrzTMypKYR56FmFTZeAolAFpPAj9DQTGK4smx0rRUlo1GI+GxMAkHc91fPKo
4jap0AkTKXOIQxMsMatsfyCAf3nQJVY9u0q9t5hJZsEjRLJpnzgmtMvKMU5t/DkkhvnaOwxcHHEs
ydY9pP1kbQDKvRraBaM+e1wUKHbXfiMt5TQ9HOsm+QtSgcZfh7faFbeA4mwwBzrjGK2Ylhqg6ADm
1zTQWpKvi44rcCKWoyolhaWfZoeVnemlUIE79N7dxCQincVn5ksm9bBu8L7SlgVsyONvX7jVCfA/
UjWan1XsWvV1YpywMmd/72Fj2NPtVg94G59RTH0NdvaT9d+WjV1xMOcIYXq857xr30qeLOjpK5NM
0u1Ex88+YHomOQIDWjDjjo6k3H7qTtVvW8bL0rWBYbZBvZZyuhrJ1Iety/Kxxce8yVXmsvOZaNay
degoebmvDYCY98gxftpkubppaYKK7vwwm8S6YkO/6pJAxw2u896WzApdk7KZoUeCLJ2NZq/hj4js
TWI1ATIgu+fxiGlTLhxdbtzeF7SeoWYC74SXZoadN4eBJv6YOIpjrVietCUD0A6UkJyfi1PLdBfr
xmPiUDOb4L7XaHuGtQcsGUsW9VtR/UxaPq5Ehgkv4MzGSNc9Zw4SnRoWlW8DSmpQvgVEyjqis9md
of1yEj/0zO6jJ4lMwQPuGctiq/aNa8pSqnOSh0LFkllsKsJAjx/YWe+ZDPmX2APxKmSjHzLytsnN
6ct9AOY79B0yb+oCSp2YxqNl9X/ddnkpx2rgZ7tHxzXv+mjOXor+mtjiO56GpxbtAYUaBpdRj8IO
81CfRTemLARQxC3TZzkDOQedOFAbr6LY+Oq0CfeJobqF1v2pmQDj/wGhP6ksNTLVdBWuNqiYtZy8
NdjA/AkksNmV7eOaVNjTgvGEimlLVWBbWx1y/rJ1J6GgzSrUTYt/KkHIG+c8a8NizDylXHe3uQqD
w+XgnxNf988kSCOGh7agq/C4WsXI6Q6BcrkkWk73BJQ+FTeHS2YkzIVZDRkplDAQyxm5kgB9YfpS
7BwVW6erALuWJDu4Y9rRVuF2wkbKNfwm3mFwAmcuefS5ysnDBwNyrH6dVFTeP/eouxcVpGcmT/BM
lnWlY9aADl6c3K7lUhU3RPD1ZPH98ymak11nE9QHstze0mSzXFTFH2F+k4r1+/3IZYi8B8YUziof
MP3NAfz9cOkYOJcqJtBSeYELwYG/9//eEExAZjb5gnwm9zqJg5mKHhQqhDBRH2FV27iSgMKZeSpv
weqgq/DCRsUYpirQsPrNNpQuMYemR+ChqaIPPRWC6JGGOKtYxEQFJHJyPyUqMpEX6K7hrz916qZV
wYoJCYu/d+UqdBFlSbVupUpiHAWhjC3pjK6KafTJa0TNLE6/N4MKc5waYh098h0B+WkbrwM7FKnw
x1HFQBaMQTaFioaMB3yRZEXGvOLoAYmP9FWQJJj1kVh6wiXBb2HJUIGTPadAjuvyC/uaxqUr3/ek
U+JuZrmoAittFV2JT1+ckDvi7lPBlqWKuHR0lHipir20VACmSRImbWu1LVGRnvBHEZM5sbjIOn9V
qAhN5tusp+wZDqzRNCep9yg6GnNn/KZvwnVsT8NvJKd6lrECkMupAjtrkjtlRnXUK+B75UA/NDCv
cnbBSrb6vdMj/5NDiiF4SiQo8NUu9FVMqEdeaK6CQ+3fX5gycSNStFbhooN6EuKJhUFP8mirIkg7
skh/HzsmpOn0+xGxzt6mV+GlghRTSLPpfTfwTjO6P6YKOg3Y+RYq+rQevINUYag6qaiJTTxqq4JS
taW/ypIHkP4v9s5kOW5l7a6v4vDYuIE2kXDYHlTfkSz2lCYIijpC3wOZAJ7eC9T1PTry9bE9/ycM
NiIpVhUSX7P32rDfbFbwG6DBl7rsJB5yBSZiUF+bJXq1+wxhjSjnJnJZeaB3oGvzG9ba9UYS3YpO
KDI8lFKSaZIYo40VRkvQLzlJEXv4pDWTnXvvPoSaWm8KGvLExFdHdS9pgRDaMLtdUSO5VEukrL2E
y/qkzP6HHeL/yQ7hCE/8nR3i8K7fk+Qvboif3/JPN4Tluf+QOA8820EO+ifJyRLmP2xXuJZrSdfz
Tcf6lxXCtv9hY+mxcSz4LgsJGfzLGmHBcjIDT5q2A8mer1j/P94IvFJ/sUa4gXSkh/Mff5QpJVip
36wRpggY2nqR/WjWqXHIJ+J1jByGUlpiX0uo2/JyLldA6M9WP7jPEg8aG912OmUFMGxlzS9dxyKY
GEjNssokCnp2x1NPwgk6beNsIpmm4rDw7wUd3XVPJQz4/6gH1txl40UPWhrlxcm6J6QUO7Nn++ui
uZ5ovk9mmGskX9Ya2BvTAptFHrg2A7smZU+ku8NkjeKrpLnhBPL9dR4slHSpnUPSs6SaSu0fnDIE
pobuFTcaeg5TAFSGzJDtKJLuG85RoChIKAjSY5+GUf+mH/C/duK5KeONHXSPTTUeXBESHWH03jli
iw5h5zCnDqnty0gAt9lnnLHlpjm1udeuzSSMMIQQsxD6eLFid9m7KP3RcZ4h0yZxB9c0s0Q97LUh
vvXe9Mrp3RKr5d/bbltjp1jOVGIudJMV9xMsTGQnC3E9DVzQr4n3gKl/4zZ+/9rJ8AcTDajhWVDs
RkcY+LJxiySoFjE2YOPK0LmC8N0iSoCkkya7VOkBgUZ0A1JLHVOfETs+7FNVjT8+0bx6MN6MxLx2
lT0/FIS/YCnposcyQY3lszqNG7e+US14SrvO3WNamj8QLugzab8faR+I29bPGVGOxOdEZg+BmgyW
huEcgQ8xwJrKbyie2RH+cs1df8LH/lM5FNcqKfvuv/9nYf/vL2QhpM/FYZqE0Uuupl89PgUbdtrv
TjyWDS29GQ4HD0TZNh7ziX5U4QewiKri9zJITr9SmG+8GoSWzF0m5rHd3akAyajBdh+NRrXXmbLu
fSwyG7zJzpVdhwiiJ6vCDQvPJjr5tbpPMhP4SpxOW3DuO9a+yV4P1m1uZfWxJjIpMPriNLLriHTj
7xEoL3l5foLIsp4vKsC1l5ZbE1X9bVV0ezBqEHDzAdQRjFu/zt59NXevHcU3BJYXlQ/eA9LlrZr1
V4rwaAMjEytkJFBR0cWk1vTQubJfOwOCamRuNsIUVPVknLOc7Yvg8e8fcNvkFPyFAsfRgT12OYSk
xDDmeu7iuvp4f0jKiOfH+i+1FMSEmHX56DfZQOexBAayQaKzdfCtY8QOPUwvcXSXX8asRkQ0Gdex
Vl9708BfCMZ/00wQj+qh/fAGItL9XJVEWBTtBUolCjb7JrGSdJdKtPfYwNkvNywAFg/8tqu1dUpH
7a3bcID5mTpXK62OQ9yhuhu/kSGQERekXuHGSpri5NrEyGLNhJnOLIsX0q9XODOTZ7uurDOPUnkx
bGcvB5AxOfg6J2rGqyfDFzTx9p5FPlqr2qKgLzWFSTJDY/PrLzRflzyHGlUMMzWIvHSgcjdT1UK9
Q1G9VrL+kkBcWhavp2BZmpmz870Uw0W3tnXwOdwmFOv7QlnNmiSC6mWK9MUNnY1XmP62d40eeRQB
UbBdd3Fa+2snxXhAHDlZ9lOxHhYuRULQ4yovYmJjaQG5D93m5mK6mcjqdHqWkEuQOGgJi3zWXVuT
noJn8s1fhFFApQntCS+1+1x0VfLouerI1Ah/W5dG6wgEflzFD700JNJXRNEA6hYLTGSyPxv2WKpY
SJXYVcyu3aS5cavijj0+E9tzLaxnVLp3bCcbnOrZuJnGBg53l+gdYYZgBRIQeEEMn0nNCH5nQq3s
BHttXTeHJs9cIkkpfid9ht/DnURxSc+qns4NzZZTM/OnMgcMHg1HF8tbGEi9VoQM7xrfkCdIrThj
rXpAIuV6j1IOh1oN02maIlw/XrHnQv/eY7BatbYyVoPNFphx+AfY7u5Q5Mh8qBTzvjdveF2tyUbZ
2OBlL0z0N3Fq1ueBw8SmabjRGqrtRK5FiAmKZfyc3Y3TvRMX7jUcQFSXoQfADGXBMHnkxwR+jbKS
N9h3YZAMzWniL2MunNWHskCJF3g9+vlw2sxafiUABlUaiYI7qxYHLgIK97LYBJPX7Q20v3BRFjKC
6YD9SqPs5BD2rO3I2ZNK0m2mGShQlEWXz/xSW9ZXdocfmNf04e+PAdbefzkGPNOUdoAsEaGeEzi2
HTh/PQbsSIVhxELyAXuMt9IxWb522QB18VOI9t58nGEmkUxFJDn1/qb1hwDs6jo2/OTIxdJtTRYN
qPpnbzWXXF5FqV6IAWZUxe2dMMbx+xyZ3mNSnJA/1OCKLp0HasdrTrI0xN5oGRSzmOtPMCnWRez0
t42s3wDzZZtmHoejRkuNBHSC49JP9iWI8mQr/H18Z/bsWgFWMFKCq47FDrg5cAcodBZCBaf8A1b4
cI6jAYSUbbG3BOhzhqwAQMcuyTgkaTBGoVi1ObvChT6mxyQlvdfewOvC9fcNAH50KEy3OLeduxmw
0B8YH5+A0y8LUM5+rBhgkBxvujDgHfBpGvZ24sK6gI8hWstk+pEOoFYqkQMEM/xiw5C72PW4Qhma
Gt65mcwX+NJfCbj8JjCb7W3muYEpIrDJ6OcVqYQDWJ1zB2c4Rke9K5l3bn3Xs9dBUupT283rtE6Z
9HIBn0UAfzBSjtolYU8QkNW7N+C1gDBNhbktgom6jEb4nEQ8vf1I5JIY85QDgJCIlmfUhs4FMDO7
6Uec5ShNiNeM9LJnyr5XkCL2zfSQGEG8c316HdMxugcbBAJxhgi0SwSdVXGxwNFWTV1chtlnRru8
OYxq+NnMfIz/NfoD1c6SDl3+pVpYXpS/EEx50ToUz74phbA9TMYgW3+9d2nG20Y0t+EDPjs0JSoK
zqEgyXru7e5guvZLDRvTMObxQXkfWPKnG2gQFgNlIP1z825CkTfKnBmamVMFo4/aJHZlo7Kwx0uh
GWcb84MxdSk2JWGQmy7vDS+fvgADJEKc9JgHNpE4PQMzwfq/aIw6ECbSVuvaAxMYyFZt3LIYb5qK
s8zxWziNBOmCVxkAQgkdImeZv4lEW+fey+btSCwEcL4bNRJi40NZhIO+FiUKFQP50YNHqglFNE+a
aEGUAmefETMdtDMjg3QjcfH0tufKuaZsQZGr5v7e97pNkwzG7u+PC3fpJ3574N2lt7GEbTq+7f12
WpQzeQ9WHPkPuYAPOqbWeNvUnJ5viHjCa4mmfW+6MZJ1sk4WIGxgxIC4kuFSexYwBpfsEII1iRAy
ts1iYYVRKUDK1i9maHpY+CJj3boquMVc+xOYUEEGuC1buEHsCs4WlcExrCLIVBwZa7vqfBAnOT2B
p5iaTE72ZKE4ABf5pS3j6jQrUGEl3q+LQL2J1bJ77KOw28wkfpLjxPqPcdnp7x8jK1j4ub8/SD7A
Tcu2fQQvvz9IgGxJiHK190CNyB2TXMK7xLrvZnM4teBT9vzON2Gn4KkU0CJzmEfaFZxCjbIIC1cc
dQbIoX3WDQTPeCP5teRyboQLPrv2QbSgy7c2fWoxIQrmGzMoyQUNC7JTylIcmWGrE07dG79JX1Gs
u4equ8SFupiYNnZdHSOHsVkiSKhQvShIROr8b2zqvAOn4vzkI/9pRyc41szmZ9klFwVdx6olUW7m
Ap+nYgTAUoxY9lJwDy6HXJYok81Lh5yFYVsVVC4RZ6W8FCZmHYRHA9mnKGDJk0yjJH6DZOEdyA5Q
xtBeksHdTTDRb3zhRJthit0n0yJU0clmcS46qHMUEhwkJ1wY8HMIiL/DF6YQwmgkqCMaIBOwVWcZ
6wAX4ool/ZvQXJaaXmc76hJCpsQl7VYo8HQh8MSXwjrjB7TIh40CYRwMiqar5WoCJKC2bgwyiG40
DDAbjsCmq8QF2czwkMw4OvoQr1PfiNu5wteXJmZ8YVH1Njgdx0ZHOim0Sxut27vMSA3pJasuL5SH
gpqQGDWf1ZbzXUFxXziZPSiZDQGrKH8G5lyfdyDikq9Q1JtLZTa3SW3c5dqSd21jME2Oc+SkBEOX
OaBED3adiVqnwspX+ZV1wklVeYyq7dQHVBYLwDtt9OJkhbfCBTLd4205tYuzIpnMV9b/1rMel+gr
oGMARCe6Tox1E3C7rcIwuQNBiMhX+te+fi7sIr1DyndLJjT5KV7A1qHj5ImK/RIicO5AXhUNe0/t
JhBxc/2HbxHTQhAtSVuMvpiZwaLHqhknRgxxDWBU3eGe+fyQGereL9IPpyqq4zRSxXFJ0fYC8kRB
iDMo42FnUX+hWgLHr/tHx5mKXTzhp/D7CHnQGJk3PLhy9fdXMYfZ71dx4EDKDiwIg58Dm986UlSn
BEZlCsWjoDgYiyDFVDT4p46Jyi03pYdZfCbKl+6dnxmPdsx+zW46cr312OwnAtZRCwkqimVH5Xgt
CTXusE3Cq1GU966dlk+LmNHu53vTJpA6wXfKsCG2nwO0GuhfBKhThTkThNNTn0pvb3bctz/PWaft
CVXNO32MQwiKUTToO5mF35VUD7AHgydSVHYVT/OtykLcNAREEsNGsiH3TFKcMVeubSVHrLCeuWE6
M6CpsfJdp7ts4xsiPIRWDVEmFujzjJDoWu3vWowhZ2OW8jZsKtSsBd68Gqovvzgq77zBOYMlYA8R
BHCJQM598ev5iJt8fhJWo7Z5ZMbbZrQ9gFf3qiT5fDaq+NmZm+aQEZa1yY0xfSrCRxEs/9qcjZsx
lPkRVmR+HBL2TU3I6Wb60b2yCvMmXLRehelc0hA9u5Ztdkel+NoJC87MZGcXgRzkqGK32ESTmW6D
wf8olt1gNBB81sUJC0CHdVNdHcrA0WdrKWeiFAV/jqObFebYrDxKpofemtfYcZ094eR40DzuXEk5
HJ2Mhm60Zqr5xGh2ea72hNERFuYX4a3dVAFuC+GtY5wiexnDJ+17A/nKmDHX0MZLokBTlGFt7tvJ
4oyDV7EdKDqqyvbOpf1kmjEY1kqh9wyRx4ZV6m0HEW8SB93mjNsL0SJh5PAFQePi/eKl08BMlfWQ
HXJCY1fYS1/jFLFCM5rQfYeO1UhkSdZrAT0sETMqFRMhZMnG67IP7eW44USf7b3KiU4JM/A71BSo
uXsoJbopPiz3jjtu+G5U3bQJe67IyNL5ETums1hEzqFbZLeJTE4VkthnNLffGNhYN83yUd8EoNnm
B/QPDlJtgW+67LNtBO0FFO5LQWLVXWd2JO7Ejr9Gf5XvJEvsVWgWkqcwyB4kTO1VVtF+u9mPsAVV
3Uhxn74gF4xOcYeQfTywhajuE+N70sN77tnmnOOc2X3kYyGblCc3llnJZ3fOC8zKwAgNEPV7FNAe
YmLxYiCZQzXNvZKUSoGuEyN4zP137MjjtRcqAbEwoOLGMj1GXvkM9w5fpVmap9p8Uk5LyVM5yRep
ikPT3rDEqdCSe3LXVyRqOqk8TwWbZr9HZjZnyS4iKg9Pdp/c6whlmKHELsKZxfFaTy9ZyMuO4iiO
+/mtGZFxQVsoN4VnYaziFL+wkcrYSH6px4KgY+H7h4XKq9y6ui6kupWhxvxau+3j0LO8zoPG2FVe
kJNvDFYiCBlPklxLTWagx4+G9LVMbG/x0cGVkEGxL2B28mpRhJnaVvwGO7JZa638a+rVzBza78wp
7Ns4qoPNmMC4LbN43gV+LvaucjvMGdYuiXr5RMyJ52D+C44GMqOLdOPnNOyNbR0d8rRvD82kcYN0
XnEWuMs3A/0TcdpueCgM2e2slrUuDiT1YMEkNL1qa/aIJ3NY9TN6zPA6egxOXVXmxyJSBBMQhX1y
s4K8IQ/PLzEmKMS7BF3OCKWlb/RjVKHlsiU8N0dNp6JAq/RZNk/ee5/X7ZHmHfPElOGOJ8ynNCb7
FtcdeoB9PaQfearz3U9KYgNk2CBHFXAu/B8IbZGYwouhm/lWK1aNQd1AoXNdilnTkofZcr74pX/A
E/CF2DH7YCJXOgYWRULWp2KdJb6+tdLm68yweGs6xaLX0w/sEAIetODKxYJ13Rz0bV4jIADi+iNv
QDlmGA9e3am8ixbrgFs3nGlu1rJpF7sgeEHJXb4BeZnBvXjmaoyH7iCo3X/eKf8jKuT/AtqyaYSo
/P/PoK079Oa/7pX++Q1/UrZoeZh2A9MCDukt+6P/Rdli48T6iK8KmkY2S5Qm/6RsudY/MDnYIqAH
Y+nDt/1rtURMiBP4vJ5cxyZJZGFz/Y//9peWuvvt419bbPe3Ftv1A0ofmmvEidKywYD9tcUOtcEB
AKz8WMbQnaU73YUBLm7lYT8oIu+bM0zrVH6TynogDIqp4zKxUZ18awJw3p5LJE2vCZunnTs2qNLq
nyYnWghiQa+IPLy1pcfwBPhzPpTEantBe19bKPZrRXti6QKOQ2hnGwRMgGPjAD3mLamNXJ05kmrP
/II+I976pZSr7qms9vk0x4fCsqP1jF/V6oi4/OXZ+zdTB/vfPCSM0QOPR8V2BDGbf31IgkG2uKIC
DBOGj/XTTpx1xOA0RzVEurWxF+WSr9HV0MNn59aM4gODx6+GJbxNWhebduIv7esgWw/4+Oc0ugS1
qeB/BXgLGe9KqBlLS/I2MR49/v3/HQ8PS8dfu1JXot1AycY61PSl+KS6/TozCWM7rwXcoGMYhW+g
g8gCcIhjHwWKShI099Ns3ZWaewGk4Kmm1MR6rI9uK1+r1NB7jmO4+mhpuRWQgemT/Cf0dBi4kQvm
ACjmIDIDcKEX+Kbq2t84ttGsKkljEgFj6bz87OQliuQUXpI93ydWw/bNaP9AM9utalS/DeHKCMzG
86SiV9eebzLt0uiN8o2x2LNf99hhEutozpC3FeExWZqchbxGcYUVisniLoECN19yRQQ4FJBjYRDN
kMhZ4OfZcnMksyMY2VzEaG7cb208wywS6mMqT0MjcZbwfWsdk0JltduO6Cy0mypg9/KdTjCCZJtB
nwonomKibktY4iF3xWuDJndldTByKoZ6wnipmx5Wgm189EMGp83vvbuYpaxv+9PaBBGFnjNGuDaY
l0bzagHyTJ1p+uC0xFNJM4AArqDM4IcYVdSsaY/v3aL8iMLFFa/VHjFFvg4m653AtJHAUWw67ruM
j5Yk8y9s+mviybNr1qRktbBiswJceSHRQKdf5llsA0IoVlWLnbVzJxSMBfR+d3Z2ZsxC15vtPeK6
d8LY5FqwxVjPc7MZVPvGWIvnUidA1BbefFPZw8qVm57czSKY0URBMYLEBaUjyaVzZ4dDswb/5IQE
Xk7NcE9/xCab0rRFC0abXswYhnI1IjLsv4VYdb0YpGQPT4FsyHdDFCQl9hq6hqnK3VzN98jQsUDW
05dCPbdqatZ5gztpcr+2fffNz5stvdWbL/GKqb783qXJvY00GatIctdmBA4kg3oVTf1l9iBUE9mL
zjpfz8a8jSRSGTc8k4dMRJjpvgFMAP7PhJe1Bmw/e59MAGuyFs1abUV7v7YKXj9Dxn2fmQhgWVJk
m90cR0i31N2kBnY2/SUGCtob6VqO+thl7Ydv32NvPBFl9NxZAL4jc3xnDrJtBqjVTrolwZRrBZV7
NU+rkcobjwHdLzSQeCL4zoixtAF6XlUVGyTTfZWZ/5Rnyck1YJHVMTaiMSX4OGW7U7qsFIsJ1X71
kIruvbK7LzHtiQvoyeNKWpXx8LWXrNY7fp0vyLCUh85CZZoF4JhMI934QcjBKp4Yc6BFyb91mCVJ
kv/a5jjiXefd6GI6yJ4D3wfFAyHhmijvLeX5tNL4DtUfSI5037cN6aTNqVHR1fe8j9DjDyjdd3fS
7d632K+XIaL/+iYN2AKZqLGxmj3kbsvurMCmaAcx7l0g3nOhSDa2/iDXooPtNgbUVvkzCfQ7YdqL
9Bzzv2dSiKLax/E8AjjuzGrV+dWDTxClhShtDUou5dSglq5z564qgfKhsuQnw3iX12TM7umHSL8w
DotLkXkXwmTcIlu2mhzXwbbS3S3DSrBjUeUy6LGPXTgc0xYMUk5quldcCFF6JM+A8J1pfMYByKwm
9Aht0ub15+/NCJwmyHOH34Qkk/Q9z/zNcn1PXQUvi0upRV0GpnHLnnC7ZCHPbvRFYV9dzWr8g1wQ
8GqEYa4Mp9721jWsrfvlC2kApI3sWzEG3+w+fIgwQHUaQFpCdqIj5Vc5OpdInsPs6HdLz9iot/k4
mVOIEJsRSx3uq3xGLQ1EPW4G0pUMk/QmBJ+VjdbfF21BsoCHXF3ET6EGI5Ymw9G2OTLZSUDzJ0SP
8dkddrdj2Vuvjrd10zbfZL5/K/zqNQoAHiXeG8zBdCVnmJLiHe1/wnx6vMxLUlSJdBJT0jpOY+KL
SpTr9SDd1dD7T3BGSA6wYnBLaFp1IMXa5/ZGsEGCMs/BcxcfwBkj3yxtvUPBc0ch/xLG8Ax8TE9R
6b9YhFinWfc9TnyWloPzndBNZBhow0reacMES2KBk3X5Etqsh9oNLsCyuAfiUmAh9dVG97VIKTcp
XV4czFDgEBczEQKtMM0Z2o2ZYIhZ/Rid4V4wAxuj4pswR/OEX0MfEoFxVSfc2kmb2CGIrwGveYB9
XLGdwFXQMD+NRqVXkTlxvnDvmci08jLrA48CVF2SGP2MEDHf8b5kIy72NLTfayN8bRcoOOmXaASq
csccbO+4C8TJvCmQU69se5GUAY5ZY1LGwTy5N7Wd7fUkH1Nv3BjSf4NGEqDRC+LN17RO3qeCIYTw
nPdFh5sy7GuxSpI6NpKDlPTYAlsiUyV6cfpIFHS9wOrJH2g6iBgCtlUrSABx0rdXF7hdbDKj8pOQ
uW/t9HdYXmElFwE7VCS3576Lvs/SRFmi5hV/w8jKm2SWDmCmbzHbMEFx0bGSp1P9kZg1KR0WCbjs
23F6gHog/QAYFk8PZnhkwyB3kujCvMcfc6JjC/9qsrpeQZ3+PicOIAh72tuT/Ry3Xbl3SZHmcGnW
eDWftOAOGsmT3avbRU0Z1ydQrCiFDf63nFuoSd9zAeLR4yVxs4PXeqPD4XWWLkkRVQHDj9Fk7z7C
qtj4fdZ/WR66PkwxMPJ8aM97i5rhO6OuiZeS+aZ9vfKMUq+E679GVvFYwCLlhW5tu8p681u73vku
qZxu/l2VRAPUVNsIhjA5EWkX5MZVI0l0uSFi2wV6E5bs6RGoqLytVk1TvchoZtKMMUY0x2ESD4at
79K6nWHoP1F+noxhfApj3Kaei/cnnJcQiVXHd60YVjx//nXcHtcuOvACMdlx+bWOcHeojh9lKv7o
UoIJptF/qckiVvyFwu22OnMPMrwVU3PHBJ3/uKs3cQ6DPmdj1cpkNwZBfh0wvasCHkM2gJHpwBRi
2xG19jEr6WNfTEg0R0GQlSYJohLViaPemujey/qZze+XufGHE4kjh9EgR9lhGrMioaFalxp5RN8m
JwYf+FETI4WJSeUTtMyZhcvkfE62bl305yrQV3a3Nl5CnF1NiUW5tp2T1cYJEUs54TCK8YabP1m9
VLvUpoPJXKJ5l02LLsbV1Mx6DwMAKNNArUCq+yZ25VOaQZMtYeIMPUEAYWY+Eo9aljABQy8FAsF+
LrD0kbpkOARl8EcSIdcu5yUIJuWBzzRBfJM92xtWa3rFdViCJG5vMcCaDyXB1isrSu6bggjlLIDo
UJduw4E1wL60ENZ0xzEiFWyBvHdhi+BcsuMYyT/bogjkSdTmEVXFGf0x2hZlwO1ezJ95WNwALXuM
Y2Ru7cwCjUXZechtY995XB5GU6BJA6MHLHnJ80psUsuJ7GG72HlUT7olxXd5Y8rFzvivDz/fsyZx
boVO9p9f1IuzwCjLZvP5xZ/f4Fzzdh6pjMAd/vkjPt+bzFntfGXAU3LrU6XNYDM1IBgQ+MTRjHdw
YISyVgluyRg3Cllv0UStzAvm8429/Ic+f9Dnh/VoX8s0Vcg7EqCTClnf6vNdJGb0F2G9jqTEwOgV
pxIxzbr0NFJFnNdYAK0jdE1MNr6PYHcs3aPfIuCjgYtO3D4efdy9QzqFTy72R3ac/Pjlx3y+9/kr
GLfy2z4/mRtNeZKuNW5Yh6EZMbKmIAEcwQ2zbJ6vRl+SjthohRGhQUi9qlOrPAataZ7DgETAPJbz
LWYnOiYHLQqz6oOEznfmJRPfwUSM70YZWztj8llQEccFYbmx1pHVpbdxGOUswog6qKMg4KqcH/XI
TWEMe/vBj/CMt+mw7HUKqrmc2XukJ2/jCtR0luF694wAE/CFmbWBJA9yx1c1Ig8Ljz6kjqIiPLQK
ZUPdriHgZKl5h8dhK1T1lXqkOrpRkFySuH3pC0AViSq3TU7GtVU0N2bvzOxCKB4k/vOY7CWQaTXp
eYifAG2O0UUrj4Gq9TG3c3YsCqrUrg1PLLXzjqynpPAg7Ri1+xBb6SmYBhQYHqIoAWmMJQO3ir4A
U9fFXv51oa3K1EGWWSuAQss5S/wNCWURthXXbc+2hYsUs+6jC3/3Rs80UwzpWIQNJWtWRh2xaKM7
a0zo1QkypMd3jySMgscPIKexgEEH5JffVA/x2gCB5XID61j0nEuLSixtou4ZCQv5ecbCvvOBHIex
yt+wWN2D3fAZAKTjrkpU9KTn8ofTcH7rRUMztv0xAPt9mpT+gpx03Pvan294iciNtPuSZhzsv7AV
NaYvz1osIFwgJeTOT33N8CQv35jC0O7VwXTnCnXNspT4vCH6hi9oAg3pfstHHyF+qLLtKLpmU2NI
uu1hpN8axJ7jmQEBNNiQAeZmejIEamGwg5yWuf3gAYZ9ioyuPBpqIPkMeyBdvbiOE0RFmdWzWkHA
rFYl+qcL61n7okz3OmkGzTHjz62HXuM58cU1q3VxwGt20wFkuAZBeKsXuKV0+g4bgH7O/RzRWABr
e/avclOWQ/rQImi6JLk4MIjGEZhPZKWjq0pbzzrp2n2DzyR4EjO1YzEkj/EY9WxKIntbBtxVzeYt
pBrZcBNzjp2XBoDVWbAWbX1bN5h73CJyjwKjZeI5V1Qw5sEgnp0WCepn3hExr58skErU6IIccFSS
aAEwGOd2BQuBDYpblru4CL/3KqsfrJGk3FL5sOndhU/p8YBZ8xfVsg5KYEGNJuLHMjs7yqzO8Ke2
bSdYpjvPBbv8OPaco68hYPtx+RrOFsw9+DlWCNZA17SgZpGgC+AFoWboCVguzhFTGZ8gm4xUuDLU
RH0zL5FivE8mK2AVAL4U2KCHoJE+3vJqD4S7zR7HiA0WOedeSUgWbY2KcBj+SPM+vhtG+SUsnBdU
tvSnc7uv9dTet7xy4wZDEaT1DTmqztGKu12tYpRc00xx5EItmdvkq5NUCt9qtDUI42tRv94TKHcb
OoVimdaz48yLdYz/DVXUGakBf50D4tKdXxBqBCgoinKfpPlCRmT0QnIsAwVwRRPBODobzkC/y/be
S4prQkljoQZ0x72YumYtB6fex2NpnmNjuqOeTtF7lfIYGvs5G4I7AFGEbJCgSNrgdBtmOGbb3IX/
UdjBHuinuPWE5pRpy2lvmqwXBlE+e4Z+65Vl3rSvDQbHpwG2R8aUg/VVD66UgpFtxYMZAWqZo9zd
QprcNjb7K5/qnKyVliJb4xN3Ons7eiB7u1F+j4pi2s8aW82Yzxvfm3c2OW14ARVIJsloTQAcDor+
oDxFe8QEDu1WcKjNQeE9Ky9t9tza6Q0Gqmgb9To8TTAf+/pMfntzmnNMSlVn3jOzXKHpAKdfT9qh
K2Bde/KXN5/vJcmlhgJ9MhoDl227vAuwmhY45O4YGyf09gc9seJKgxpZtsksySD1xFvnRkkkvDMw
tjFq4wRc5kdp4MTvTMM+pcyLsXsHLL8zlCzoHSrn9PNdVMQOEwV80QB6JGun8M7OsU/PBGpSf3Ct
DX2602NGDm1AA08IbrElHX5i6Yc90kfzR4eBBXj51OebqQteUPjnu6yvNHSLxJ5PyrfhiH++mwHx
PZrgEM3CM0/T8ubzPcIMCElWS/DK58f9lCcbGCPFJvtEY7R9dfp8D/fmgpBws+qE0ceh3ynRPGCe
GxL4rtWYilW7FC6NUPXJxhWPEKKFp7R8LvwsXf78suDev4267CvHvFh7WeD/8r2fP+DzzZ/f8NuH
ppkW+Qpwtb1uI3rQP7+l8alno0920L/+M59ftaTJt/zyrlUzsvVi7Hh/fvcv/+jzk9IQas3llK9/
/ws+v/zb/w91f00LHOOJXH533OBH7O0R+/vykPy77/h3n/vzh1ojVy6OkF29VIschNHKJaxuG7J6
nteGgF3ZVXG6/fxy40oedpKYaGDbhyTyzaNgr01Txxs/TIYTw9Pxnx/L5ZNjBwyRzL1qW08TzZso
CrURitViMxmPeQmENCgqyNO8AriuPkC+dMSVTRU5uGS/wsXgpdBHLQ1+2I4kA9s5ETzzqQhRgRhO
EU9kkSMKBCTsLXSp6pS65texnI+t0t/jotI7eKMiCm8Guz6BO4LVpLDnxhOxBxl4DzQ9ArEHdbqn
ntlvgpjK6sck8X/EVX0XeM0mcoJrZUWggGEyWSq7ZRL7owU4pFDOjwOrvyFB0iCSI233GzQP4qM8
ubYK5xs2xXEZ+PQrszXeB1yxAs0mcND6AKz1IysI3J3rcdzExuCu/Ujy2/vpxqmMH6GgAA4sOHTu
c5rpp7iZ6u1gy+vnBqEMEya8uf5wIMixK+/X4n+yd167jmNZtv0iFujNK0l5c7x9IY6l9+Sm+foe
ZGZ3ZBdwu3HfG4UiJEVGiJJo1l5rzjHV6qXRf+yRTq5hi5tcFns1PyBxodvUMAlm3P2jE4IVaeOJ
lOJTLoU7VQnf1eUzS4wrgOioin2yDHCFrRHxbtglqf+SnrimvmSQHxYPUlqc0DYtJFA3rS23MPQb
1ejJr/K0iGZ6Vj+Lybg3wNa5pY4uF8lAa+uy77TxjVqPD+QfP6WlABOtFxHIo/LcNe2+kkAkULul
aZAeEUKgDHam+yo0xVUEv1Y5URbViz1lyVELWhCSpoZxkYi62MS1zUUNG2rQuA1hJ+6gsBpwsqdx
QX+SJ7G1Tw3FllelNmpW+hBOPQOE45rk6QnlfyjV9139NKXT8KuyNIUWCLnmfZKGbT0GB6UPrrUx
7OEYXTr8M26nLeX5VbaTRx35IjIO58Ea/WS61AbUiE5catvYm5jdne5dDC0G5EH6gpJ1xjZDpnao
P1dQNdXkZQwiOBlBj7uiSk5Sj87VGQhGpomAKEMNfNusPstlYu20zkZwIdlpCSKOqddIucQ8ueXo
GdxBreHBBg7SEYZJy8jL6yuGEISwLIlQxohxhLOQbJKtXlLIh8tCxizLwK/z70YitHVWRem1oHww
b0bICbycXGx0z3yBuNvoP02sBVmpH22yJ6Z7B3GnV832t9VnN7qloxUdg9QLauRAZXCnNoQV5kUa
erQUH23NnKDZBE9xae3wQzyzKDuwliAkRvDb6bKDB1o3bmOND1yNWHyDZj5BLfohyjON0gdENb/2
QMStKKujkyJu0+aU64GjvrcyJC8d8/6cVuR501H1VITVs4VBOZF1uFr079WXMsPdVuYWjaAMvJXR
miQcjXWFFhPgWVpluGdZS+qI2asZFInF94ZB4HVy5EM/xuiOF94HX0GFrtwfi/eMm9xWXc61CpGn
qx4R4F6X/wcJ+lK4PyR0VhqhJ9xfJaN55IDnSmOSs+o0yNpS3BxNScuO0Bya0zM3R6zyFELjkjSm
RV6MboHAeiKViHyMB9waHTgypPXhNWdUwN0MdX4gh+clqNjE9ytPqOOzkDt3NhQ0it9a2j3EQ6fR
drY1FIhjM/plStDa3A6bxk5fG9ojGy0n7QLC6gOq5gJtcHaTtjPtJuk1Hy0GVAPnlWnRsDPf1dIJ
2F++SChdzL+M/MpqhalW8CD0CX6l89XQD+HXUN7tHYmq6ibIA9A74w+Isp+GIJ3YKTfWUEAnhmm8
DKSZdgG0gaq0swGENUON+SBfvMspWeBDbY9eEFDSg2glN8bIySUYyFgE4oi0M9ddp1s+fodpzK6p
1BvNoJNn7bKabJVIZz2I5Y83JAGvNeTbTpKGjTDrL7WO2l2iTuGmlg8tg7Qmw+sWqjozP/1X2KyG
a+NkwIgdl4Z9t5yRaNIK4BdQGTHkF3gtIkf6UqPknGblV7P001UB/LGiVXi62E7oGcKBSa1J8c4C
7zN21SFQp6+aM6ih7SwpyrOIad10U/wWjL+IRCsMVKRNlVgdcdlpEq3vlINOpnUqm78pLYNtBZeN
lmjodVkBWmQu9qyc4AqzmBnBgJXgBqOc0Al6sIAhjbdYYWqcpF9apmYbI5vpCC5GKScc7lAqfqVc
QyvJeLJS5ZTPnA2qot5IOTCVXtE/uraPXc5vtPEt+0SOs19IGmagwrwht5i8yQLVmz12Pmc7375J
uh8VRFKvP4X+yGCtwnzU5FyoJg6IQAZl6Uj3Nqelm1cdxlVovSV58TsE0anfYbCVfoClZvQNmOz0
BvHESh4usWL1MyDqrCSohGgtnElAdDE6XfoepORYwQTsrzIRDJsKK2eh9RdHhimkw8b16pniQM3C
v4w9/6fK+V9UOYhmbNwg/29VzqEcPv6pyvn7L/ytynHkfymGZa2xd9Yfs7dj/svUUdWYqqU4loqG
4o8iR/uXIZu08lBUOCY6GYQyf+fg6fK/CAZycHubmLOt5W/9mwLnf1LkIOH4725vQ3aQcOiaiRPd
kVVL0/7NfTHlXScKK7aPtZa+YMZmNRmBBadm6hc2jRwkz7Y6xWcwZ2ekGO0pqmi1WJP6ISUa+vYF
sxtU5YWgTXGu7HdKNjLV/ASC71PMJb6vst9p6gkJmJzv0XrvaC2e9MxigiSkvZXG6qMmY1epbO1U
yYj3xSRf++EpaGQuSUXaLEbsR1WWNaaq1VlqR/J5huIYhzG22AIVicnZdCSKAlK1jdahI4M2zXe4
uOxz2FjcV8V4MKo03Gq9xBAs0Ltt2Gh07K2cfjeWsyK1AGNl5gtJb/JNqeZUmRqyEe4VV8NC3k+u
Opw1XburC/PHMjMGlJH4iXFhM2Q3zrHTjQfdbp9qshe2hL6u3gnOxVKTTjqMu37o3oZYk65xv1Bl
qM0N/DpBoYxPKQP9StMvqt7nn5pjLs6WPdTk6W5EL0oZ1h1sKLO0R1MmvaWa7ALiHCAVL+HqIJIg
nxzsusrQOgdgLCsyh4nx0BOCucfYF/CptAkqSwNQHXck6pA19KdJtb2eHaYupE+stACi9lgviYaL
o42TVtxaogn3GIrcqQcqZA1pwAy8uOqiV2CrZR7G+Xe9ackrivtNH+i7NovyHRnh33XBVbLNzPYY
VLCBBnWiayTIuoHpbR7K9JYLq3qEvDVslPm+z5X62JYbBuWEJRp2ssti66RFG1UVsufgDtxYzLZd
CrtfTStOWjB0JNk252SUnDPL9K35nHYFQbjOeMlGgGhzRlLtUAu/UQk8FanKQsrA3VDm28IAThWX
PxK752FaxfE/5tJOTvq3whpgaswT7tNu8BVE7EyjGdGQZHRoLbrdiQYtdYyYaswGESAxOmwhrO+i
BEdj6ergymHwrWC/2gMuIA+MVQ2yoIn0KiVeKKjWnVFgxBMDE0YjNJStbYr3Qo5GJD/dJQ3n8hQE
kBLLoUNkVB4MwNQ4CxnnTiTflcFLOQGAasM7M9lrgn5v1NA94ADbQT7Dt26/glaeQdDQspPU4JCr
1R33XPxf5SDOifJLmZVdWHEF5FlEsoffmW5ygUrKolVtKtAcOOOo5xv5lOtVf6icpvC7jhhWE92+
ngIOxpxrnuXySxrbZueI/C2c8ARaNs0ltdGiI3WWitLwKqvBuZHgEYRxTTU/TG+andu7rMMvLRnS
zZDrFqc2qcMIIoDxkJgFZUboD2Q2FJec2x+JHeaAiN7cmpWOMG8qUg8ju7VVQnyUaUpo7NQae6Or
tyNakgKQ8g5VeOjFA6HIuKNQBtBmtsQ1RNHrTe9xFjvblsoVr/F9M3DhUqaJeBJUt0x3TrANaXWg
YqCl+q7MRrwfkpD451zzc5UyQi7bu0ydf3ViG+w0P+Eb2jBgJj/dkH9AzNMQkAxPDarAJykSpkL+
xX6Dhk6tJSlpgmvRLoQazTWssjzNAJFKkDPoRdqI1eIbQ0r6Ba20aXMkwCSRb0Y5wiWzFKITQT9G
xiw/6ypWym01efdNycBuDnqAb6Crr9I9g+stMqv4AIDhRm8HsQUu98UADkC0ksCewFWxNfqK9IO0
R2fSMe5FcB/BaL+lMSw2TkYwlj6Eu6Izaz9nKU/fH6O8fmNSvHsEjJNRU4bgR4MUAJMUbVlPBqyI
X6sZQzI3qtrLE3i+8oiAup7PrVoMflbOYFanbyM0U39MA9tVMfYBfLYBPDaMczh+9JFPWXegxtvZ
esl/RmfIdmlBdhuOFDBENOJj4NpOrA0+FuqvcnTOcmCl17THZNQpHRGFgtoU6UwcsculAJ5IGo1z
KHKV0RXy920v/cyOam7jEatDOcqIwMGWWoQ9TyPmtDbWwmfuuUDF41tqJ9p0nYKDfZrOxFRwTSry
T92UniQ5OCkDkfOhgTYmxJvZSeKFdgimT8drlCSAFaBYTANUjAJt+ODktKhFwYp1JPILZly6EX2t
bcdIWFSR1sMUAOqxy0Uf1RJoActOPE+azUQq6cglxKLgD5MJXb9SJrLQ9PwqW0xoNBWHs95izMeK
0G6Ig7gNUiADTl+flaDl8DFkmiyJNd2mSl4uyh/OjWQ+d3RNGL9YDpNDRCopQjZqSUPzSUtDJlHj
2NId4PDozfZkx+zxIB+IC8p9ABuzX7doWpB6NZ7TJt1RID4ysXNfNbOqfWHmql+V/YnuKfeEhVDg
SNmTPdmIW0T9RDik4uPNQl+7GGHaaRR+L6sc4SrshW7me2sYRLiGKDMwyhMXXxIEB7O5xH11zs1Q
P2kNVLRQbZnHcZoYY5ncDBkRW6F2nStnOKpS62M/SU9FnIcbNd6LgNaXKaGFIFckc7mz10cMfDu9
QmJJ1SJtbYW8zWSgVTrgP2PqchcjJCJ3F3S3VNcnqwMkV8eDO2IG39iN5eyUPt5JmRSTnKVw5CYV
Zgv0zFlMSw+POQeCDYcwUu0L/Qh13zxI2O72EcU7CSXhY2CRvL7kIuxAyLDgi2BVNj1Q0SjFwm4q
ZyMAPhgliXHRK9acbbWtKwkzoJHJ6BsNCI7EbpgDfmD2Mr9pY8oAJzV8qd4xekUVGUfhQe7IrpIk
M3SxAWXnvp12E8MSRmyTTH5sbXEBUvJjBK75aGdZ0j90aBOtsFL34bxOwzO4UmHI3DSozNZnDgE0
Hj/AsW/sb7WbyBxTibRkZL6+uj4iLac+WmqPngrid9aKh5HZ8NHup9GtS6hVqoPBsFJN1TMivKo5
hxkYDe09SVHqMM0aQTloMBiqbC+T0GnIMBrWzZz1ygZq0UeaD4B+DPElzUHNNWzBQ8sMAzZqJtNL
WHqhuTGTiGpIWNGVysc5jG4kdkZKUdp4CeCDXdfSUUVn2UFwTS3uA6mB6x7TJopBadooXffZUYOj
Kymlv3ZyLIaG09HsvDKI9ePYG/QsBAARrX1qcnMLm0s+ou99CtIu3SbMUo62QdsYv8Q5KdFgrc/C
yj6rs5C2icaBCNKkPq6P1Eb6+9H6dN3kOiVXFTv7lfe8blYc9PpowqR0iMNNI9BFRjbr4NK51wI5
OdUBmjzB9aTobcUzipRVfGKG0IyJp+moX9HVVbfr7g6WZhN2xKh34WlnKzd72WhDhzLjz3MzjKwN
osmXcZr/JnqLKmQxjj2ewKCYlX2zyhKcBnhQUzS7dpEm6KswYn3Y6ny9qczkcz3eZOVFAXBysBd8
uBCKNJE9ysMM2xgBaEQqrD/rCtL+i6n913Z9gTyD29kkHKJQx7ewRqPB8Vke10d/NtqCxG5Uvhgd
7pSJiJN4VKJzVaQGRw3h9tFYNuvTZkp/5KolC/a/XkoxjLm601NnLcDx9bsw1q9l/a5aFTinGgdb
9ZFMoPkYGY1+DBjbokUETNcjYzitG6xC0am1f+uehnQ0QOFJZb1CHcYapSQ9EfXI6NkUO/s/wPY/
NHaoEOU2deandQBWLdOyjN7HwmmdPeLwMAz17XHd2AKRH+jdH1yOw9LCquddhJFdou6AKS3/vbH/
PCr0nhStWdUB0ndvHZy847qxFASXG9uEYjEwlXP6ZXxPEwLBAZ/UjPtr0DThbiTHMXeDtrl3rGHa
rn8olpNdq2nndbgyodLMLTTzDIujXDIAWa8T5nKJaJZ3Wx8pZG5m7vpcdOFzbA9EdC+/0fpbrD+U
SLV8axbWQ6sto6kAfjcTH2drxeAj1l/m347fdmldVcjKvD9/YDmssoRzUPuaPu96IP8Fmtenut03
FAT2+oVwH//n9+WMFUD2HDHLgeXEX1/B+inXz7tO//58ci7bBdl90SGfBGbPhumDrH2Xmb0YDgp9
D7b/TmFFbOkAbAy1ofZe4mkwDryRuuKBejA3S+t0msonZp/EqS0pNepMG9Cxux/merbNEGDMhumV
xiIXWBuzMpNm3PKNo/nN1KWXP5vRaRSEjzHJSROyxazfmBAXoebuZascgesY9yKyI793LrVUA78O
bhuTtZsUcaPX+2OYQHOWVPOgt/p92ZUPtb7ljtmzFptVmpUU7wp9N6JZL6O4JEXxhYHoWQ4VQUoQ
yHo0aC+5/JxEKf5Xu3oNRfGqWqQ+JhqngJIn1yYiP6jUCTNuEN/Wy1A2P8eQsdwcnxqlhfaCWxru
K9U7HdZ221ukmMmzkeI96PdDMFH6WOKRZjdkx6a70BklDS6LnmplQuhPoSrrKeGumOEOisz9NZS7
Q29bxU7RYEpO462TI7Zj1EAgbXyyPyX6BIuAdj/1mOUMGtZIW8Wx1fVL1nyN6p093xPDFG8D5gUu
ArpzZIyfLEiQM0vSVepDRGWL0DzUWa3bOJCYdsHaCqyQnoPEL9Y8JKFxU2S3BGZ/BxOD0mqKuIBm
4UfbU6xIkzx6cg8hxRiBVFtibxDVYTcHZOS7GuqEp9hI6BDa3KZwcTiyiMrUc0aXQ36Bqw7hKBEX
eXwOSEUgGNu8TBQZWFc5JZQJdALEImpm36qqJxsOGhj51JUT6io7jQ9zV+Y+UVh6+tEa4rE17XfB
lzBjBHZhS3EgmsZDk6VHO5fv66yr6S6QE9fMX6nKmlokEJmTob3TgRokJjLUJsNlDV7neWE+j0J9
moKArjMuQjc3fppGQwekoStVI8ud2v42r8QmKrcAA08dfklO+N8WmTBNbwTFFfHA6mica4LZW6P0
yj7SPaWOrU1ikPtRye19XkmmO2FdnUNmUsQYqOl94kyaN6bmJZugHkMNP1sBw6FiOqIQPaV6v00X
g6XQxy9yPq9R3jzNjfWQKs6bg+qTMS15luVsHOQlgbWq7dtsiXmTs+uA0BKVPehrs39FunvPXjIs
dSZYU4m9KyIWXmQhbkeNSLtJJvQrYA+I7jmmIMPAQixQttsx0ykc0w2Z7YJBnobqahsPmA50gkbA
VQH5ynFDjO3rPAVHZkqTxzDwtQkJI8Bdf+gAw3rEAvXe3ODE7MZUnNS4jnfFLIEsSZE4KSW3gkPP
oscCb0K+hcnithYfstpz8ZP6jaEil+4IkvbNHieclXW3PQ4NLyD2KW2ga4fUykQjnMxCeWxtoEx2
TbBbhEEkUSEJa42A49+ghse96zW5GE59i6vbJolmMkC/t3rHJId5Fth3xeuTArupEXvCrF5tHRN0
JfBDKMpPNzmtDwT8WlFiMQjALZBlDqlJlYP0XtT+oEcT7tZ7cJATgFgB10vsNBJl3CqPnL2cwse1
LOmYDLV0ltXwHMmMXMNBTm4xsk+e02C7N6x7B3mXVwpV+JamuDqCtW0ymb9UFuFG65dQuOzWUkPl
OObPUM3vWBfPZ0WPz6WTU1mb/a/WO7Xn1DQkGu1jNBp5NzfyW0FGChmt+qnHjekl4O+RURJcpH3r
GXrAmdHQxg4Hhr4oGhDNxJp9ATvojkHOiTyb6lZPkJkjzPQquZAY8BZPcTzdtgXd2DzVxE7udAYq
avbMXQOFcEAjcCrObTiwVLNIBkDjSw7xpylrxUVFPspgUDKv+HWxU4CHQDcaY9ICYtIJMgFEeMij
JRSRqXwQ2L9JkhHEaBJw1UpMDRMrzjxc4pvIqF5bOtZnLmt+PPJrGmHzS9tj2jZj5Ws6yDI5CIBj
1v0RptQvM7klV47bZ978RHRRmEr/wncpfeietpx1BEtld3EkUj8VpD3gDWMq3t+g3PnmFnNuuZBt
c8p7M+5ee2H/cEsXnjZOkecY+nGZpybJd2owZx3mfjibA/fGhJoM0zbRIHZL92qbtMDIM25pnEgt
Od2o1yorQXNXzrgzBE7/PAAs5NwqogdbIHGVoapl1ioPpOLpSBPqmcSkvjH8arI1TzZ7rgfxfZMu
k8CCwbyZm4HX92jOeScls24zFtZeB0vIl/SBgAN90/ToWRnr6FjLRqugzuyHHWZVtHI/jc0pn6Og
c8qcWDClMzybXSs7Mbkq/XNvaPtjXUZv4FsY8XY+sVMeoJriRpvb6S4wUMKEecxQE3PABiIUs2Xt
BqJH7Ira4gNjrShlQBxCNe9bBmHuYKfJvjb2moZCWDLtz8gxLhKrMGhAaOkL/bFI55hVQ2rRLF38
Uj1JMULzUO/th5hUaDUfr1Mo9IvGUR0vAnb4yWcdVQa3L7XfRpBgSUscW9jaXCXQ08APUNABM00O
X2LYbF1LaCzqzpAZr24o92jW9UzZapm1NazhK4W5VPaXtiC9VDBJgDURwbTrVdZMTo9LZqYDR1ht
YXe7OJDi20ns4GbIR9pkhStkp/JkA9ph3Jh3cazekhlCEpn+ktLfRgnDMbVuLAERNS2CvVJUjzoX
NoK5LGwKVqfS8aI5VPVhCVHDiHcJ+nqsWtz8w18gqdUJTLm8swJVuGR7LxfDcS9p2YXbnJdGvXON
Aey62Vg8JOIz7k6BWhsbZqoMF6vA8AJNe2o61BsVYSNEVX44iwmLWUSznzLxNivjJ3XTRgmzd5l5
6YAa7C5ISl8T1C1NfKdl7A8Et+8xArcajmcpt/VNbs3Ux/qHYUwI6IvKZKF8mGWWV3FHGptu3YO1
FG7Xdr6hJZ+Vqn8ix+e+2qEdHnWWmj1HnW1LFzUWyaYrAxSBmA08fhMuw2mR0yCgepd6k58TApIU
lpioIIDQMr3XapCMTQ20LNfwkpGmYy46pIxQknleWkkDlE1FLTe9ha4g67SDqaGnyYz+NI2FeYxM
oDdKVG9yO5HQLTim38aokbos3copE3hWA51rCfRzY5PW58h03FTOK5C6CERj46MAM+TL8hcuogAo
4hIaGIHxNZVxU8nOxwD0PMFEU+O1VPWZKBu0fPbSMO+V6WzV12GmaYHF4xEaPzNUaYJfp2jtEd0e
XKcqhCe4PpfrsKPVxNLrOWtRezVrHyGPk/64Pv+ziStUq6rBlV4if3DEg7WLlEFj/itH/rT8Cwhy
W9iSy5rN5niL4uTYLG9UjMViHhy3FDy8w/LSn40YBvAtlp3gXeZNk9HI2r3QG7hfCfFI+ZtNK2NT
ZU5/tBFa8sa9OCKJJZe7sGeSC2MYl1aZhnQEwnA49kwdjmQADVCe4vOshMVufV0233CsTKjiTaIT
evIT7J5CEKKE4g8hQVZj3ZLb2DEZWZ9aZudgm6jMpVlWH5G24KeQ67zaV5QzYR0nB8ZdrRsXROBZ
S3sE5BGLcBKo/rHJOjn2Z3UmVG9Z2OvLSn4MtHuly6jUYrK4MR5sjTEYjuumrooRKFvKx4K8FTTE
nSVJN9DaYrM++vNaKQ+33UD8QGMpNOWXFXgYTAIUq+Lg3Vue/3mxaEhEBGKzl5OBnxY2XZOaaNjw
OR3nEeiZB3lkQEKX4NRuug6JKu2surBVTNNJQqstMYhdZLolJfw9ZPTtsarn9rg+0pen66Plv6hV
u9uDYtD9tiMarotubc2CQtz1ggN/TWRQifVNzEaH/4EANjdV9DfLI4ET4GAx+RStrRyJe0VrbAyO
tLXgF62vJSFXzvURwUmEoSE4ZvTT/yiaNm4KY5FnSJFCAIVQDmn9uT5ZX9a7ojuk/GLdAqVZN81/
Pfq3pxS87SatoPeu+yfB3OeQ9ZWWDwzxW/trs748dV1A2OJd36KncVkmpGTbJldFj3iaLTu77nFK
keCBcFNQIrGPOjCBo7ls1qfrxqw7AlOgk1TciTEm9eRa/PX+/9iJ5UsybcMinnnZj/VPJg6EOKBk
jgbw3YH9qNfNjSPQo/QRKBnkWCWp2XnIYmW2anI5IoT/ycjCC5ACMw4tIKrB1ZpKv865o1DT09IG
EEC7NujOimok3mgnH+mYfVIDEUIJqw5mmekrZfxjwPqBOuEG6VR4UQnqd07lnkkPskpgiEeap0j2
A9QcisTwUMQo5BQaFVttQkjPigZikLFLBf8cZiL/V/ZH1ps7Qj9iipMQhB8SL6wGTaw8lYr4kZCX
uCZxbaRTkeG86OCYlHLkCusYQr3loio/SBKirNps/qZw/59o5H8VjVgKWor/QTTy/RH9N5aLAt6R
v/G3akRRlH/JOu5i0gA02TT1PywXso8IA9AUQwezay+Skv8kuTj/kkGdY1Z2EHo4qvInJGCBvDiG
g3ldo/JZsgX+f3QjxAr8O8pu+Sdk9ou4AOIKNHsBVv4D9U2OX90btHOuypSIfVpQCQBAYyU/U+lX
MQIKHGZcD9cNVl+xpY98v17wMiXGprA+XDdJi+ejTVobyQkZietmlqL2OC6b9Ski+IELdBZts4G5
jrY0zNcNFVrz153mH69JRY70iuiQFDwTukO68fGyWR+p7ciLemMj1LKocBDKV8cqsQAkrA+DWqXq
FoQH6OXLzBmBNrTJF1tXhkzY3lMx3Qa6Q8p9V18ZVsJij1BDLmodr7XoDtE45pYFG37YdnZ+idqc
WJQRQZ9DcKDW9cy6CwApLGgP7ZR+OqDTIFBx66EC6ok+j8RREiCka7W9XW82eDF6qAwWFqKwru6n
EByvZLFPYWI/9ZNzQF0ELxbDj7bcNtPWYCmz3FnHeRGtrw/bpuXheqvVsAymBNvs1/38c5ONkaoe
GLnVWTgf140y19FOHuKbUbTlPm6mfbjMi9KGUNkxPNZhEO9Hgs6BwIitgh2o+0iYvkUpXc2utRhG
oz8OhupAleHy/aCSCfWHPI/pi8HB75YxAWEsxZGiSPcIUbLJusf38GcTGijh/zydlgmEXwzJ3Wgr
VAPLuGLdyEubfn1kLcOM9ZFqqybqCmy7y3Bh3fN1Yy1P19ck5LjqmNO3T2Dpu+v+dAnLzjDdqSjz
Huh64xwnDDqkaYWm5k47K4x/bbd+Uo0HK/XG70b2kfbhjCk78uQBMbjMdxRSu91sG+wijwFS5dnT
xxJ7ID3UauH2/T2P4KU7mpc/c3/Hp4s3a5JvOkGt324DNKzWKVUg3bnFa/qr+IzeXsoLnmKQfRrC
TkY81Cb02Nv5RhsRPn2XxtZO941Oyw3yPqKRKvIVClbhDh7+n8FrZWxcLl3P/SQO86f8FBGlgxY8
deN7rLAWEDc3KuD2WCdTPqA6lwF+qb7UoDI+s+wn/5MgS73YmD8JbjpKHMiUzNCoVVw6/MVD8aAl
qHHM3seXxNdGRrNBVJ5O4LXPyCwb6ObxWbsNXRoUjBmJqLY7MBi0cJpcK+ez+kZ9w9d3Ix7jO/NZ
ghcebrpz9yDA2MIN9Ol2zP1Or1GZbFL1AlAGE2J8Ku+q1Gvveb16QzG7+UgPaFJP0hXiC3rw6q0v
NzDzM1TqgqG7rxJlonsymcqgllz92FKvit0U31YEqZGY/cPyZmi+ElY7DknUsBgOJbfoL5lw8+6e
dinfLndv/lruePIHS1gHHAAtyesY7ajPRjqeqI5it7/HdVDcqk/aS07ML2SWkLmum4R+e6fJDFe9
6iE4zgfB6KbY4CRFo2Zybt5X9h6XKV5rDCCMrwZ5kz2YZ2Lrupfi03oqnp1NdpPg+B82Vn9ymjeH
deUe47rEr0gbEPrG7PaWb3NFEnBikMw82buYBqgn307IOzq/cHz7UTtLr7BQ+DActkBUfsZHfPwU
EMfqgO5ssURvJJVBr599l+2WVXoS7BIYEi7qgjjx8wte9zrb688p03qWgy5YnvJBnOvn8VZ9J96g
eSU3mpU0B5s42xVZnS4JbNmR9dcytW43HFBGtlVJa6c/ZJ06yOKmF743pw2eKnNTPuJvo58CF5N1
2mJt3iib7k4ntOHXOWbUvK4K2HFjeenR/HW+okfgsT/6t3Y0PuJv547rDkMC8yHcVEj/iLGan4IM
ejjcI0xUp+q21XaEhCovhE/SzDuSCjrkHitL/Yb55kHcTAWZWGhhoHK47Yf6gZiixETK8ZBvq3gT
fdftlsVN5X+LS0+351KR2PGin6PYI4tbXByfAGrseBsS8GjvB68x6vBNdhkqz0ScckJI/FjDdiTQ
jWuGZxAB9lvM2+kZTWRBaGL32mpvXDsCFuYQfMxv4KOZdW9E+Er9hlTHg/oxoSYi44JGqYvz+nEs
2dlN86YwKdwn3124Mz1GOem+vFciLCmb9mN+TLbKZ/njcAl10cxMJrMX3n9PHHXyOj0ZZxTIXBaH
XbjRDwNphi7adOMpBpngDVvAaMQHvotkOx+q26SjcQ30ZMdvSaczCJAlH6rH4KgEqIn22a30VUPG
wFWGiTvDquQVj2Pk84ZqjL3GHc/9czAfsATLS9Coz9LF5nOUOHhcBojSeELCRdZBwY2O6w5g4seE
g7LxQyyWH1gYIscFrxWVrtbt5GSfBhvzjtP7Lr8kn1HiOV/hfRccjRsLKdms/ZCbsFUNN4LwM76W
4impLykp8w8ky4/Sln8GB3+CaEw6W9J7C+eENFsYns2X8tC9BheqfQtZzeSK0A+fB3mXl88GRXTV
7CEFpTqQ3F2nPLOUkOW7dryx5F+6AD3euQiSAwczM4GTmW3y7CdP9rLwaT+rd+MrXUc78vjY1sP8
EIh3tf1puchy9taTr1pbjVOIvgny8wTmkZnf8m9ghWcxghJ8y8XCIguByROO5NCF/9Y6/DKkML1H
4kUXfp4cg9Etf7MD/xMuIdfjhg/G9V/eUZsdoy+YB4r7SM7BXZi9pkhSr+jlWH/Ml+HgBa/NMSdZ
llvfSYZNS4eG7KDwS5hnVJ5pjvvCj/ttwVeb7+Fa0+dRotuygeGNnuIihh27R6OAmUCcH5Tygpl4
BljjKv2h85dMOveJ3EPMbgmXMV9v7yx6tUp1St+co3ZM7s3TtNev2s18EzzZR45oTJ8n6dUiWYVL
TKrMLuacV3aBvNimvZFiH3hBoV3hQvtZslGCvYivhfqgOr5uHKGeBvfZZngst4av0Xx1s4NSbOMK
8exz3F3T8TzoF5pz0wlGzfa5I3MFf/q3En3p0TZQIYa4Go2c0teZnLE2jIFHhyzfmJCAaAcWdSK6
r/7sCOEF+4LuOJL2o+ERE5skSDYZAXD73A0JPCykeheFVrzu29mFZjL/vVptwuyugGcLQQviJ0fX
PRcixsJErrj5DQYqm+rWdQ7VT1n7zZN0q9c7xSS3lrkboGcXT2zyE6d3Kr6qnCmh+x90ncdy40iz
hZ8IEfBmC0/vRCNtGHINT3jHp78fNYt/dTcTPWyJTQKFqsyTx6A2xlaP5EhssEe4DuiLScog568m
5xF668rKLsYYyrJD5mok2cm3eq021nth2o8Dr85NcF/Fq0nYmlQajnmtK5ePdJQJ1rPn9RSYX+oV
h511fpwJG3ltp90/wXCbbWQtyJkJut4dAtm1AsV7fHQHIRgOWKXtBWnZL9rduFLe6/BA6/r4bT6m
LTHT5q7iPZ5evFLDB/66bsw4YtzACbyJYXJ/a2CnS46JMh3jFXtGkoah/+kl6bq7MuWqRa+weJje
kF2UPbRbKHD4Nz4yF4y4CcQv611kvnwdUAadGUIMh8JHEdme5hW1Ep8ioGbX5qDXAwLO8iXZfMyu
D+oqP8zX8dqcuf78Y0m/qg4MHVGLFA4qEqdctG/jG1MoVmzlPitIhZCSt48ltlHn5288wbIOi8fm
eW6WtAFjRSyaLcpe9N3vq0/Vhxfwl97KGnJF5Jp3Zu1hfOwX0Ul4M35YOE0gncXuahEUcpGUQJqo
th2aCF28ms8TGJzIJ/mU6GcAKO2kgl0ZNsOR5EutDFA+wWpTfNJEssy/D/YaSh1qSSSGA8GSH9hP
QGq7+23v5WEv+mVPGssx0b1+CHTQbpQtxI3ovvKZRzZBQ9Kn19a78odzGggNH3XlQmpAHJQ/MD+D
bguBHfWcfD/TVdW77ix+Fe7Tupl+IvrZAyM12yAeu91gpXh/+sVIdbsfjs2xkTcS88GjUgZWtsje
oeDhlWCu6v0s457m16fsmy9fK964e8nzALsxMUyW9f5Fy5y817SH3ze2sugKyRKRW7vDUIcfLYkc
lsLHUe0WyBAeuQf7mAWffsytc99mu/uVT9QD2LymINFuKANw5bTzaZusfxrluYB3iVOph2wMmuRk
VF9TEfYQ32HM3GBRZopLOgHuxUtN2o0LrjljFXWNAQjG+J1CzRmbZFs1yhO0ryGe6i9xVRkhxsC7
TkvJXP79B2sGaykIGJyZzcddAcjFtxroEZT+vz/9vfb3HyZpgJiiSoVhNli7dGW7qphLKNhGuU0L
PX1SMuhyKu0ynvmQ5P7+NEovgtTrtUIQ+Fzp629ytU2DLB9WE1Ekovf315OmdI/w//1ttarQF+qI
lDotNFKTqYpwq5to8OQHlaLW/sWoAeb2r3/wz06HPN9tZiVtUEj4/w2o8tXnjJPNo1lakKURLL/+
qFT0+XNejI68hyJNUF+H+dsv/l0yqbOOuKFFa9kenQR5WBNoDZ5+DHXdxLDRsDGWFHiSIWqo9vhr
LshjDRUVQ5ylyZzrS5dsk6QaXMlsYSvSSai2+K5xUsASW5Pc0qZw122ayc0gQhp2hNS39IA3VfVt
vxlsw5FP+knZzBJpnSvBZHSF2yMRsV7x+7jOe8HrqEUtQg2p9b3qihbjvo6daNO/y+80SM8V336b
EhlqC04X6rZ1mGO399X3flN/0HVGo0c0LXQcbAgL06Meq5huXevU1d+jpbiXPvRT9yXMbvTbwbFS
bPW9xMsFZy2Xez/XzFY8Mszl3+En3dOkVvlR+4I3e5hotJ5hFh+1LXYL09fDfywoPLC5r9bdWsUc
kKfwn8AE9JaF82/sSx8pdd+7ccDniUtn2vM2/aEoptODOnt/b3/LjzrCE9VJO2QCgbTi4tW/FJe4
7L1DipGQDKEYvTSn4e5CxYQCW7K7rpUvmfPv0CIFtjvq4U3hjdCF3NjndledPe9nvPxC7dAtow1k
C2U7S0BFHhGLWGE8kHj+jCmWSRBgKdm7NJzIY4TUzpbnorskjItf4q0winfb292voKyXbgcvvKuc
MnfS2R79aM2qREn7YOj26qmGK6Yb4silFrzvyZnYx5L1/c1wIDEudCZqdra5+w1WFH6yVCDvkrxk
90H3hd+JCuHLqRXnOTuPsFtZrWN9weISTl3sFfx+yAtH4Vijc4TeixEU5/uR/llZgaNIK4xAq1O6
i1QbloRGEvzoYW0KQQw//6OIfOJpg2OrP1WYX5s7HT41lc1PEOqOYWl9LlVbctVltFK9iNwfF8PP
MaiPxGFWic8yQrLJSzp5doHS2Gy21kZckKM3hf053WnYAl7rpbQixyHflR/xibRgpXTnHzgoh/vg
GakTnbs7K9PhviDO/sI7HMg/vs4jraWeePKPSvNNRyU4dPh8D2IK0JneT/KiCacrd6MOLL/avTz8
3oHLszP5hcWG7qV/FYFh8qHCG6cRyNiDS1/A/uVIcX6oCvxz3VeyZuniS8YQ/E7GA9gWTvGhKoF3
Mdf0p9nW1WMP/MTB+ZJNoDk99ARPn8rYSz+NDe1AYf6bcNsUNlqzgM1mfVP80Z7qQbV4gWWIe19R
6p5GhwIJBMQAjCBxaMj+mUWAxI0QISTeH8/1ffiEgQMFCcbLo+VDBHrtlJSlHKVw1T61ryJEYkZW
6hOwMvUNtMERGpc37eqLl2lR7RJgJtheUjghrRWZqTkoRIg+wZlRuT7eMYyKngEij0p0n7U3fUFn
llbE4bzwltZpP16r6ANixAkcBPMw+PzwZyMHAIgb3h9ABYQbzbf2xSKJb0+o/oJTfyhPV/uCO1Dg
6Zf6OKCkt/6XLS5+h86LTqPMqdVWw77dCvD84HlfIYWnOClu+VyAEwv9MOqojPx0P35gjQOUoaNs
ogTTrlkFMonaxRN/c1wnP2a0F1y0EX6gDdEB52Y9ccx/LfhXDoPTLj4IP0NeVAQCsE+ULMeNRTNt
uO3XnexXljokA7u4PF3iBXcw2pi1Pa/Fh3WctW2ReSO2PpKT54c8e0N+/7gykY4zZ2iCaNy00wtm
YQvV0+105+wFHIrWd8GXT6Lm4GlwLNn0aBwAHcAJajDU9fM67MvlEN5PM/7+GPLazwOwFjG1Hne3
+ckOPCSRcjI0Ds7NUwkV08dlp4iXFnnMuo2Y+Sx7dC8gaSHeavO5OEgxG1s1XkC9OInu2j7GMGmE
m2g3X4ZnbEHQSNS+8ux2+FFuqp2+n/ekfcCfs9iV1i3FApG5S8XHxYZ2lLc7JNWR+4iZ9nx+7RSp
E5+48zxywrXfwBZI0GWzw5o8jF+cGtD/UzLdmKXBhCizVXnONuPe+CCDznLyyBV/JzXEaqfPVsJX
j0fQy745nONlUfkmSGiCzspGg4QtL1FXPIbsXeCIpfD7d725MaonHgY2AfOdGTwurgG8E21Fn30P
qh0aBk1ykslh87EMZs/LuAyRS2DdLNF8kk5Yz0sRiULpmL8ctYQ34n8u5Dc9XXFCsYuysJJxY0i0
mnb3Nh7l347bfOJx03WnGD0gcbC7VCCY0b9jbTR6/IOq6kqoDzlfeVBkm80+3pYLUgVxV0SkiSvm
4zPGvZdJwA3fvOI2f4wbnjQ2bBGsq+dd7UTa5OmZILFccfJFg7S1mkmCYDmVCzpUrpWgnKkWRrhd
IU+t4NxT/ECPZDJByae/5bNzvdVTi6Ct9vRynXegk8qHNuGH7OaEHz8Xde9kZlBPvlnselbjT+LR
HvsQXaXIywpPl95edhKwQ5AIYuXVOyKylUV1en1ndhZIE9y7DdlQL16fV4TaV06dor5u+H3YxFUY
GXusnWeolC1dJcc2ERsPW7g7Semoo5PLHhL/10JRgVP8Lj90bDCwNPtxw7HR1F5Cn3xHcOtbW7Zf
e/T0C2EeMTWUvMJP68UE+ZXak2X67UB3uRXPHIqAgj1d0k95aKNFGaTQNPbcFOWqnqNDdFZ/NMr/
7bAaoKpeJ7slt9aOQmuHg6jF7Pg73UcrMrCGclFkAc8oBqUsvDIAF4H3JJ5LHkxyQFkS1/GX2gt2
AmN0xPugPkc1cpqd9DUPHsDk82viUlDOHbo3vE/Ny+wlo/uM3PuhZSN5wdEZ3WK5SCvXH4/tWV8W
n9lR9PSPunT12Ke5J/AIQL8fF9KVJLp/VoNUxpH82GGsg/va9E3wTxtEofnJ9otjdnHmkMR/XDxx
Ye/969ltf6nFSZju6OIqJgMb4ZMjPVu2jro0N9VNwtLkn47XSYODxblDHpfieicGIDYZ99C5LzOA
MF5SX8CqCGQJ9+AfVDQn+WCsy7Mi/8q921Ru3bvjefSiS8ETQIE3cvD5xSOE2FeQBmTrEPR8ajKo
1SJe9x44MDgm/F15Oa1lyI02pJcEM6RdtGKVdafHD7Zjd/sBsYuVYFfr+dBhx/Eb8waYDUHhBAdK
l0+GH+Ov4s7LdF8fo5DV+s2HxJyi7daApVW14ybXy/tCpXQLtGwj07Z/mJd6ixRhlQS5T/Zc+7QV
meUJqNP/41iGAYoI/Ezppa0ympJlvpZ22nM/zw5/KzoIzn3ryB7VKKEs+TkDstKdtFeZcZdWkbmO
cY1KfPwXxHJNazd8WV88nEzDhyuLRUbR5HL97HYzXjAmgzfhtOfpOqcuD5TL5fv5yN+e6+aE5DnG
7sEjBUh+Qy1Nhb1Q359f1vXZBvMZ95fig3MJg6C838bzNwcN5f99rXzcazfWV+Y31YlAgOCDzO9F
fCwoH960A27E5imT+cg23if6Wn4zWJPXIex/c/qeJRYlG3jyNywiykVOIML6sVINb7ozO8GqziYR
tGuYt9jyovKsTbTHTyQOJ0/FlpwKXPPSi+zD1LbLdeIpoeU/9tZqCqfjeJMCc41b/ouvuJ27V+XQ
7YDEGVTEPncDnRxqrdyjuoghen0RSjuc2CPb175h519S48xDSPkekTP+wpxNtH10Y+x8VJOV19QB
K1wl2XKtBVYATDC+QfChmRY7D1BfwXQSsyIQ3t555TRgEO1lVkBKU0lk0wnjnsfKxCL94fAPZDgY
DaTnuPLu6ZghyWmzcq7YWDOwKNAGzHwxbw1zyaNArLzxW1o2y+5jfBtaX0N+dkMT4nLTqZh72ddo
Dnd0fRSmx1JxpA9kdYvyTMe3YiCwoLEwzmRWWJt8W8WLHNE0imGekcxu3/Ekidj0I+SmHmtH+LyH
4236hwZtxE19U9+Ezu+/uwtmhdYY5oe6czD4zYg/upgr8QvgShs89SosGymIj9NlbDyt84Euyp+U
ColPBZqP0L4Sw05ZEtOaPuGDMgAA3OSGe5Cs+tiLXspQmzeuEHSsO5EGHzjlA3GauAb3mU/zc614
BI2f6lsk21Ava4pxY/YKwBhgkqOafQx8o2Qx3pLxpKm+NTsw52Kw+TVI+nfYCmBe3ZHbVt9tTKEB
3qAcY6PsQo9Ds6+Te28LP51j/FMuDD2wCiyiQGPEJoXJXnluJJzjWRbYPjq1eW77oGp9bNdj2uCc
MLsQ+Y8xc0C75GXj7OKIDxtbdAKTQBS/0Yk40S0HH1NJViCr8HX9k8aFhz8dpdmN71QaUKdpO2nx
5l2+7fQXKFXuze+xCflh+oJ8hs/uZRt27Zxuh37vZ/ZVHmpmi/t6S8AR3HFP9qtlwcNDqcxBEm00
r/LLz/6ifXXrFHIRJk+fIlBy89p+s38l5tv/uncTSUTkMuvTg3aJN8aGGWv0T3lLA+utXRJBTcM/
f6j/XkZIifNMXrNRjpA4RGzMk0a69vEu7J+0/eR950i6oSftn88t7xj3y+l2f6wmAqzgW3LbQP57
gp6XZrZEvq2paxjHDOmwc8sHR8LdkfCN15l1lr7EJ1S/ULLwS6Y/C0iWHAvs2YNneyPttH4ydHMY
EzXYuAW4J8ivOoKZKIqT3oEjXh9VinJiJJnR3ZRhydQUU90Sq2HB41jAesr8pDh+GXTbyP+0BfxB
5EUOEyxG3zwA3493YsQegstu+bAOmhYk+UULmxNM59mkgLHT7/hF1KfXz8LiswM9x5BdxOHfafId
A47RApRm+hnSuNQeiYPGNvWJ3xA3uLexj1Hde3LLhIu7RwWcHZLMfUqvT/AkC+Qgey86NtE5hc9x
5vWbeIegth0WqIw5EA1nAIkJ2LK3fF0q4/RGtVxU6wd5RM8ypEazPo1zoTiPS/YTYcPA7HCdOZaH
Z+kbH3tmM/oAZioO0zraMj7t3mCnm4ZrEf77Rg/PQNF6byD8Apik15ogO0Cokm/gCb/jt/nOISfj
kcqBNIQWxcbHkwTrl+LBhtbF5jqcxq36WxxqSpyF8V3qdu3hazXLi/t93dEcBNpNIVWDTtBDySBl
PrP+afbxCO8a94Ekj/vCXs3Np+x9gyXnM01mXma83PC7bw5QxUl/5nNpeqi+KdPKDXbN4oXcg53A
doQyQnlS29SjbSkelNyXZpE+jCeNdU0OzTnx21Nm2gjTsnZlYs70gflRva/OZRkahKCqINuelILZ
+dawkFJcei9WiskitTMbBcUGH8XvvzJwnkAH3nEZC7LWVa/dzJvHAjp5CHTEWqCyw1b3DC6Lo0ZF
wXQy9shDtJ285HhUL4rf+O1VwSxKIJrWGc6y5DQpuC1ZsJD9gaUGr6MWO0WX50lS7F75SFD78wEZ
QzDKCuHGMZgjpSjVUHLBD+Wj6YsIH7HGw2xGiT/0re61S9RkPSznWwLZID3Xr8+afE6YWOLZBas7
nNVgmPcMzBkYjb2vGy6QJeUGHsKeumZ4+ryAXHiMsW44cehnaS8sil39lh851K2GmYHgpoHyw8AI
FUiCCGjBwAEpYJidRHWXLsedjoAfRuHv/SpeZ3pfCu9F/f4I0iXpIB6ojvIJ2N19gP/jdY6Nj+TI
q+YD63hPWHTn5MTXUZEEYaTKu8ewexG52XzveBPtps0jQDHAPCV9TejINWLRUNvlb80bj+b0xiJj
w5NrXzspN8JqsAvD7ndhdXgSrIfyXQTCuOiAMV0wTiRo+PnETNYxOpdxd/X7UFZN5plgQszKOKK5
9pQ7RdjOCOQdtPxT5s9YlLC9QBHO/DJbpubCqDYSMRnGoodAbXi9GjwnZhk+LLLi7usZq98mM5j5
wyQHZu/k8Liza06mU2esBmErbThYmnnJ6Iurh+fb6/Jqrog9oME82lbem9/kVHxND+fxy0D4wNuz
Yl4/tSTQxhjZ6pzk2q6a30ZkiXCk23jsnSvVNrH2en07hehNJktAW7XNCHAgGAbU7427w3ds6T8o
w67yqneNjb6DJuSIK/PI7HBqPOMHDxlsqJl3OwaDQtXW0pW+Gj7nbxzSkfel/5hzLLptM9ko7qY0
GMdL1G8lxVMo0jLvccCBE18LkF1jYwQisxGR2lZl0Bk8e1fpXcqNgpkdWaOSPX8lV5qKexHAb4YJ
gWsLzsxLjecUSs+XucKjOT5UZ+wBE19YsDuIvpIGTbm2EOaNIWIuyeMxqN0ae+c3dR/9SseZefM3
Rg8dvmz86q8AegtZNnXlK/8edtlXGcxq017FUDkzUhTc8iS860ck3GkoLWQtwE3xu6VE+UGpcQG4
085CtOgcK2C2eDbmgC2jPTXLeLLVa3RiU9DFFxFNU70Kzeou2pqbMWTOUOHb+IqndWo/2UsBYpJ9
x/BN2PeizYqvzsq7ypAnOeWqiwTyC1NgDfBn1b8xPHnFd2VeE6D7md94j+7QHMQvdZXtLL4rDgAM
OP/4KNPl+dEECqYazJUAGsBFTwyZCcG4e7Df5JvsFqf4g2UXnUTAZsfcMfKpZrdYf37SVmcgDOEE
h9fpfg0M8c41oJCDZTqhpQwxVTa8U3p+nuAGPKhq2cFxPEffhWcuT+cXmmvbWv/LuaDWOg8w1Wbj
hLvAbPSEoImxMoNbeFNe/jufdD8+kNhFhTxx8EIEsKGQnAEsV9222OlbweWWph84yuHd4TfH6mAt
tH3m1vspUL8UBoajDS1kJYfa3rS87pZceXTjJdZ4BzSQLtPFeVqJuBheSTBRKDsPrrTAXXtwZOID
4BuH8PCAWQDmjwRyo/bjS/RXbEK3Ot+W8e3PC7KNuNVMKZ9uvBIQpHGdaddj+3FWw/yIhcFa+1fH
K54vPYTBT+gc9/kHLAaVpdAGvWZD74DoxvKFeAPqwBDRWD4PirzQd5SYWf1mLTE3evmfYIa6Zl2i
7D/j8Gd86l+81ku28ssWwUKR3lPoNFT212Yju1jf9AkVkVvL+7HDq8pG4fmAYVUg/UPyZKs4lNLZ
1ghLSF97LRHxrTnA+xQYudFRF6Dln1TvlfI2UCQ9PUkOFHp3zUatsuadIMuaiMsQU1zGkw7zhQfh
8ZoEk7u2useu9tm/FW/pivXJ8LokTANkGyLmqdsIy+wNm0Yke39TfrrGo7yOZ3dcUKlXbH18RE5M
GsQ4NK+MsOvMeWykd3DdX4JAjHV0QRALRSxyzemDLDprV3/GCx6tJ3jqDU4Ic5sK8ZWdrwWOe+hz
XmXt7jBi4cNdmltLCz66au6yb083zFCfoFPL6AKjQ1jrB1CBDgD+g5PuLUM4fIBYdoDmeuje66uI
aB3evl99smMLuBI7g8LyUXacIJw0+hLWkFpDQwMIdyg0pXoT1c58oMo29tKMIRcBAXbfHOa39qTt
x1UT5NkiwVWYyvbSBGwwO8LghZX1lmPStBUhkHAyA388vzGpjFxIMSuMAtj5BLQluO8gR7NRGOKM
MQeWy05wawx3ujDrbi7pxTrTlHYmiL9tnSPaIMovj4j55S2/bx6xa1DXghjzqoUBNsJne/6XWI51
S99oGDpuZBTkNE1evW+26Cr4pNQEd2TsMpWyV/x0n3SqyRCkW+vjjtLaZksUmwVGSLEYotuknryP
q0e1TcVQ/9aRXeOaZsdcxLVhuFoWMkZPbvRU/U2dGYd4OoMrcWdQ7BZOth9/xC4sT2n42GKPSgdn
fAp7TrpC2RXRew2HRWFxkdaTEsE0r7uRdJljkh9GJbzH5J1AT3KG35r535UaAjEdZQaqVNAmsJVz
9I2KGTvbGJ4EbQ5PkOkVZUj6CcEhUxb0zTV7MK9BGOnWwGkSbNmQVUaqzkRSBh5OMrMmfN0hRG3K
VRc4+QfvNVNW8Tpby+Dp+tJ4LySvCsavBGu2FhRAX2m6E6NHHTzlwSjhtSE/hVdFExUeOlckjBzA
0WkOu98pkFeYVJXDa7agvbXXDIpqFMbl2rw7xNnEqlsqYZlvEpgZkc3OR4ByCYkPv0Ky17+xml1X
YBnPVwlLdwNuGTlYh+C4wxpCswVoPl6mbocrH2PTAZUlNNQ15zRjaT96WYngdo/e0VWmZQ0JQl8i
mKQi4QMX+U26Qxmt8O2hEB0WfelKHCoMI6it5dflr2Uv21UjDnGrYTp05THJdnKxQWGllBDZHUiG
T+EijItx2KNvN5l2MYMsGUzgNLJR8q9ZX6omZLHLbALXPELKEuoyaiGKBGKWG8AQSnbKbtkjZIm9
ktvxTOHqrS0huEOqw0JlDu+4mZNsDXh4U4/WHnoSXty453QMrMtQIFCIeVTlS+UnKpR2WmsTHI4L
G3OiL4az/jXs/wb7/WvE/785/9//Sgq7ul5Iwn9cgL+fi83ohY408OH4hUmPMtEhrHkMNDkmMo/X
ZozDCcI29gMBHAvTFL2iBxhLW56ESgCUwwmkwzISgdDfn4wKRj3KRW1RNzhbqvSKfy/9/aX8fEDY
7IC2/16Tng/+2nr9xt//W43qm3VtBciDgQxS4iPEKfmR/gzi/15rXn9Rv5zl//4zt0gP/v70v7/4
+7n/fsVUe6yphGQgMAlnbvvvhwoiL9nxXm/096NdVNKYpHK2HLS82UXDYqroxtUZokp/DxU+rKQn
ZtCMbYkZURfMcIDktEPXOeqzqz+85Jz186aJZowlEYBGJnetLBRtR3baLs/jT0spjooqfMri0Plq
rqrYL2Kom6H/E1Kv4Xnt77vpMZGZVEq4SeS3u4B3moFe3M/h02XRMAVP3OD9AgX8vQRBsLA90HJo
sTPxg64hSLQ0pkGb3MMTzZV0KyTZrRjKcTEk1KcoTjj6dM5NMmUZXLX9FKJz8/Nk/CzFUl6pd0S/
LY4CiF25K4sUL5dGEwe/lUyNNQg0Ou6LDuNGQo6ZbhgaseLM4k3FrxCGzVnrms38gSoEOStpWUGP
aRmW2oQfRRRGecLIMoHfqcG2aIc68uYeWmM7chDiEE37Kk6LvIxvQyovS9ipLyHJnfFAb1WI37UO
YC7tfS7IA4OOCKsODUfBwsKUQ0sgeT3VFDLdMGwiXf5tRejMevxKDJQQyDIvr2JUoPLT+EkLxKwW
eEaeaHen1HD5M2AmTCbcF6IBFuSXOyryT3tQJIlEJY8NTxArE6ezkWjTZlfEkO0gBM6PH6zxU29s
mb0lx4r+oYUt1gy0AekcuZj4jK5Wv349thBrxxfMnB7He5lBeIrlgyRycGiKhjw2Lh/Bo8CeWWzz
YtlqX9Mcag8B9yH2QHzSE5dL7rUTFHcpyZ9eUvS3uxhXi6r4R6QEwGADYd3AvAaJm7a0mAUMiB4S
LGTc5pUOlHaF13evvSZ/fCY1agtpm1Y1JIXShLTwxPXOyIguxdYkkO/6lxU/N7OcA0qZEsxjUfPn
BHptxjciVIrSM9anbaHVsFrKe6jFeO7kPGoLQ+k9jMmnsJufsLljCzyYmaKil5ealehJowQOWS9Q
REGOzNjMUjP/14xx80qR2SFljoFnZzboB8/HfcRLU3uqDHlyalfsbUev+kfQzw9STaA1nLEJnwKi
ItrS68DQ5FoY1kSRLI2nwlOSUg2oafsumJwFFQha3TEgajAb9OQev/ZGzj+1ugDqalJiZGUKuTtc
Z6M6iRktwSA8wJUHpqoiuGH08l9MFevUq+SGKBWecA1bGTnR2k6i+5fH/Z2F5N4Rd6tyZLp1FcHO
zWF/P/6RqdavpYydm4xyFyNBKvKkSAIdR89lT0mTktoU3J9l5tSQbksZozvsp2HP5xhfOPeXv1g5
5KU/a/pK5wIMNehh0bPMBjK3ceCIifSTofg/m3TdJxQqBaFi1qPKDmP0mbTTUlLhfYmQDNhio1DF
g3JWGUPgGP5T5AMj0iS6xSUj5dLIJbskeJLwxt5JmuwZ4Prw8FsTzeQEUzUiFGz8bp5qQgOcXfGa
v6jZfqoYTXXMEKdshvzcs4LjxrRxKzLtksFnYglukc3iwVCLDh9gWphs+hYN8X2auNelZs2YWWYe
tOyvtqS3XxKAza2dlZ2pAjkK6uWhS5zVfxSgmYFLKkK2LR5wcLXmiNes+p4BN8oKs0r82+UoHvxc
FZYjRYQ86Rw4rdktsyH5yHsz9RDRrZQ2NmBFPpla447XThGyhDsskWSuD5aEhWqf5quSpAMvrakc
OkkR3aEuG/9BOBE2fZ6sGxGRP3fankY5YZL6gPwOZmhMpUHJkDz9/tkgvzHi3UOKCHiQ+1sj9+ey
4Tnpn6XXTSJtPNZeNFptvC0qGlCNof1Tw/ZeJL22pJszxooIUo39DTPHo3CPmFPUQraEi1h32irW
qC9SiyE5pr1skaV5EzNgyjvZO7aOQkFK5y5sp9ET9PxsTS+5gv5KFI7vC9GgHB71r1wvfudOtwJt
GgdHF8HgCy/WDUIO71BLZLmIXeRv0q4voZpbUpm5pkq/1OP3KMuRHjyj/pBU+E9asXVRS8TFTQ5O
wWMGU66dIIpgcRmxymH6OW2EvoeJ84h73iI3/QEvQCZ57cPhNLqI/XEe20tbHl8fcYkDAYsq1oVA
me+2lBJXK8z5JbGU2CfvXlrKCTOa5jGPjHHgeEhkqWGNw6OYEzjlWz3F9IPBx6ALPRRokfxb0vTI
f777w6C9wo8hN2tqiTvBc9FLpJTobX4oiHcKH4x5RrMN8CB+umL8hNjwHF+eK/Mdoj3Bv7oxaz7B
FghEeJOJDqdPXalodo+IJW+k7eDOL5i6pRBXsbO1LRHLS3GAuyJUkq03gMuErpmOMIN9yXeRIUSn
XXMR0KAw18+OwGu1hj1BmnEHc+kZVtWQLsuJbCItyr3yQQlpFUj70giUv9LuvT3cTTKD6cIyIUmY
oNHCQDwZoSxEJqihMr8cZZuDIlUCvjMiQ8KJxj5VQT1and5v4IS1DQZPsWHNKBBzZpgCXGyYI/U8
kLKjt1UQPaDw4Uu7nTHChtdqzQOz2J75fmKoeJiU3JsGoUwmlK0bEQATJgzapSn3MTCtvSaWr5IJ
ukzOauF1AGolKRc0icLZylsTdy9cXjqCaOpOLU7yI70IdRRKExty1LcjODzNiPiQ3Z7w5OWjTdEt
cZgUjXFtM02+FOp2VsihUA0sBXoAzFkku9nsyh+uOC27aV0RrY83nMi+73lxmuTuuS36gYC2aKFM
zANkPRlXmhzBNLdo6ocCFKqxzLX1KD61+x2/XpEpfpnup9g0lsqzP8+sQBYrZQ3VXTW2AcpWoFcm
jSmug05B7QWP64n2hvlToau3omCQJUBiS0le9Tsi0WxFzHPYaNKPkmmXsqkld6pEbxrnNdnQqTvQ
v7ja0OVuJanBI4O6ELfHp2EsEnyFpQRSgyzVgYmHhlNEaH4I+v1Q2rGm++q8PJkAsYQHqSITS++J
YIzhQVXIWMlKwq7n87sdvkPbcm62dyF+nzFXCnXixvHXSgv1oHZiGGF3YRO29gxqY/CGBv6P2DLZ
VsU8mKY2XdwTor/acV8T7xA8lDiIE9ArKYbFX6Y1MqQEf5701QIJTe7F1ALtwDGdWNtolOaF0YO+
NLixZMJg+WLFkJ4YavehbnSBtA49Yryq6QgZRemfNnbfptjxY9EeGvS8or7jglVn3J7MRb0mI0M9
PTHZu+O8XxVI0p4UJ8HzEqeJ6qMAf4YWhgcJwxz1zqrFaGU9xhrDFIylJAOukCE3i0QDpZ9auabP
2VdRgeCWbEe71RzD7Ga4tQVh5U8D3tW4mSxOiZHZT1vrEhE3sCHH/kIuQLrI82IPEWGSGwSXEOpr
iVuddJPiiQJp2qh97cGojcX/sXceS5JrV5b9lbI37kuDFgNOXOvw0GICCwmtxQXw9bWAJJmPr6qN
1vMepJur9HABXHHO3msPdnk0esO/K0gN8qHZ19C/KWAZ1sYomzfbLeQpdd3j4LJdcc1i2/VvmXnW
ivBUYxVeC9uhBTSQchbaz4Fq3jdJny5b3itfU4SaMPViFpDxw+A7H6HZwSoa9Anf3QAB6fxTajCU
ZUP8asbiO274Qk3qpK7Z7YFUvVYlEmOR1i+pFtLXUPJL6JUmIuD+IDlzV6lVQbtq+BZCGLG2SLA0
6fdKSjJy2N34BbU9dVv6jgKXuVu6DSsnmJEnaQZftiTbRfgfXkxlB3oD5AiVmbYphotuq5c0EDBx
GlQKG0MtkBwT68rpj0VkSsW7VVw6Kk2Y19tiUvZGZbt3IS4vfR39F4ZNcwQGavqsPWscIqU5PBl9
ilnRCRvMx7W6JpfrWCrpOq+d11xjHpYJAb4qtaM8i1EK1RTfyBu7VlgLHhSaZjKsX9M+qom/kugm
ZWxvTYT58dHqNLbQWne0dOaPJtAwmWQp1wa0c4oPlc8O0aeZQKvDEKlGFRoMMJ/KOBKO22R80tum
xAMtsZQFKpkylok5VHYhMsXBjzaex1Zv1ON7L7BC6E30avk18mU7AbATpV6rKR0jdtHU8514FbLt
2OvCuqp2Sb2r3sTKcBDoJnpYeZQlSSxnl4qEmTBxJi04A3LPmeze1cWpSjbB0E4VN7SCnDxonIp0
5QaEUORwrIGVIgAImltqCo8igSVipGKnE2CLNLiiBtK3b3ELXp4YDhiKAUFSjXICzIgZwExRQVJu
HBBLm9atxW7ooJq3UqEhFg1PQEp2bgwq1w7ga6W+4AvjZNecdSSfTYJul4GnIqt1J79s/YS5uz9C
Ng4XNwR5ukczH3dlYhApE5rBVrf6265T2XlXLGY8PaIUWjoXgjuIExb+efSmxbLKwcm6FEFOfeY4
T+Fpu/R33Q+nIlliaKKjKrpr5GtnPvhILCMbNiFrPOxdebGV6A2yVgz+jm+oTRn88gyVoB3faT3q
8U5vkJYMfL/K9Lt76El11Ttqnps8KxbhBIFojtEEoXfSjg7kkABxLAVcf5Nen0LfpXepTfNTGg2N
DRNu4Lmf6nx1IWB9frS9eahglB5dp+bocAzaOpWPywdJq8O2wh90mtYT8kzq9j6I7nJgtnQ2ms9A
QVNRURwoGzY9Ln313mhWio23P5N8uwXFmY3fIthpiLvdgiACe13i2hqGvtoxC2CArnR0uugRrdKS
5yC3N4VryqmUgcdbQxQXah6E1J40JW/Usn1boa9rjTFjt20spY6aXPEKZ9uicakQPpq5YWGqqn4G
hl7TDYZT2iYjhwWpi22N+ki6prcyPJJS6zjYdd14HhUNMrmD7q8fi6PbNvWqqDy0g164Jn7uNq4Q
X4tRO8IBItLdYGAy0vrJSsC4KcrKks+j7ysgncynziCNrehqe8Gbshb8nsHOEECO+56We2amRz1r
MUo1aKcHUjVlKja6ia9heNITCyuqMvbLqEBZVTMd+Bz1csyVTZ8FpKN1+TPSjEKptM+xvA+0UF1P
o77ND4rBdFmHFy0M8Qbr4W2OsKPQUBgWpB7UcbIqVeHdKxUOkZG+MB8sUZPnxNI33bjXa7wVhCkd
WRbeUjEZEVvIbaZoPwyUX8FYknKSsbvLWqlyBqQrePcCSqFOe01LYFk7+doKXTa0jvuQDSYnocWB
atMslOzhbzQGG8xZ9ucYhmhCEL63tcJux5KvOKgafsSqOg0mHzZAUV2CjdqIMqLPIZrgdrA+HP8O
i0NBTQpAaeuubam9KQ3NFKBwi3h4sSU7F4JN3gijISl9U3vGi5fjLcWCdVAadB5g6t4bhaJQBDMg
yqNVqMEFTCOalHVZvnDKUWDyVPwiivFa6a1cqDrCU8XKNGTuyoduyfuxoqfRWJe4ypEC1A5yPhUB
mYy/AjvMriNSfS2nVZZP+1jYoKrKGq6Q/klgnHAkJZA+UU/eGDr3ZkVDRNK8Gih++XqoXuxcBWmF
jarukGrGBXy6UVc+nEINPtjbfJkep7RqPUxxxmvQZF/Mb6+pRe3FbHxWWTfAHasd5Uyz9/sNRK9X
QzHQZe1byYQaGph565ayGkPDKUXhAt+odxptFeppuTV9FjE2rIZKlxumLloTBgnMMnGWmdp9eFpU
wG1EdeWxOhm8ysN13e2CCQzYOwxv2aC+J577mIEbXOrJPFjRfPL6S9gnr45aAyK00vpU9oZDv4tQ
aSskMtt1y/dOGttpm7HMK3NcDxYx567bIeVg3QIJMtt0qndmoIuOjuYaC7/IKG446kPhluwN014g
9cQUZ7YvTF7hbdw3kFkd994hpWXtjR6q/7J+dLJsZQ2lserzEltqrt8bDeMfKQHVKvGLrS0UsUWj
qhXYnzwnSZnnqPGQxrfMeoLCfDiYm7QyDlWeWTsb5QFAxHbrCRahDk5O3YPAx0IFPwKrJCUkGJSl
e9oFjChOY+yFATRa+FOmGjG+OmuLg58bn2Eq3JswKq6jgqlTanq/cVN2e6OD4yXNWMgbFhlp5sYr
lU03NPQs3ay56B8S4Ql0S3PJjrBE20u+sF3TdfCe9SxbO6OOSL+jnxFE71WR21eHcjS7hmFhdfaT
i/guxeqH58UY1mYhfgBsb6XlWOzcxA1ITfKJkbbnFVoJWegjsS0E7JHTtCw9lt1T1T5X0nwDKz1e
yMC3J+Dzxel7OKU2PVIAWSzkShYHNiS9hSfQIAwaI4ZK/cofKw0pay+Wdtu++r54inJi4RJI8Kug
AEQ9jOkOMh+hO4RoDBL7od5OIsumWaUDPn4hGUhzlWKzXl8r4YBiIE55YfuBuanfWtEeKxIsttoo
MXVYFbyCuq2ZrEig6FS8PEo21iszzOjtj5Qjema4ZQRkbhdpir0G5GzCu1E+rRZwYp2ar65AY+VE
xVtk9e9KIy5aZZ2Ya6+SX/YJZuSBiMRkGWQ1ipWaczBNjE2UvfTsioHewZERqBmyUywx8kdI31PJ
4N9gy2Ii6RfsR5ifrfIz8TMWpKqDvJikKWK0/terwVDdymYyVMGPPZDGTNLG/HS/tJ2BRvW0iejk
sGLjnx1+PWl65u+baWnBRJhv/7o6//f/9fHf/33sKt7X79u2Q4dRblUhf/iTAR4JnXc8XczX5guR
d9mhmpiev2/O1+b75kd/P/kv9/3l5vw8D9pM0X2qE/Azxirspn0KVa/g0wzTR/x1db53vj3qPQ+J
FNqH5ub3c3LBfMHR9c+Aivn2nwIr5pgKfDThi52O5i4exdIVSg0yn1LmIYkB7YeOaPaGBw8P7uzO
63VoOaCrOdtLE6hiYB7GwHNWrsOSZr7ZlOM/Hoinp9iWQedB6Lvf/2F+2nxTUBTaWjI4zneFpkGi
hebgZGuVmOwqHW7P/Lz5kfkiTyv+OJvOuyjUMW5bGYauaHob88ONZpr7XPscDM1EMOx2uFsttAIh
FLEjCwcoWxOtyC5p5nsJc3FZ0P01oua+iWjQdNVQLX9nKmv9FMwR5BWh5e6IQgTqjJ03X71AawET
luonbPpjzARuVHTMgrqmXSgEodmBtgsnqlQ0gaKy+QCfbs73palEut3aVbWr/GYFGQ97w/xI52fq
uPaK7DuRVOV//7+kDphQh9YiZAJbHOEjvML82oUvJvKI6I58HPiw//p7v/7K/LK/njM/1Dd0UgjZ
whX6rzdFvsw/3tn87PmBP732//Xh369QOFG9JaEBrOY/X+pPfzMPnV0YV8dEZQEMM4vhzyH03jJd
kgl8916SeE1FAZ+dPTSnmNIzOCnoGZ2T0QwTIaXL99hQy51denQF8mBPQmm2t4KoOolW0lWK6eMD
+O6Cbh01yV746FbKHJQXiJWV54r3rlJ+LCNID11JI75KWOpXrFzYcZrssidaqGVRE6NnqZF+tnIz
vYcAA4Ooc+utR+9DWJQC6qai8OY+sADLL7FkSHNLBemsohBLHxOfCxccsxLN+i6rEH467EWMHqhB
DcMjS787PxTrqkADxVpgBQT82lKiW2GXR11k5Q8gEKkVBZBBVJQUwLRpmCY2/e4Gv2KYGP6+7NV7
zc5uWN7Wy54cXBai0Y7EmXzXWSq8zgwGj8q+TPFC5FQOfq68vSYq7Nwy9NpLr9JYaulgqjptunZS
gye+e+jynvTiGNNWJNASm2MxcmoBxbHRKsP9GBBKOoWorjm9RS+6CbwRGPfoIqFRG0K1YgeeeGmv
NFclOli2yE89xOi1d/AdDCCK7T7HyCob+iAr3w9xELUoerKa4j3B3G2cbKqs/lDsTZwkJNsADsQH
FV/rks12ZBZoqAP8ulMcEQmQ3tEw32xTf9cI3jqbNcU0Y1B3poV2PMgRBuQ3XYzc0E7KZ1wG6cJ1
4JxUkGQXpUOdVI1D0LPwQAFyMD4II+/3ZMrbC58ebNyE1dGW4kKfoOqah1JhXayyM20yGCbw15c0
g+HtqyepO8QMp4QxNU5+Fo1ebqTp3QjN+MjKqW7L2xEcwhRHNLEQUQsyMMMYE3vZjw3APvFgGWd+
Kc5BRg2N6QymUCj4ThLt4kMZ0RVQ9lVNOaBEAjMUvrbMYvVFafRvKxa7zMdcwX89Uw7ghAnGayqs
+86q+iu1R81nsRabKMAs03Z3NjwaEnnUgzCUAddUHO+Jb5AEhImj7d3HRmfeEsP2Y2q4+MPk0WeB
gqM+Q7drvHa1Ai6lGZ+DnfCBvxLWEu3Is0DSYDWfNAOnjZ8Ua6dkr9fkmPj0dkqtZFTTU5X8iZQ1
q57R0kYCW2c2mNDe1dZ5bH/6XRU85ZS3PM8tVoEMN6UE3OZR192QX3wgMWNPMfNRKw1vX/INCVcX
lDpz81HNm1MCnJmfl0HUSCW2OsPcdXrg7JrCO5O/VR0MgqmAo6QHSgJnBRNWX3evxCi/KQXvIC0Q
wabebZGr1zro2frxfXdi3ZksBfV2+FJjS5yrEJ+AVlPCA06LmgYdVhwiA49M7yUIEVWPmQJTB7b3
MsUD3ATeOR8tar2cH9AjyB6PIM4Yyj5zMfj67dFAYScx9tQVSCWG840uofEVgrhBAvvKj9SibFAD
I17pFvA9A32bSmkP8Utcb+zRkPdpU6EyjBDK8N0iYG4CMj8UAcBPRXQ7ZEdSmf2r3TInE87AtxD6
ZD+ob07kKqhhMvSXWvw4GGG7rWO24Wpgm5cu8D4bSmitaoLE0JB39S3vq2yja9gU4ANHHfes13J2
912HLGYAXE9lyvQRTXXS25gjqdOF3ciHNpe0LeVDWdcK2tLgW4PQviwpFmwaE81vr2oqa3helC4x
Gpd2ciJKl8QyPNNJnTbwTiJtLbob3qK20mDZohil9GH0dbmdyMi08VHC9kN+zHzZgM5DTYqQYzsK
Ya5lhKkCGlAaozS2ajPdazpgIVMEN3nCSpQUHM57uncbL3KafeMrN+WILoxm1SMhZZiaultZ1+NS
c6h9DAWJcKR9GwfptJ8RpFQKbdlXH4EklETHsEpTnoRS1nzrFR4kE3hm2QxHxXQwtrX2potaSvi5
ToFHtycMaIbZouzv+0ZDD26EVIsFoOliPDaIaxLTT8+TyIwj18678BQXY7qu0vREnfRGKLMAPSTV
PiJlfSjtats26P9lP8aHoeKHdsf6YvghcJqi8ygj9K92jAYk6fubmLr9QRY0VlIHG1cf6ZiGCShU
+vgVlvfK7vvXxKKZrljRuR0F+ugBq4WlYWFSKn3pm0jhh244tVWUHMrNINPbpFAZUzP3vchqivkN
Fl+reoKZHKKZKe4tmlrZGEIRtZiZU2F/WdOpamm0cOL0VElOIGp2rPbG/sNToJ8rQwE0h08f4XhX
FSzZTooFuQweCDEzVaS6LkEtIWcKQgQooLxcepAWcDvazNigpvvmB0YHNl5pGw953fhHNzBfwgSy
YVQp7QGOP8Kr6UKVMWYKP3sMRBAcgrRyD4PRvwQCUEWd6cNBZbWHvISLSpj+2kyRE0TooI5xman7
klhsWMdn0g61bT/tARSbfUHJPtKpc3WrTJDP+UL717X55q+3OP2HOgxpzK3nO7pGYznXT+/ckeoD
+UVAfmxJ2ifecnSRz2nfHItsyLYsH6HsyyFuDo7mcJVGer7ILWLMVVcAIKncbQYTMa1edR/tv+qi
85yX9POF4XAoaNPFfJPASirobNhWBtkXh9h78422H3+9Kb2uSfMl6fQ2mI7w2GA+aKKY6EnOFjaX
NDVLDXRJPl3M1/5yXwdTvm4tDEYViTjLaNo5CVGwpPX1FvVlbF78tmVDl02/5e+LelqjtqHpLxU6
zkujpNm5Uycy64xI9cmMixl9tz05ooDFuYhsIhAZ5bkaTlDWsaQa4yY61PMuRlc/RXrNZNa0uusa
R91bNsSimU4/Jgh5RVOSGKXIiVQ1I+kLXGdVbp4DOPXbGXY+w7vna9VE9C6klVPMoBTrT4zYUten
tZjJloNb83uYr1nsbwm2QMIF2n5mhjcTJh0dexdY3t4soZloMaJfvwgwwSdwtveBfkdbJD9kqlNu
g8gByla/jpJ1Hnu9dEnboOQnzJWV5wssO3atHwpN1Q+1HhFnxBy6aCzUB7bGUDmhk2FdunYGLQDi
TeJBUygQlBZ064ba0JZ6x16GPua18Lxwq6YExKJeEHLdhOJHTvuK+aKdrqnSQ0w/6hSG/onJtbPQ
WVUJBZGqcrJjRpwe/jsmNKhehYsQNwpROHNBfXWfE7O57ac4gHG6mL//+aZOSTFJKeb8igWYf4M5
A2C+cHsYKg5ageU4BTjaCRsiLdARlZJj0qJ4KVnwuhOt//cBON8cIjzl+TB6q7Z27nVdvhYFnrpu
nLjE0RjVm0DpP3Ts8Yz79l72xfH/pEZXB0Yj+osGjHB09xR3gG/6zLzUrIFPxts8XsdrQnh2ytv4
FbCBiCgTrpFXw3Ncuw/lh3ggThksGiJVlNrTWhDmcsSCeImjyT4Fj+MreLGv/oaOhfcYPKRoPbb2
AOF0mf4AUZxOyn5L2ZMOYoEviVbAsNCNNU0Q6NYR4Ei64S/ZBBwDQbJhUB/v4UlXEtDrplW2UB2D
bqfcjTfNZ87NAdkgCSeklS1KeoCvGqevSvjTqnnhT1n04pB/VQvlDjMaTcIUNzjCG+sUfgBlR7xc
uPynETkDfmNxxDvVRKR9QHnf4gjRjE1gfiKGAVZTABp9UF9vAVitw2tLO26BzRihxQMpIJBPsJ1H
E2jKOQ2f/lU7oU4DXLDGHwuRgHxR66tgOkuW1r31ZV60e/GmH7x76vGs9WrsWCTr8I0FJ9YMDCva
a/Q83HhfPd7wZwkDu9n6JzXcGxj4WzIhMCWwkdwY5UrQxUJOfgI+OxZsuhf5C8cBDviR7gRdo1Ny
jD5wXBbLzFurBmFpOApwxKK3wNgL4KElnzmkhbVEHgcoSl5ZiTFuIIl3b0+oLbb9h18uzLtvt9k0
A1L504DP2ymZDHdGuXPte5Fs/4Rrv7Ii8fPsv7I2veZh1tR//0NzoLOzLpzu33/9/Q+EJ4qpsJww
bQdpqmqaFo//iYFelL2MEl3FqKkciilwYR3/iGO+iz+Iz7uDcpqgW9go3jW0V0O6paxon5zz+MkR
wroWjV4ysV0GUgE2lceyaS8IuuL48reBs/eyK8xOWcBQXZH9JlzSmh3WDVsNyd8LRBOUgU/jD3S/
TbpJX6FwnPGA7oqn7ja6Sx+Kp4aKw1JbVd/RAWLtS/JuYHDZdpfkwNyPDlPhgMVYv9O3Ax2JrX3L
YIbWYIdsBjs18ml8+zrGpmGryaWx4uwgEGeFsnQ0cEc1T/YZDHNPNfs05Ue3m++q+7Ie0hM43uAH
YwKGBvsHBxRh19aRXdoKYNpr9IEYUvmibo38Vd7TWHgo+dGx2sAq5hHOangNAlk/UrI9hlnvZJKE
AlhuEdwhNiufkVg4l3xzwSiBV5facML3d0AS9WqHLLJ3yQda/Y241Z+gYG7ctf9NFhbGbn0bPiQT
p1F7cfR1eGr3yi7YGhd8ocZbTUTLBkRUuGxuwQAieE6fc8giuF5QNq2RO2OO5Dy1cQN8ROtluM9M
cK0LzrDhZkIAPOjK8hswGWF0rA5WzTJc7YBZAvukgx1gIDy2k/HiiE8BnPpavaNZqQasdE6UyKGL
T/QGDltkfJdhxSqDNN8dRIY9H9Hf6Ff1K0335a5/ZwvOW2UC35qH8nU4uq/sK7es3DaszXdkglJ0
A7RweTXfUBKiEF0foq2z/g9H/gT3/x8HvqUpqmHZlutqxr8f+IDsaxRdmrxoTnfBsxSspjGGw+vR
dl+0SWG6CKF1vWGbQdmE0egRR1I9Eb8nrfJ/eDMEIfyPN6MaBopnxSD74K9noRk1vVW5nbyEGrVC
/jXKPsjWhO5Cc65x2DB/rPDZRdAx6IPdFM2NTwMXm+Uj/pHwZn47/z/v4j/mXTiK86dfbvXevP/X
NxmLzXB5T7///gfyoTDLw5qEi/neaQhVjfk//SPywrH/ZriWrhNfoVgasRbyu27+/odw1b+ZimVa
3O1YrmoojLP/TLzQpoe431AtclMp2f3xXzUZ5sHf/9Ctv7mWbZOe61ra/Ir/L4kXpqP+ZbRnZa7Z
usuI7xqUuViy/ftBH1qhESVqHQD+eqxz190P3gQ9I6du+TIYFdK51NDoObKJZHtI7BtyOoozirMx
4vDL6oufsWzEpDkuEVPiNfBBBMvQvQ51N4Vw1y5bSiSUgp0QKpWTo9WwfsMWkp5/LNTIfFLo86mf
vi7t+740T6OYIkKJvryT9YiEOWWApxLhXc2WnMMeCGtKRufGIoyIxeFAF3kkhkOvEU8nLzIvShZc
rG867dQnsbLOqmSryujZHeD+x44PwzcpWMaaRrn2FWqxiNEZs0IEFoVpnuooeXIGfzwq+t7OMm3T
0wpsNNiMSIBepHUQLbPzkGXVVUuz5WDqLh61cZ8SmoReOAEtoDN6+8RKyaSd6CW1fm0yxwO2ArCR
QLSlOXTZ1scGGrtR9az02JNywq4WaPaUrV7QaWxNnX08XJPRJp0dYfZlvmgsbY+6aFjHCjIOIEFu
osnN0DI9xNSuwBdE+jqNmFYhsWLfDcWdgSb3YvL36qoYt6Yqj0UFCyQc2P+po7cm+TRHd08eAN3R
Am5Gi1YACsyQjeouNobvSg57xdXlOqlZCjhJvrXy/saYWsUJfHtkNv21Sjp7EUlBdnhOE6QT7Nwj
3OwxOmSqAu5hpL4z5XprwH2Kon5I5QSI7IH9ZDQaQ7b/m8DCXKjLnOQA94atjFZlOmAkWrtpTg3F
MK1dRNwyWpnR4RdkdWxG6TOZ8DdOEnSr3C+AONsvClykWNbGrZBgIlhwTwU7T79aGoN3ZjtvnhlI
ANoCME9SgKe3w3WZs/Scg850V4LSsYoEO6ioz3GO9Aat0irD7NP0IdzAtoFR1FvJrws+mjkEyX0X
JhRW2BDXVU7dvrjxteyVHixhFh68Ro3QCOHQ15VesUtLJ9w5IY1RPWDtk2ltfs07FgJ2jSTYhLpT
4xLq4xhTqKLe2VaF6WNsbhwoiOT7hucYIV7t6ypWCvoKjaAwZg/+hVbdXsQxYBg9dz5illd0s05p
YdWQq6n3IdjymcdXeqntMTFE35YTnDNP/TCCHMWfx5Jc4OK5KSs8rSX6IQp7w2pUIE001DeXrRV6
K6VHLGq5hywNb+kiR+u+pW7UNeqnk/qgWOg6K7FJybJPdsJ1EdyJlpncJetgBBThH/t6mRsktkkv
6TDRQEUPuzFejw0VPSOqNvFgmSdHjRt8gwHEXXAIg0/scoB+yu0OkuiGcdQ+zWqKUmwETE1w4mOl
ULwqnOeINCh+Ti9eBoazd6IARFM5suRRM1hNrL6HIr8qEqhWpoPFz0OwyTHFjHzaKRMgtUVkSs9w
XSLIVcMUmHyIgi6dcqHFTWDR+y4G+djlBJiOFRZgUfMRrRBWOsELlqaDeFTlh6bnTxqFLGRkzc5E
bkp6If5TS/STobOsL+yvLzqIlTI5BKiMDROOlIzR+9JlSpeB81EFr7Zh9ZtvK4VRLrWvDCUQHbqF
cW2a7CbpC7mM6/JlIJid9GVi6JMxzjcoVYqFlwf9oqsztk90E8yMUr6SJT+lL+8p7JWoIlZpyWa8
ZPvqeD0pQ21P8YlNS6sHHwkSNL68+KNKyr1fIEPQGvlD9yFcKXH+2SRAUJF3IX+respeLId0RISE
cqKkHMNs27o2so8Uwh3ZoIsoUJGdePepn/x0nc7/MgZqGSoIyDGvrtk4boUsr4n7EBCpuwjM8dk1
BJLhxEO+r+1Kjjfyky9WUT+GSfmW9eG1Tjy06JbwKcLQtixGogOIPHtLUTceCigWjqkNlB+Q8XUU
MdaOBuTCpuPVZ2QfBaOyyrpDA8g2ZWdF+OdX9h1I/5oESX/QBuViNSYncq8fo9Q5a4T7BClaYAO1
ZBSYGjD7DgtigcvOViiWW47+rHnJW5J4IXk6w1cRKvtCDq9DQX277PQXPy4ASJfhc6+Qwhy05lZ9
KRQZA/j3ScgxsGWnITp8Ap/BwFn1cwh22Ws9yU4TL0CpoEzU6/F+zLofFLclcvSl7nm3pqogy9WQ
fWk/+RjkU8mbgJUmym/c2rfJpBgprATwLZ0XLbGiU27Ts+Jcdzd9AEwKLSnJuRenwfhtaWiEBaEg
XVF9IWHsyUmNqnXD31o07TrUED52ofMehuG5UymOqx4ad8aWR1HV95pkZvWi5tswq6NTRbS7bLHp
Xf/GNw9eSd2vyBi5I2x/x0CMO5mRoKdpjgfQTjmiU+Mxzo8iTgFHDbzJ8CeszXejneoVofFYao1G
xEC9Tt1O29cpjSz3JVKMu8EvjXMbgOnshvwwiPCeocepefXaKsGWMG+gwT5m7vg42DkwAJzj9WDd
uNJ5N0X3ZCl41XTj22EGItIT7iq1QXo/qCYHbOO6WBXxUK2Epu4Ti5poTdODZUS+b6NnO2Q3SUaD
v85KO8bHrb2mXldceHvQnPRh5dpMHIgETraOvxJBCtqSaQyX7fBocGKsMAc0fvrFqTruRSCZi8ns
tviJh1RjKVPaW7eSpFFA52C1dKS/zc6/y76lnuzdks1tG3bIOi3lpfZMwo5QcPqF8Vn2t16pW6vR
wn/bpmwIQlZRfm0Gx9am2Dda9qloR39hEt4T3AyjwdbCJ8U70Rm6IvW7TZlKC2xbMFR1NVgXIe1j
o7WXQZl+aG5y05j6GTHkh9aYb3791HeoaUN1m0ECRtkPt9p58OIdzfDHDhPeup1or5bNhh+gudJs
ptDTMU7PdoWgQVbv44D7tSS0PjHu1NI/U4P80kprXwNP1RqKmuRVtGbxrJJUjCK7OiolgolS7Dga
N4UyBlscId2WTkuGCd75yNqfJoDIltfsi1JZgS5L8s/eOwzxJ2qobRCj01d9+6XO6Ov55hdmKxCF
nv0dQsSTnSC3pgM/GFH/SUz3lfqyR/uUb4x2UlEV5k6awqeLnV2HpLGXwrPfwqw4Zjq9RhYIZ78w
6dDErrPkW8qpkmo3AbbnmqUfB+xS6z5GMME09W7tyv/wu+bRisQUQgpgo9QPECl1bBUqhzURiZsy
YGcNuYXPhJYO08oYaeTD12KfM4KTVI2vPtiE6YsoYhhrLQpFTJHOLu+GlQr01cPE1MvxSGv7ngY8
aGBfeWzUqbeRMrT0qfLQDtW+dKx9LCdoRP88ppDMWJySBok7F5yZRkOSetxomeBuG3dL9R8umysz
sBsuvyo7AcA4FutbR0EwAJXTC9TnpBLIuDuoha4BQ6HbNob25sbNOfLFhx04dyZJbOgIQa1L0k38
ESnHBLIvMArVubMb43stJhhEt8wHtcqKpST5xevqs1ZH6rZJ+PlpUO8yA8x7zEBnhPDBQhSFhGsW
UM8iCQyKQkdU+1sOmZAciGmSUSLC+ISFSL+UoCjmq6bTEqCCLwH1Dw87vij/8ch8OyzLYOW02Kbm
Z88X8wMa3z0sz+nVfl/Mj/y+aWtEq6hDuPvL/X/68/OT5zf2l+fEcXTUtTbb0uZr1PX8PGZYXBPz
VcZ9vKW//1RpqjtHlwGLdZKB8vY+tyEMzy88X6iuAmto+oS/L2ip/flmi+nlUOL+9byB8pfzns5/
Y36W8e9P/XWfcVBYp7JNpnRfG3Qp2uliTFtcduEEefEUCjvznfNz5guzoqVCfSNd1tZDHowwnv/9
//++2cUURNsGoVGZsI4AIPnPP6TmVrwt+YZmEd6srwtKuhHq1DuY77O7Pl5KQpmXcR96m5qe06/E
iDksIkh7ujvz1Vb41wwcSdpuSxmcxLk2LsxWo3lmPxFFj5gfLFAQC2/NTH0AQNG/ylv9nkLUTb4s
AccdWbnQZn9Mt5m3LJ7HZ1akAOjzT/RkeIyWrKQP4YMKnRtbnXPCUxnRcWAXtAQI9B3duBdYgCOQ
676wb5MH56r34+KTOiVBAtVwwhKbLumsK4sOFpTctN+cv+xV4NtpkEre0J6RGGfBBtiF75KBJ10r
6dYihuIAGIarzWdGTA9AlQHD4Srv3qBLUggNmFpW+kd99uBQLeut/sxQgvtgQxIWkqCF91Q8xEe8
h0RsgVrEP0eNn7w/3JJMaedki7lJfUBoF9CAwVFjrC1KZ6RVXJMb5wq4MCwX8bZpNwrOGZ/NbHCT
HvI7v9nkdxOPDvgOktdThv8BB/pe016gCffoTJwBqvuZS9VeOKDGvvFPjxY9CV6m6/fse6xDuE23
FPdrsaNsz5YVLyU0rio+MI4SwoeqRSe6IGdZ15JtwKy+NB48GAMP/d1/c3Veu61rW7b9IgLM4VVM
ooIl2ZaDXggHLYo5x6+vRp+qe4AL7O3lKJGTM4zYeiJeha8zBVpoai9bDdr/PnvJb2zQ2TneSNvS
zlD+qy8IHW6oIKZ/23TIIm1kjNwNmYwvy/swrBOoHvAfIdRE+JU0y/QOzMNORLcDPJ9MpRmIPBsX
06EzJfmCHrJt3PlDPVXuD45pdLCOKC3PHwVtqDdS+QdgptrlHejpCUjxgeDpRASYoh9VcXAPN1lo
n+EWNlvTOdO4xLc3Ku2t3CNyG7Z6Dn/NALK/Q9kvOEczgObr6+f4qAf6b/HNvyg43Zt3On+/4yvt
iuGv0Hvdu0ojdLIJz5FLwmeD+cUAKFvo5PntQWvsDk0q3bmL5+IdhMWZU7FEfCIQXHrHcUad+BZ+
/lhX82yeqSBbiyzdSQ3CaGfRSyiDgzwTREKVzPCoD882PmkUguWRW16R0rh1gu2JqaM4t/LpFD1/
aBQVk/iz9wbsjxNqehlKUNpWB7JOyDrcEJE1YVfZk03+1ZeeZzrpr0TTn+7K83M8BIJ978CdflcQ
8UonOcVQtGwA6/31NXHAmkv7BRHJzWqLXKaHn9Gw4OSspcImmtOOoDBTSJ+1cEdo4jQj1FjRHbBB
VuQ6Uoi3R9ug9pG1mxip8pg5E0pgHnTdjmDSjeqk//suAQ0v2gHcGOBIFM9oPogULSiJAx1pE+0W
IPdXXjc51X59p9eHuYxYCqVkxehMdvXWHvBQZBq6feIsxHoQamSy/RyTw+Q1zuDRUBIj19KcqDVV
2ELmk3mcIJ4j87WlAM1+eHeUkrew7MAKx1Cg3f/MlHtq+5ad4aNujNlp3n9Sv9mSl3gl5sP5jZgA
Mjm5nUPVc2ZIEUfhiX4fYUM6j6jdupx5mMyyPc3kEZIayAfeA4kfj1eyl+S8ilNVHEOku4lx7KJ8
L+60H1JWExojy4XmvnDbgxvWt1MdxE+PcwT/1bDL47SJbgRJyE28kzjYkCG7xW66o4Yw3uHnlBcM
Jkau9Ck0HPKLRy2S8U2RbOqKxyV4PPZeiRoXeLqnW1md5Uv/rwChMJ8awUM5st7CAdepe7EYtdKy
66/2KX4m/UobI1y55ib/pmSOpDcsXUJZ9eDGPvHJxZEqGKwwdBHIWQ7wRC31a/jVVsGjY01TG9JJ
mxsN6lCb/8XiKVE23+QUdXKXUKe12kuvyMK8wyyHfOwIa39VEdCwSiSq2zxOgKeRGaic/F76jWBj
W9GccC+0YIHsSqLc3MQu0Nojk6X0GRU3Qjl9M18fH/1l9AfjxOgse4C1drpqLpiOsWzwjeQCzpdH
5SOvz0ynh0sdPsujxCOCGPqRDg4y2+TAiHntWIX0I4C0Wg6skdgVi2dlC3XuKjnUSqjmoaNu6jkh
XgMQnnp/2sWpwffhJ0w8+vFOL9AG/D0yHco3hyVHYG1Pezqx2Bxo6C5vgCjgdUQuY1D70QVBo8yb
vmcsVer2UMvh+KO9fX32hGrKr3y3INoCqkb8VcCUMFGOD2/Yquvcq0hg9W+IlYTrY48x8RL5mcBl
9npDLhMo0+VP2fb0zCWKd5i8m3G96SNbzxQG8WPLegsSsmcB2paRA414C9/27/9oRDuWpM4+cr32
Oomr0hKt1276RN2nHV6KM/zsK8qmD3VL2R8jgcrAWNpQMybdz35EeN7mfVFPGsYuegBcAbW3FOxh
gAO9pe2THmN07gUftu94ze+cDGwj7yAaVkIOfUMkIU/Mc463cFdvRJca4C3TKvk1/+lAvilAbjij
PKZQy1qpfQ4oj5OUG5w2SHGgdUQHKYyrb/lOvRLbeWb9GDmirXZIfI60aPJCu/aineJdoHIQeRTH
omC14+NOr320UzfgPKjBgUeMPK2IbNllCeK71kM9aytS/E8V1WbUpj1eLSoImANP6SuO93f3Ll5Z
qPeHgx5BtFP29Q2RJJvNkz2DKn66Or+N/QjdNtp40b7/WmVYWQYf0Vd4E/Z0Ce8jD3AmI2gPHkfs
rmzPEPWJymdn+Svak1CdiIAga+3+bUwOm5MzGR4dZdnbGVYIDTkbGmxJlj3xcNor5ByGEPzn+hBh
+nO/iYM0KGvJH4gaoVNhrsX2Lrvj2guy6Shk+KI8emGvQ6nPQ7cpodHfpnhlT6WijdMgrPR9zKGl
vFFxgcGz1l3k2zk/q0O2R/vBEZBayBw9PMBqlhGiQyWnfzFMvxpf6DuBOUshhBhEPFo9CTR1n5DW
fYYOZd99U7eF7d4RfbLB0AgtC4Q1epsuPGQgSjxyhcqBTX9rTg8vsc7V1nD90COa5YQeJYk2s/xZ
cWJqUtzxMqEOcIrqb0Tg8p9aeG2yyJ5+FbxJWbGOAuVe4o4yQwEdPiM6S31FVVPu0km0lOgtMJdz
lB5ozKYYhDqMbWd8ZdQ9Yu+h6CfRkLS8qlXmigGV2BxXhKkm44UQpxYeyB2rcCd8ofiRX5vZBlpO
qZ1MeaW51v+Gx3BrDWizEEmgvGnHtiNtkUU4JaTet8o3exvnCYa0BJSfrY3l3/Pk8gttl43lYa7U
V9p864nAWIChysI7sfM86KLa9XdA41eazemErtg44HojWEISiM3juVUd7bmmL499WwOtjwXp/iz7
ISQds0pHtakjaf6wKpq4C7LGLG2OKzRNsLg7VCJB4dnNy1JtK0+9q3eh2gLcvY++YmJGfFYn1rnx
nrpdICLEFxAxkUH8cD3LhujKJn+WgONQJtq5BIkbeG2SnzZEoDcTIeiI1jr2Chsd4phdjBUPm486
FSqTsHdkSBjkIogEkawvApnVKk+7ST0RUlkyaok94TlMniKkBo/pzfgIEdtUn6bBY/iGX1oF/zMe
7H0UgfWpq3LNPmdCVQaMdnYScDzQNENxBdOF8KM4BrVKuwEDZ1MXlAouy79P38AVJx7reYYQwb3U
m1d13GrRQaOawdaP8050hx7Fl0OZnqc9LWGIoiK3Uu/yjGacu6AektjNC+cWi7YguSJmEapRACo2
6LVwPn9Q19U/Nef5CqpqlD2xfB7Q/YKtmDoEVcRrG28hEPRcgY6RFij6UWlfZuEtnD7N2C4hHmMz
QIC9deIGi/C9I8KMCU4bZGvL1CvRmmB5BtKZtYuBMftRf8JAXfZUrzDntROBRgOVhVUEDT0XBw2f
+hiuo8dUKq/Zi5C+ktTZzTXwnACZKU6C8Zx5CPuUyCbghFGTXTnSdqi2TX7RH7sJdmH4miVgFHDh
7MKZSLrB8Gc3Q1981aspv9eaYzGjP8DLlHMvnTBnVsG/asdmh7DfHSlhuuNRBE5mzzL8WvVSKDFZ
+foAjvIQvAq1p9AWK1dlaE4kaSOQQgZ7m41YgwLBIQUlvDXyfR2Bx3Wm/h9+AsQE84VYCE3mhBop
KyBHBwx31Ah+O0XiiBWsUS+0XISC4SlN9PgaDiz90zr90LAB/VJYPumYNHe0n+rxnASFsZU8nWKV
5DADzscI4xzRHDI98yVCVPdxIByNMjf8jJS2cloTYRc85ykUCRwSAbyHONjYiPyXZDRiYmvzAJZv
rEGkvnS0YTiX6/SMWA4yT9DkBxq70z3yP4b6ZRrnhip1cceRLclwEL7Hm0ps67ui+wxf5s6pJGv2
XQYniHJevxXP6GGQ/DoA42L3inhUOyLf6KPDRqBNI/FGxeOYJnUMWUWNtzP2snDVvC730HjXoea9
N5KbP35DirfuHEnU75VBPL1y0ew51Hgr1S4iFsJRhMHEXrdklwkw7SvHA+fTpjuxbkx0r/TaOyF7
hf1aEw/3sDu6F6Dh7OhI0D9FX+lXd7hVQbm5Vb8KMnM/VIzp9FTa3W+lsoMjioe03FfMxjQfeQjv
BjYNU/SNsEC7ac74stv4mF8S2JvE2InM4t59CS9ItU8vOoP0pTjDadLd5AezCzE8jjHj8FrBm3do
VKmvZtB8D+/spYWDNhdzT2IST43foiDukk0ii4yVysfilB/THTe06V607Ro8gNnorQcvUffvRPDY
bvD0UjRoimo7Pk+/fWNj0sTygL7wlr57jWAEs7p28/Y2MSsrWIueJRP3MN2Jrg9mZrsOKFEJvqJa
Tg1i85CSzz1DMB6P60EyvbC2eCc8d7++so2Vl95nwcEOOIF9MNmzDsULi5cVmXnkyokXsKdP7EEb
GfNp3KJUTRI8kA4A2phl853q/V86Kaj9QdIsdOgFRdrJIxb1T7xKF5Y775LjNJw7OrB+qUzK7/El
vxj70jdczDv9+Hc90XBKfkR3OSCRtrrNGPkVYoensD8Vyedi7Fr0vUZ8b/oP0eQwk6eSEAJm8Zow
7a8KBpX1nnzgkxseQnzaVr4TYBK+UzfMf4zK6S+yi6XDBlkgY+zwHIrpzNTqTniq0jvmpW53n0DU
6HhTvJMY8MQNvzkRK/lTU1tib1W3w6JlcGiPjm3ph8BR3LbYogSryehnIY4Lvdumt3a6UZJ00z9b
dPBI8LH/UeB5xGjSrNe7ARHWla/T6OG0DwqoLAewiy851KKWAW6GmCIbf2r0U5z/A3Dzzpt3o2cx
ozmO67UsJOnctdY0csVXwSupT+Oo1pA1iRBAfR5R9/TQi2geG6xZVTkDQhQ/dWIf+hm0WXtnAgWh
zz3IUB1stixUeJZgcNKv5tDIm+oVMInws8qhK3ZO4cLg0uZwRit5Vu2QyEvtRAcUwd7rHwggh/H1
sQ/fm+vIgYnTCTuNhmhz87jYsJ5eGuOdimlowV/TDugC4cRN7jnl7AC9gU2OdJ3DYV/TnfAV/kPY
zTrQHyZVEGo3afwy0kusO6zEUn+NLceAYjwcquFj/OI8421uua9hC3Wf79W/HKk+jXgTPpsq/Kta
kqp2esteXkukUA7tBWukv6Ea15e2LO9XKDMSreWWigvCjB12LNGB9j63mwf1ahs61xZQiHdl71vP
2Ob73MXDJC/q9MQw5VXK1eNBiulT9DSPAbJCs7ynLDJZDpSKyB7OBMdz8YItkN/k2X81yIYxU5GC
WB06jLB1n0almTjIGuy4JzCsPURzjnPq811R3gvMoSkQSGi0R3Eh1uwmhzZtmdy5ca1Cd1TP4IOq
d2K+FeAUNh7sULPd529md5qaZ576USQB3O/TgVs9WQ2WQPZdchDUxOCSqKJueJ8bB3H+IEJX6PRS
HMKCxqJv/iMiY1GCs/7zpIR7kLG0618t4zK1e321Q/X4DKBni/jZK42+5uM3y51B2PMePRF/P/xX
nJj1P8RGLNWftmiwmIiwhA4b2gEff42PQAzYhsCQ2Vhp50RF7dkI9/T5KXhXtPt/EqfDhIeS/I7F
i7dEwLLaIV5HTT3pnk19DTvC53b33r3zzxpx22rv1nNdPMOr3tNrr3/2whbH64l5j+ZK6g/0nrjd
+8D2s1QuZhi7xglPwyy+xBF8GBqEBTfgTNmRHZW3IXyN18ZifrCrY/5Cyt8m3kqTo28VPQa3+8a5
pMSREp7+hBzeGtCV9ygzIgeG8/kuPHEMlQ6bqk7FCYkfjChkh6JtTtTGlxGIgYQ6eNN2HZAbV9SO
bKQkwuj8XL1oTkSqw4Ao0fX5twPmR7bbF3z16gVy75/I5TejNbxja7GtUS0MIG+dfWx62KXhZ399
/OC6YBcTy2WDpNGm8oytnOxxLPZ38HvhZ6y+YGImBP3ICbXkH7/Z3aaPXPIHfkeHIrWnpB+5bvry
XghqsLRWBZ0saKMjpJl+3Eqc0u8SPXXfEklsMKSEZkLJS/0A134zxdSK+KKKqqhIVTFe2D41rE3y
Si9fnCLZfWpRnHhikOMa7Rk3UmmGcPvjeFXdeQeNA7vaY5Ep390LtWQHAh410RoMUPMT6x6cKp8S
/ccVwqSQiFlhIyDFl75F+IpUdbgYI5KylZJTv8rJQQv/h3whFlWq24Tc6TYbXcg9tY9ZQmUE4LWB
qNJ91N5piqXSKtolwYfwQkyULcNPHztCSlwWDwjpl/EeEc75t1JLa8qmSw+dJswqdO4YUQpTUlyk
dIeTFH7O41F5L06py9n2ybCJyXuInYX/bRKhSaFUIF79PaGSGwMsDtgaVtzSdfrmldhWIIgRl+KE
H/tTRvXUq45Ta5sgQcqD8q3Ke5kNDgFfqmKndQamb8hS4tiExyQ9GZrPi2UtENknmZHBt3hRtsNL
/kYmGdovWs9vEONv/H4VHSC2dN/QOKwX+FUsYrLsLnV2RyY4kSaTw6esiCi6DAh7F4KhBHtw1Fd3
hNqN0bXMDehPFEjF9E1r3lFLJdVGMhT/NX3ldwns1BgXoOM1iIw+T2PQSC65EyEh3GqkJ40zRA0+
4e9GOKLOtKUDBE9iZJgan5eyigBxxFJ7JzuDzrf1WQr/OqpjoHESYYp3xNon/VZYnh5tKzXAcm6V
fa69C2z9XLOAmmfjz9E2a/xJnNfJE6+eB1s2rvWqYemMzMqC3K/Lc0AoqzstA26b+xAgNjkc7dkL
hgnYDeWvBp2r51p5ZT5RJOYz8XSebk2AtF7HhvvtlCtvyE7GeFRsKdMrP82RGNGcQnaJJvI5Lld5
FSdblV4TBLtUaDgpkrR2+fitpl8GtR8/+XPeZ3VXgEFsQHFhZyl7hpU74r5o4kYadQYspWy5JIl8
PSkwfrxQXrPmc4zhzFnIiDNeKu3NlpfQ9UbJPv4VBEHHgELVE+zBL654ioQob8xOXhNgGece7Uyl
+MFdZwQb6/SNsD9fcPlE1hGFCyFfe5lM3JqdkpMPl1qCD0k2U0NAjqjm2nVMXo6O6/xCqz+WIw+V
c55RhSEgENCgqpwVT8ab0hYYs3QgAOiQXeYWfbxWCIkeyuH6iNgVmEqhxg53EdoXWn78+mah0eGh
NeZRnzCUW1H4pxK2P5qgOomhDR5xEkKVvemuk9Z0demDucKXhFyR51qthL935h3ouucSkPUkpqFu
uDPmJO5JpazqqOzVXCj3OlMRBAs/RSc+YPh5ew7+Ah2+HcPK35MZXx8o0qRowTKX4xWLy+0w6RWX
q2IR8RN+hccx+tOD1PB629wtStFcGgBDho4h4BrhJHD/Cwi3aNXb5o+4XibB+pBAKfVI3D1IIfEA
8UERnVzTN+LcHsIdzgZoVjYjbpPpYPbOfBxvvPHwQpZAwGPyeF9uh/+W9oUX1AnzaE88HuLCKV6z
qiKBfGJVaGrAks+VfacFPVkBDSowSWDRof6Nh8iLrQsjtlmotYbMHcm6V2Ov4v+YHg+WBcJ78Is8
du6Q21whQM6g+/UlktESIDrkLsigUSa55g8oA8X6dQBvojktWdu8spfQm8jqWo70qmd7gidCSjDh
hTnPm4dUPQuUcrqzcU46G4U5QEXcz8hUwh7cGsuBx8Dv0k+6zkUKUwg/gyrBOaX0lYg75g5zlbLO
63jXGiBQq+IwV8Hv8RgkEwIKDeAQZDfNqi/uWcqVP3iIh9E6kK9jfvAoJ7ozcr+WfN6JnPsjw+De
oVbM6+SutR/X1Wfg9nFVXPZyILHBskgru+v3TLLu3D+TII0aBB4d0OjdK92TRD2qDjwpZgtVOj4p
NljWKPEWjvL4opmYq2Mdaw8Xy3HqPZpTRMuucokmluB5sRy2E6u/DN1nQplYSw8rfcLqkZI2Ufag
NLXyESLrY/Foei3FgNQ4MnBUjKWSG2meqL3zjLnMIXxl7RntC19yu2sFF/o+8Ra7PJS2xrBpBEca
mLekudaBpSOYEh3ZxXmiwnFBTXwd/g3y7oUL15o5adZXdQr+M8IUbAvdlppKxgcoPb5w2tgj8Km3
KaDWjTubkQslGgz1WoWK6LPgijXrZDdnZOFMKMAOxIky3UqywyykpgBgtCy4DBia7agD8ugYqJUx
TPvP4mUUfDKw7EB83Wju6kgVbsV1J5SJQ9baMaYQAVnK/1mQLfTBjUdM7pf747kyLUPyduoanxyz
vfVdX0LuCceJyRjvGFjcPC6J+18LggyKi+yH7oYE8zdRufqm1EfGMMDy67Lseft1EgyEMm3ARCZs
ahqqQl8lyolXtiFzIaPrZNGWTEht0w/zZrRq22f3tCE459Ajx+dY/2AxWvvHD1Wq+fM6X6GO4qSa
Aej3pLit8FGOvBQ3Y6PitZXja2rR9H8QJ+CnwrtIjeffsjNVTx/WkYbxwk5GlI9G9MbHtFBaSuGc
ijlWgKP1wQWg0rIOuA4jwq4QoX974Duwl1PeRYaR6ilnZlHM+0G5UNJfvxJno5LDMkFYopxQECG6
GFnoswzW9aOiHkp9oVNRfnemU7rsD3yDR13X+wb24OBYJM6pYXkK3xhRUT5S2ZUQuZcdVkDJHoIQ
a7vVNfofto35vc5r5cKzJNAqkhAl7VnT/EWgHmiTgCJR5/atR8ElkVx2oIIwKeVcubWO2zybO/Zh
WbbY/XHxQWtS3w+rw0IC0MmHrab6eeekkcv2XKo7piF3AZgSB1rAUGeBNi7yNEhLY5EmgfV46iIK
wL1IZPG4XeLTSsFKoyLTTIJy/BJ+qFhhG1PvNVhUiLDPeem2jCnmjfUBKbtqHWoQ15kEgA815LW9
yRaP8OxbhmfZK9ETmb2o3g+P/VzAZ/6AsbJmvQglPNwHksCs0GbHXiUTcurWg4a1iMyK+kUYwSJN
41f1lonJo2DKUvFPSKqIUc9kBWrE+jCyDCC18COuHEawzpjtJPFGc8+P2NpXmwOtlovwzdfmAwQz
rLRXnVuooArZnOSFyGm/E9LnjJzZvN4Fv1miPMiXulMhhUBhJMQqiq0NZOghrdjruheo/fwkIsLb
G63DyuOVyThxbmccp3YpMxtJ+s/rBrKe2RmRtICdhALlBQEz5MwJBmkXliXF6WH7VrPRI+U17GRe
iub7GPrQDxOeHEioXFi6HXphtCssLoDSiRui2IFVAfZtqR0dfni3o7dksww8MGpg+r2ibaNxK8ye
SOg8cioaE0nEwGkZ9sCdCeQw3EJxCbG42Fj+NiMWa3XOPpkzLCmujJ1ogafKFfxt52xG7Bw8oojO
4izgobHz5BSt6CBiSC9RqOW0XxSEsEFx3glawK+D3sNvxl4GIETNWm6X0oltrI+PjUmdMbY5UFAb
s4E34105+wiW8SVjiHHGahEnfNQzGRzNImy/Jhl4rPxVHtGYQ8340ZI47GjJSSZAkeobZB7ymau9
x0thgqQ+W0i2QJVfoQlJSnR4YPZHIzS5gDVDPC1Tvp6pCSAlgyXG3Rs/bPJnYqM46/ir6/FN5Qnh
TyqL4IGuZQZdS9VfQKUFwWQO54YIE/DnBQV4QTI9cwJ0aLfQaKDas3loFpJvUU2fulJ3E4O5fi00
BdmiQdMTXp4Ntq6Xdtc3tUyVcIKFpI9Pi5nRRFl0xk6D/RIpCaouKZWcCMLEfqWryApMyg7Ak7Kz
VtULMaGIqlDzgIa1W9LRRpF3s7xLAYyD2kgDcXyQ6BZoaon1BuHqJgXLjs7BLurDCKyzjBBaMSqi
PYA3YbITOGt0aYQzgvpTrAuetPBEoFtdR33M7ChsDRorphU3pyqADV5r1cSRWkEM5hLC2Fy03yaP
vsaQQ6ZSOJ0fS+73hptg10SRCZuAounN2FnAiwzpZTKRUkUL6X//PNT12QtT8/T3rSZVcowc8eXv
pXMEM7YTkZsiTvpdIU/dLm/1bjfWMUPWD4dYpogy/X8f5GihEPPv6+5hUAwqV2B2ahZuo1b1Lkof
//dBaX1NKzlKxrnG3BCf//sLiZ78mLPeo/dVkARaPzTDTE/xf7/++2wAoQn9Iw/mPzDFH6Pi79NM
LClohBOcQLVZ9kJNZaeQNjOKOFND95PBGomp93e6EO2nv6s1BSpCmzrtkOpbP/375n/+cP1rKjv5
yX+/WaVhMDT4YB3UW7tBrQfaA6Wcfx8ANIMr/Lucv0//vqlV9bslkkmcFLqVolwEVaZy0gF//98P
4/rl//e9v5/+fU9GVVpJ9NhXDPDrKKR4xRDVlLrUCKEDfzMekcAOUL81otyC8nsYwERoL4ja0REH
TbNlnSpz69Anpo48tFH6LUhJpCTFhWIxzVzD2wmRgWL6BySpwfMLv0FvZFgE9a4Mrc4da43EyEJN
W0IILTGAGVRDEZ2KVZ5RURdcv7WR7tES8wRdh0ne0tm0CjOB+4Kw26/cm/FcdRzIg6ghmJ5V1DTP
uEQZ4qdrN6GpprBrEZmwJvM7b18ajYCg1kjFq0gqBGY8WNQchW+zTlAHq0iEECRRG/0yy9IZnlfp
KyqFr/UYbroJ82Sm5tDXGugZMC50XALic+XsKQ+wvrHKkVYO/XNLXWVF1MpMUfmr8j6ANC/GkkIS
rqmdcOrJGpr4WhDot202EoeqVNeiuc/NJ0Y6mmnzhivaACByGuOQRkDj57T+nXqBAxpUPwjwES13
kumJkJKt5xCi99CwySo8kIDDK0Rbgjw20ulAeRjUwXTGgfioJaJsNVIRkkt4GBC930qxC6inj3Xw
72WC/1waRhxICzVIJVFmkwChPsLMQ4XlNpQMWlOPKpHXN8XCdygmrE0RuBfNis6Q09E23egPBO5h
DFT8K5uH8vioZ0ASj/4RwVYtVT8rITcQAdKkVNtOCtJ1VYbx+ChIwPQEq/SQfNRCbEeMUY/t9SSi
pakvjnktvyDS4Oi0QgQmIURKveigNag8suBygPlrBsHwxcf4WfZcsSCkFAUK5qHvJu1J5OwyesTF
J7T01Jhiz+qRfhod1qiofVuJpR2ingMu12g0reLoXdLxDKljRkRVRu31MUxoEBbF3lIGGiUQ8xoM
rXQyaTXvpTJ0o7HIjrSDjeU4QGkYlGMhV5dl7KmQItFLC8qylwzto5YVSgkGwa/6GA7OiKqSicZj
FF3G4tQquvUeryFEzbUg1+3zCaB4XHYoGWsg6apyrwnN0TC0cZsinaBHmuSNY02tCovXrgXj0ksx
516M7nUWmfE6ifBzYmMgmmP8FtUywvWnty1R1d8a5LwQgQbrdOwRYSgKlKoMihkQWoLcJO4fBop3
kJ+cZEHTpDRQ3JaS/hNNE7JAS5d6icT5O6u/RmSM27GhsY+2jydlSOWdApk0KjOs/zn80hQEEYV0
RFA9gkX9mteGN6iSdWiq+kA/TbenbwXUnvRPmVsaaCoCZxwB5BooSEIPSNOkxBeSAdg/nUe5VO/E
5bnTaZ5tobPtCoojaPMLzMGgik2ecZKqZJXr0dsdHVLoi4baL2zg3M9L3Q+ljJOgaa9jU9xGPaOl
rZf8Rcme1plOp64lupqQyYiYzd9mWiG8FD9c80HL20iLSi21/oT9rVpbQZG2YwwQTNRptSksaj2a
ZYSfwzlidUPsLCHN3kjAwn3TaspAjJoO2FozAqHH3tJkGOpyZOxyFHDo8glnJ+0fKIVHbSCJwhKM
SjFf1Mdjm1TanimSf2ehfDTRh5K7croiiuAbPW1u+khmbWwJGz6aT7WdtqrZCfslpkwDbCINYNMC
FMJsr7OYTYEiKoeaR0PIkerv6IGec6/ctRH/ho4rUB8WVpEkzU8T+d0RwBusLm05aary3lhSS+Rj
iYMGRDehRQJRIPrxCWnC0iuoXUIzTEEpoTZTPsgiQ5CBzu2UCm06Yq2/zPS/7uZIHf04BNA7y0Wx
WzBk9KxcNb6US18nr6Fk1R6bcRrIyVWPSvGpC6uDFS3KXiafpaex/NrNA0kdSrHaBgAIQmrTbP2C
JoJmNsb/5gcKbbLyuJZORMtpUJo3IV6Gg1WVx7CeMx8GREz3gPgFRg1vPiSfZVbNQazQHEmlB7pc
A34emYw5k46SsLBtmsPoCanxcKW8emOW2lUtVHAJO9zzAfKXYGmZG7cCWcBIe1FRQMkWTXdpKb0n
U3hIWlmhnDbP7KXC7CzHGC4i3m6WknapVdJAZirp+z4cXjs0IoOIDh0SD2uIhN7hqEniY5zWnmrk
/1pDoj9AQuYHuE0UjuMqAJICz5Hfuzwa3YeqTf44VMDBjSGotZmjVpV1TxtxjwzkKHMxe5MGhRqN
dr4IRkRSTEFlOEfzzirLgsZH9PbkCRRgzdbSq4PsjaLcH9AQOcOf+5zK7tTkLTGCdFJAzg0HCMWR
38WPgRj0iBz13J4Sw2bwSl+Qc8SBushwDF1D9jGdKXERkLwK5TCQpyHDtRCaXafRkNTqBBXqTs5e
af85jfN0AAf2JCQ6dP0lpwsCg76uAFNpNEsinEUEJRGK3wIBySzRXOx39SsU6X1msj8XqkSo3DCD
GAt9i97Gqp/YH+B+P0u0IUdFg5afaBYUcDtoOiXbamiv1opnHaCDoo+Js7VE5k+8YG2WZk+pjE6c
qpGjQBcJaaaFoQXo982Wl044h9JAqUn3oNK07IjNmTVrRpR6XzVKqsyT4UjX45QW/2jchyqsa1/V
8lE3g2lHMRj9YuD+dTpelsWKj/PjZGo5tQ39J5Q7illnvAF5Py/Jvqub6dAAA6du+DfSdAzzqOne
HsLziGqkk1ptDS9x+I2Bu75YZJbEMu7BCZjmMYqGn6g1Ql8IFK3aImkAl6ubCAMsZVDnmPSplO8f
DcJIWtr+SN3gNzLmRm0SBG/M5QPFxFVUA79vnlnGN6NtXTVaOleTBtLNUsgRtKRP0nSclfhx6CtS
qGaieKNkkSA0cHJww6En4vCuoFlIeDCHHsZnE1vBKPefHDjPOjBgREsgSiDayzp14Zxphwq9yUla
OrrN1xiTWL5MVlwGCXVwczZxkzINvhoBesVSSQ+2Cv3POnTX+qChgngCrFofARMQ1gdHbhEhMB8D
sjJTdVIkwFmpRep1ohEnfYB9GZMlZG9Kv80yTA5N2FMdlKS+rmuEXCcNwsMoolNsOA/ZwUfS9tIE
ENaYpXdIoKelH/WjlDVvtK1zTppUbyY0pMsyW840E9ybC+uc6jxKQBFUNckKKJ8HeU5xrBxduhAx
67Ic0kyHPs8iFsdCbRMi4B2xOr3S3Cxqd8kw1G8tZYteRX4dusOzrjeEL9SKR5Zh0A0iWfpaQoho
aVA6jDNQ40mPOwygEf0jLQDYKQeqZUHvBQHZA+hZjW8iZ0Y7vOKaVn5LGzblwHyZmxlaW6l2myH5
oHnc7EeajAlaSrdGrU/5yszsl6Wz18WjpzMYzIjB1XR1rcnFJBVyr9Cn2QNaqNGPjRkhsDNliDSM
JXGQMFFvJbavq+TiPW9gSk7iCFYTbOc+hidtsUgrOWIbU5jgq0hONvZSEA45spUlwHmdbbIY6bRQ
THplw/YV1THziGIosstyuS3jtQ2Bgs9C0qT9FC5PojhIWxk4xBZ/WhmX1SqgdD2NEDVRF8oZKQjD
od5JaZNe+thK/EdPch3BhWZblgaQMX1WDmKYAuAbdKJmcYg8+xToI+1HptHj9EFD2GXZ8OC8SolJ
AVFUpUXBPPFNJZtp/Z6jNxOCrb2kYL6TUvqIPjKDFvwEo97RjSU9tDBzaYIrOPNkMXyajXTtFyB9
EmrZVRSJi+iqJJ0rk2ZYFdMGYXkUj6bWpFNegQWhGpFHGWDiV+GCzGRX7uljvNezEe+spYyJnCBN
oFfBIsB4zrts9JZS2oUNlduW0YLJJ4xWRNysaEanTuHhrgJBtbjgGGpgv0ZT/B/2zmu5dSzbsl+E
CnjzShAEvZUo84KQhfceX98DzFt1sjNuu/eOyDgpUaJIwmyz1pxjIiMb0WYIEYGqeVa/CgIIPEXu
LNYsUbWpRuTo7CIoOYWo/pup2U74X+rmKMidfzDF6CSrvfDEdldh7vyaqrq01XrX6SEVG5NeYytc
88yAbsZGwWjpaooe03fS0EXPjCOboWUWK199HOjomsk9jNQ0o+0Anj1tXjtvuFN20Ng+mYxyWr3O
jarEQGEVe69VehoSySZmc781ioqxpQy2NZ1+oRI9Ny7jDk8kpxNLsytMabYgvm/ehYod23IF4aRP
z7Bl6ZwlKEMlBfeJ1KcbI22Us9p3m47ySEcK2iEYBaTtZIMcuT4ZTiNlAktMrBXrNJbbuvAt4yzY
mVL4OoRMq2LA3cjVwg3NEnaOIstWlZSvamSvtcQwOuoEZha+avIL1Vuu9ArYz+pd7DWwYGHILVoU
dHKmVykUn4OIVuHU0ZY3LfC/ckKr3xtJMhSy8j0IgW4rg0+TEq15XSD/D0q6H0HQse1K4+MQKjfB
6DtXtEaDvgcpUZ+9j/x6DAqkGgIw7kYhf6MKLsk03qdpxEJmUQBu8/SY1fXzFGRrIfH9W6K91F33
NUQWItqArWRBmQMsKYliMrVbuRa39ZDiDkFBAv4fvYK57cz4EFR7RRLfqwkkQ6pYOwPaAOltuon2
trvWVtpdYrH/UXpsJCaheQAVLG1RG3F8I+fuVe/vRZ5r35N6y8L4kg4VWNpsog0UDXPTmU5QbVFu
jdXDwIQE07b57UqrWzcWvTy4NR0z/WS5EJRAk0koGuG3fAgTnQUJNHdHVvVSQMPnSPELA1a3aiPC
UykTRbuiC7/CPPkuDL+kqlueK8lr9xlayo5Z1ZjMb6sWJVKkVPqRzXT/aE1pOIqtQIoEBwluRe6W
iocOwIGFL5+lqlsbccqepm9WGSO43UrDvutIhJN9hQV/cJhS6HJWZ9C6KKb1AF3DHsYR20ELOCLU
N6k811xmY2JfUcQYm4KCeFuCnJtYTMnFCY8vrQtyjtDOqq+ZZf0oqZCvorb+zHTOuBx6hTtO+klJ
JCrSkbGqBVZFBnu7wsRKowq4AdusxKKPYHxQIYFY+LY469w+arCsBwOtR6xRKugCmQEbq4AQj96x
s4rvkDZl06S/mgcMstXxoBItKDDSeJb4IaTIiSQfAuSY0EcOacYJKnDKuvrMJFxQBBOMdZlvKjVn
eFXZynld8NLW9evQTdMp0c5WitMYGn3iwvzI0C4CVRIEVsw1tXSLvyEk9aWJK5I++7pd/H/Q2wPM
9n8GvZny/xb0ln2HH9nHPzhv83P+zXlT/2VYqqIBwLWogOsm3Lj/Qr2Z5r9EGH6qKkqmpv31o3+j
3qR/GZpliCLVEEnVVRPo4L9Rb8a/DH5gAY+zTEuGx/n/gnpjBTnzC//GNwT1pkgmf87SFJn1qcwb
/DvYs5Wh2E/BIIB4cya1dUkwm4WKYXryxiAmb1W0ExYQxzpiDahH1IzVkQbEKNEOVSN5qQyqy96m
RwZAFBmJiTqeicRNqX6xwf1o6hQuUix/6ga8KTWTLpUuq9suDj9KIwioAAWoJ5lMdnlOcTFJW/Sk
KUqmXkdXwP3pTDlN0pLheNMMr00LPEXER1e0Srcbe5/0GLlaxmkJVNRggFPSfG8lGbfB2O07Yjnx
jaDiS0zxoAHPo6+KcLEso08S42DTQXu364FsPY/Ju2jaqwCdtLLUemGELI68FIldSyhAoyim7cmg
cQNy40bNeM+FIViNKWr7okp21KMW/AoePL93BR8ZY9tJOPFqp6pyTBAqgWO69hYlqU3BvXDiqfjt
qIFLK9osya7NqRZx31tLOaB8FqWGy7xLwKpA25RUKQ7xQNuWWC9KVZKTUGAD0IsnOS/Sjdh9BK31
AwQfx5uxTxMkn5l0Ev1EdktGB3D+5V0rs2VRxOS3NgH8gqE5qlG7r1qyxsMwOBPFhUgmVz99NWhO
gaqDHov1cp374k24pYHEaqyGSKWQnFk1Wbs1A8mhBGIdLW8QL2X7GzUnS5b9lx46yDKFeL5UDPmr
VQ0Dcnpr04Vi2LTC6ajCU0gn4zqGdPfGVNVPZXKJYTQZnRQhvkkY0yZcaDUclU3aCFdBgWZf5vG3
XtI97yaUERaxKBSQe98NjfSad5h9AkmaUE+wQY3AIS0lQ7nUJhJSKEdMk0Xy5eVWAry7cGHgkEvd
94CWDKEmCll4DsGjWFmlXIIAn0LbpTBDRj9jLcebzmiK1/ecHOKNjEeFeoO0VPK+3ngGJSVZL/bS
UDlW7VHTV0pCztDcyNrY70ax94+U1iyn9cYWA6V+6+O8eGF6HPGXmYnfLoskV9k+QcPofHVCUJU0
y4mUs4mFOMXWEcFs268bIbzHRX4juTqjCo81Va7rlZAYOJlEKHi6Ncq2FGflihlQ1FSkz4rQgppX
sTQE01GHpdqrw1OLJs7ymD0nXx43EeG+ZiuIy1EW3JpJHqxeeTIo8dpDhqe6TWl9y4axJ2B8BSqG
dLQ06Ze9mAb7UKw/wklnjhqxb/URRJv2XY7Y9o/oOswQY0ncFFfB9LV9Ul6MPjKPcYRGK4oS2OAd
Qeud8RP7YbTp0444DjYXkmpgmWz8TwExf1yPgWtN6Rf8umOgCKObEXApc76RQwaMNPB+FI09mUgL
IENvGhdgDiRasIoU6exWVertPekNWqufx0zE6qvmpO0QOLjqQ7tv6NQCqXyNxnIXtSZuOHRBrTl9
ZYmpQsDQD0DFEUsOpL33fnNptfYnFn1yfOQGRUg4wnESBgyo7LAb2icJ0M5reVA4XCq5cRjmWrhK
CtE81KPk+uhLQMb88diUHbjYmB5BCkDAINgqyIHdGcW8e9B806Esv+6a6CAoIMYUvQDc0pEhIOIE
LqQcwVoK27vt9xJXx2bIhjWidixRvk6tO4NOkRmj3ZG4R/g5BWGwTGrC0E5Au7Bo2NB2knIVC+ON
mA2P1lu664WXRG5DQBXxi6BSPWJ50pETR6DhFMNMtEqf4Q/OZYx30xpoNIlNxhih4zkTrdegHzSH
UMOCDUlnuixRP/xSPnZhwAIzzuFmFgaaFfInghjURR/+SHneXywrA6A2mU9pJ3grVWjMW4703qel
5UJoP3tTex1CTGO+DpBLqpp+azGOSyzPkKhHrM0oqFjmry+F6Ink9rlo5tJP+GM2Q+MSALEoeq10
ImHQ3EhtX6cU+fOkv1JdP+RicqUIdW3E8ls14RqHXdqsjN7cewlTXji2zXYcTgRDrExJpI1eDKzx
haJDNjngzm9dfxLpINAOKcRjX4fFqZWM5yyQpoMpgbueCsQaSvmWiSoVdUnYKzFw7DifPoYyKtxJ
Cn6UKR/2kfHLTgn0hrXJBHjhpq5sxkJyskhqL4aS4DicTooXTVfVYwyVY89pSUzhKETjupqAY5Z1
CAag106RNWoLzcCPSWg5jZIK6GFNeYWMBXvAjeuD7JTJVj3pJNMrg0a5KGkpHrYCcQHiVO5rc/rw
1GyOyozvuiH2R6vQoP1RAdWKobimA0vl2MT9pjIa0Omi4eJrRPNml14OkJ3XrHUJy8sXWUUwUC0W
P4WVifsqlhn9iZxlp4TPu9Kr7YhTwEzl6EAvHMaIKbeu1lJ3SGDiRPDlVrqmjLbkWflOEfvPSaEH
Rh7bXdErp1Wtz46yr9OUpuYakUw3jjR4XC3ZWdD0reQz34bW9B137WdE+jvidnzLJbFVOwalbeQr
zONpQDqtdhsja1gKnoislI6W3U4S5JWmfBJjljis2SGXKIDqJHQ1Ax38pZxNILxnB2yTnIuUuVAY
67mVKuIRl54CEn+IGWc4a4ohOlQzw04X9M1QpahRomC0i3iGNEdAhQbpVx6qwjUL/WA0JLlTVl2O
NFrBehaLmAyOIyj3SRrXseJTfCx0Vl+KaLgRRGAid2KM7o1JvzmjiTe+1hWkTcK9AOr5MYlVCGBZ
P+3Y8J/JGsbuNnXgv0GvbYxO/vBKOlW60RoHvxODhVoLkkvuCkGgavMt+dqwL2lFLLUkRV3FJ4me
8tIqCLarvgcaoatcyp91tXxvCoXmXM004quKjjV9O+ZNcgubCs+gejUlWoSEDr2wU1dRIMPAGxPM
P12mUiWjN00qq+DIwvQZ1rAKpSg7koOBrlfDtyKF6l1uJJluCib2ZNVZ1b04i57g5maKhAn02RIS
h7oyG2A4UZc4rQ+rQMynr6Cn8SOz0sMX2yLnw1RaGMQGJwUBE0VcusWIRyidpDeBZGIWcRUDW+yj
bkowVYzUea1wtLlRSPBDwj1JuBpzocAj04lwNnGv5hirmCLaTaeFvU2mLSOtCLxHYA2ST9HdVErI
H+khEKxbGDfUrMOmo0A6OmrZw6ipd2lkTttmDLGaTEhsBjaVFiUIBvoBHBs6mH5FMtCqkySMlkIk
rypa3DgeWAUaYFIaRDubxiPdOS2OpKVQDCHFY2SVv9BI7oPnBJx55wVa6Q6CiAAju8kGSpchM3Hb
KhXyDGNE9GLJIrBRQqVx9eJeTQUpp6FVIcdqvadQDZ5CjyLC2FUdPdkYwY6pVsQ15BhYTS9st/r8
j5ajglmhFPmv7x8PssaWNnF1Vfo5AKNSzQKbJIMpz42QmvJ5hTyktaapA/K1foASMv84CxtxpbXE
JbVqsWUWKbePr/67b/+7x4YOur4Vo5F7PDepkgohsF7Y/8u/8vg9r5Tw2etDm6AQJ2jiz29rcQoz
8c/3DWv4JRm1yM/+/ORvX/55U76uTOTBEZj659kCcM6F7+fE55kspv76u/+3n1LyobdopMHY3ALv
Y6kDFvnPUfrrEzz+VFzg9U0VwfrrhR+P5VWGIsuITTRioNgs2lllkyvrB3TNqBQMdY8f5PMV8Piq
Tqjho7ca//YDpBokvMxXWUJgpy01zVw4n7ikgkc8fDXH8zz+8aIM9lgMZpuUse081P3tn8djljIE
dLJieZFm0eQ2bbKWZ4xbOwc8xgmWpobsM9boMmHjYlYSbpcmz/J8QolQQio7J/dY6ZBuxTms9PHV
Px5TVROzUde6o8G6ZSeXWuaCtN6qI3G/vVaAo5jTVPX53vkrw1Ss2P0GRHPzGnM1LsQEnPuEqs+v
8+efRxxqTj37b4/lOrV35GeU48ljeqSx+lMnYOGN948g1z+Pd91grcacvO2IJKnWKNhxU92yH0+y
Av0aSBkeRE21gIb7JfX3x08UAy6b3FXrxxsu5mP9+Oof38rj2K4mdccVvX/I/uZ3kNQN+KJZvvVH
uPVH3BVARifjAXW9Xo/ltprlag8N2uPbvx7jusMzsHDjzXlcTVuiRBbnqOJCQwaqrl5Ea+EmdD7q
4Fo5/SreZwvj8DJsiSHYjKtySUSw24FaJdu4tUlgPk/bl37l0pxZ6PSqnSKh5ra3iESZNt7N7eJt
uicu2/VulaNdABqu9iCFbZgKNt0kd9rWS4R0ztv8YnsGZ9Aj57havkSmvZ/BUi+ZsXwxhZV+Gr94
oF3ygnAGbhpljvxbgm4S37ix3XT/4t2ahPIBxKwWPpINlG/DKvjCe8MKyIu7/G2GsF+q5fiApe1k
k3qx6Pol/ai8WhbWLZ2gS3MsKFny6frXsDyo2YnDgvawnsi0/OLwjNADpmljaa8J62i6/qfM6nFX
IvqXt2UNWddBjyUKKwJlOqwSI5FxZ53+AeCkaUOXkEXOkdf2DknjOwkr9f7crzglEr5YGt7RPonX
CE27X9hx1CyMOXXPFvFY99A73XjfmlTCF6DWqpHuwAIvNpMCAjY+FgnWRKu15Nr4Dl/wraWuionM
GnsIqBAsmtRRTwHi2X5HGzIlxYNCdmHr1sFkw/xFJ09GMNGzHV5L74TC8Sip9UWPF2xZxbe+gV4A
zbvehsnKyI4s/ucXG44Sna1kkb9O6ipCGNfavDpUX0FfhhvdxzhF/tNSPE3Mawfa2FaIEZLlRmtn
o6MjHaFeTb/OvJmncmOap4QAGm9w+J/6kjuyy3gnX2aqEZ26ZDk1bnwfR4BoyglzUmGDZaS7cc0O
smR3h2Ar8EkhXC3wd0N+QgFofoqAnFC50zByCY4/J2Bv+mX3UwZ29s7RSce7d2VUXFgyFvSP1plW
wVO3DGN7/FzXT+LKGRhZ97AgqkMzF8d/ihxTxia1FUA/yWeWHqIetUN8RylXIWeIy4N4bRcA2pbi
wvolMBGmBudrso/FIcDEfcyek2IvbH5Vbpyyf+s2A4AMeW1AB9pojBiFB0Bo4IruAoRf5BqmioKo
lkCurfI7/Cq8c1KIoo85mEYjs8fY0K9ZRk57g9IIq9qu7lK0MRuX2KICnys96bteXKxZzFo8Sanr
l5c6e+PpTbWATsjxUE8At0Gpc9Yl9tjA/hDTJYDRT1yPnLLWfpm24pfLD9tXaiXvUrSGHs3mPYFZ
7nAhJdM6+7Uw9iB/vkoF4L0Trw3d3KQo+MvpL/Ckct8QoCNd1OLAxeUHy8CYX5Lu6GTesukQ3Plw
/EluiIATa9TXBiQFtBJYnwr2GaiZICVpSnfkykEPYKuCtHinCqhjbqP8K+AZb9oPruS62pAfaQn7
wD9wUSYg8ulKqSseBIzLm9mZ9TZ5HKWZqGI+l8WTVXy1yjciKJw5gLw3ebUR8aRR2KpW/Mkw2gvV
JwxWlT+gERFWrVJ537G478DTZpIr9eNaaj8U79wpLAGx/JaXeATyMLyX2Zsooo3Lz3JxMG+TtC0R
+QuckZ60Le5vKUONHm069uJQN/kTQf79ghQ8vyNz8CsWYkvuPWqBRBNzT8Yrc8F5b8kns9UvU1qM
EJg37XS23s0TZ5g0Ro5rZ3+EtnlqFscwuGru+MUdDAKa4YnbhGGhr9b0UI11ap161flQLlgnMJEg
igRbSaKk5PIVp8Nwu23nzGM3Y+wblxKv4Urb9otxdWBTNHdFGHWzX41vHN7KPrtTZxrp99nI6fmk
vvVRgJ28CT9klXP1cNpQyH6Jq8LBuVmt1Zg1+ZEm/U0/4Ux7DE0kjyoUDFJH2XIR8k6G7fgKeuXI
MaDuRhXDndTXVlrqvuOdxlUvL/wnRs5wz4kD0snRMtpn3oLKL2uG3TnoicgwW42rZOTFGX0YSgfu
tRbBB9Oit5a2kjvPHKq/hBZoA/cmqezOYEmLZ75QqfJFNHv5DIZrhnud/AZmUq564Vlt3OxXeM+Z
3IVVt+VkUcaRT7qE49FJN/AQeX4avb+pN+Hwg45E/OLQtUvexSgtuZO4Hec/H71QSWHY1cINAmTu
YH7KUP14eSV1BcPO90ZhfxjvZCIshGfjgrvhFcvnu3Fh+uM8Gi4HKPjov/jCRWtUzbMIDgAEG/QG
mYeZ2EVO9DwTqnhxCNISnruAM8W1oWTnQuaKREIF8GI1XSbOKJcW7xXWkZ3u2dhzORD6xunAR+Cy
lIzJ3yXSSfz64MpjujBsFMvbcs/8ZZ44S9aFu35iJq5Xkw06/ZLy95gP3BfjnW3YvuAPBz1QviWD
guKKJ+EgPEtbThL/vUT3wf7iIOi32YtKSggTCUecL/n8fCwufqbQbjvfp9qucBDLZwvpwvRCopuW
35O7fOM05numZ+9mHKCQILtkjHKtiCGLY2UcmP20C3cZHn0fpmuQ7WTOny37jjCuecXJZSrDP4tl
1O0trhkuFvakPJOhkjrrilG0fn3jyaxRUi5pK90xVPqbbFqHe048g09yZxiUttx59Ev2fDLGgFcm
d+2AqHWhvPNpkDswh3Jkodc5JLPwUsb7W1XvQybUd/6h4jlic1n6T1z26Wb0HUS3Ahc0kWHzCVLI
h/jItF3NPLlpHBWb6Hyx0vPhDRguRzitlgr8pvlZw3yRkkfBZZb88raY/HkJtuLTuq3WhXeuv7it
PcPlrECzZ8oeUWDhNWNcPeAOCzesooQ9zxwhf5q3+SpVnURyZS70vSKCdkMffRxYLKgrwFq/1OJN
Vnv+1YABSR93uFE/CCi8ts+zDJAxtXwnr3Khaf2ZQ5Dvw3M0QgZzW/TiMHAxqWWEKGzmmj5XfYMt
lEhKXCJwKww6vu1BuCJthZXKIdZAV1n1nuJHR60kqGt+r2pXaqfvkiBcT5gA001jrGhqAcYu6nOF
EUd/KmgfJDKmYMnWDh/mjU36AvkzQ8MwD3IyaBu7Jy/FeD6P5WsGqxhC+ftMnhSpBtg+4K1YAKgB
l7lpNoY37eeDL2WPJdoq7G8vSUplccWyqXCYVs1uh7Rc2uvpiSHKoCzRfw1b4NhWOBcBCpuOyBvT
ac+f6UN8ndHsUt2TOOJ4q9w6FPldO5DdAloloSEiuZ5HcOLRGhy1my8DcscLKBS80rNfS6DcwVWs
xvHMylzsoT4cAi5XVsQquEMRrA+DPytXzs/VPxAipCDJS39M9vp3plbjOWJHyQXsOwr3KZi7U8ma
Zr7A9iXjCGv9L67ZWey04HsjXQ/Wsj+j+qzfOjIdWflrC0l0E21FzAmhdhvs0Azm7TpS0T6tmANR
uQfmseHby2AeJdGO+0VnLXXFcV2XQa6prsJzBXyHdONXxiuugAGPGDXtYdVaBxIceVthcSBFHuiv
m6NpZBRgWEEGSQGMlBwdW/i8WhlsERusq4iOID713Y43zI6Da8sNcFaw32F6nYHOcrEwn5A9U3dk
kc6MUbdr6QjNnrVBwjqFhXDPBGUrh2HE6bdM9/XXUP8CHtaFC909JHjoxbWt/CS9l0tuSsP1oNiR
flPtUASYLI0ZkHFeYjrxqLIn4nAuqUhj51kbnxaRT7UavJUyQK8PHzw0W5nQuiUR2Nh77PJEny0q
UQHXqdpxKMxN+g4JcDC2qrYk7iNoF0FjA/lN0LmfwovgsLZ0NC6uNQvbyuECbKqEzdNeZEGiHOq3
htsd4rlJpNWiueqkeNKDA4dvo5o54tj/4pbLI4ebOELsTh4oFr05hREMf8NCzsKpuKHyNYCpod40
Uo8HNUF16Kv5ZZoydlbmYD8SCGJacHID1W3iQx4tfcJmJTs99AeKjzQ764sY2lMK03xRbum00D0J
ViIFRJYuqWCT3CASF6o7KLkrR6cl1lOu1TdAgdoe2uJQ0ag9mspZfCuF+RIauJXJjWq/TStYnEsB
lsIqhdjOA8EZtFDW3ns63RpW91cscfjyBuUglODityM773veL7TjmK2wzaqM/CCfh9dBw1rd2PVS
bPG4/qCDXIxvrWZLhRthSOMndI8IushWIlTv9tIEJ8QkNNT5KLifimzts3rWl0bu6OIKkdTTlRTk
VXB8LExkdm3gwqDII9i5Wpqb/vjP45kJz0IJFe5UEYr9U46kh5DjjroAs26K0rjN9pHCMsSFdfbt
U6S/tkCfdxnTIJg76OAWxOYnEhiL2WvfBkq+zPVkK0YG9LGmp9lz0a41hWF1GeGNbriTQIPV5bvB
+FO+E+3EuWbnFMAwZA27sCpbu3oX1FjKN2q09O69qwJDBvEP4FRuSO2yhXa1WrJhP9Hqd9mmKN2e
ZiSAyoVCzJd1kN69vXVtSsnOyVPhsuzWEaZ05Z3TrHab0DXlvdcwvgxbxh8uBQDyLFUF8k3WpbHX
mmNFo73ajd0l1M5+/zQlr2rn5MHoBsGbwhugoruAApOqJTYtRAd7CbTNKfmalGV7yd769zJhKz+T
jxkld/hPyaYcl0BZrG29Z1YGwNyRNPrJ/4NTcpKfmzONGIzN4CooRuvdCVItsgePeOzeHhgvIkc4
pDKcbqek0obw4IMRg5i8iIAhSECUaGs0yQ5AoD1kAXfczko+NO/e+7Qa9to+YHQDVe5LjIQoDVke
fJjuwV9PTyBysExZBEf6HJFug8fH199RL+Awh0CzRf/IWpn9nj0FH9iQziIFwmWxUe383VpJK8ZM
JnOnvPvmksToZ4osjkxpWDyoGjuMLaRh8FQAU/Dl0WmncEcf1VqhcS3YX62DlcQaBZqJsKgSnAEz
2Hvns6C3TsJuN6Yb2hj6xd/Bhn6W23UJk8rFD6VRmDsxmqpv8WHYwd5Q1sB+lDU29CsRFlByA4Yz
XD4LcnFO0pKKN6NCzK8N+zyj1/kB35eshMyuXrMNnJIIBlTpinP8gjtr57aFqxKVipawPN+8I2CL
vXESKCksjFPu5DtxXAw39MaCE7AKlffp78D2DuD2cngKHcyBmBKmV/3Nf2+fkeaJwRbmMR7xNaPP
gZMFJg2YHgzucqb9FS/SFRZ/DvvsmMu73HQq8G1kuIAkhJcGmAphfbiitdUL6wohsM9iy80PMFbm
MRHbOWP+sYDguzGc+jV6YRSFeEfUoou/oFE2YcT4vcvBEBszvLwt34vwSQ+X3MXStVTPYzHnKEzq
xpR+WXWZFXnuC7HCs4VBnc0/+XdUQ8XFG1snpj9WCEI3b2LSHNFHBZ2BlvD8/xyYocCiaBntTQdL
jOODvNlAuYkZM3fBsEioq/Be/E0KTN7EEgdvx273/auBBIE1rfmS7kHdayYW7dGtXtAo5PDsEoTg
JAIUwo5mFrsqWjq02kyEQQRRLtqLai7Hg4ypl8YMklN9IUKHaDZZu5aH2UHfS9yt0TPLTXbo42uM
C54AZhxFjmGRQnGh1C9usnnPjpLECXkRQI3CimqGcBhXH1wFMsRJZgGXts0YvQNJSmz8UMdg3X/T
+mPXBK/PoG+y8J+Tjr2nAWWNrAckFovw3hrgSdbqIYfpNo/e/jMgP8ar1fAa/4YvLWl8i5zy+1L6
0qieLK01SRweWIURZPA+Ht+BdYHbUFBMMI4DaebjQEW9+LC/F4xxqAtYceylElQ9pJiFXO8pB8iU
UQKnXCQb2kzogygfoABihcAoj6IDhmf0WtxAK9Uu9G1tbW5Y5N+mElAXtIzZl7Lyio/8AkcRU7we
72bE2LS0jsEJ/Bjx58mLyVzVo1bFKLnwvqNMcuJNarb7WtEUMsfJRVwSIPeGIpFKkTLvXoJ7J7kt
nnRIxldMRpA7Rqt8K+6UVL+a6MJKS3BT9dw2S189WvlWqikJQ4fIpzVDR7y1uoUHKq7b9EfpxYRv
tyBwge09FD8OaHdrXvS3gFGUljiYddy0QJSGtR+d4xb1GmB7du4/HAF2gb/pUc5/NDhujbpXrgPr
iWcDwHh3iD9k9r3kXXCJoOKFDJ7aXuXQJMhpL78Un8Vn/mUdtG3Fzp66xgm5AGoBpbwl3NAtWMvF
4LBU+YkwjABEDs9ABHdcHeEa6bfpaqehuBCEHW6brSj9evuGwI3ipXDmVdnJe8qUtU9cLww8ZSEN
yOi9n7KGEKTPgwFTUgKOU342w2bx0ywIgZnWPgjc1CBO2hEcAj/Yos+nhS2j2302sPOhDsKZWQc0
3XbDulkPaBHIe7Y7kjPg7rO8PVhHgG7AXfNjbLyCMDJX8OpQmC4Qb9yu1tF/p18VkCEgvok3amz3
DxpA+jza3oMXllDoh8HJ2aRqlIR9YKsFxwcFjmG/AzyLy5S6+ElhJI8XFsVPcgFk9vFQqbSX4Vum
8PuuXPNnbwNWzHgJt8MTV+JPGZ07VLhldFf9rXF9UgU+21dpk0+yMGacO4QE4RhvMQ0yI3MpeGeg
3AAl3Q5240zIRLK4OMXBGqK0LL4C87PJaMU9Cr5avjS9t477TWM9GbmwbwT/7M8NIP+R/PP4sldi
AAPVyBpSBBDt94TBiw2w/n7uNI2tYCDw6mh99HSAHo9ZZbgr0PG48dzCCsYpozU6q7rkipJkNPUA
vf/zk3T+6s+3qo//NRKfGjGDFTN35x7Pf/zz+NVGxVbBqK8FqC1LxoH/+fmxXEkbv9+GIviBZo6d
evzjz98+HvOKOdMqMLUPC82Qo7Mdnv3Ef371H898/ECbc53+/Epegd5N4vqmaSbivypwaNSuMSSW
pPnxj//IzXp8qdGwl5zHl+YjlsrAfAz1DWTqf369+8/b/POY5c8BW3++f/xOmlRgvkd/9Y/H/3z7
11dBGsCQmP/qn5/EakCKes3U9OcHptLwIo/v8551mVQU1vLxlL+9/ONjowgFIDdHhMVkhZky93Ra
WJ2DMori11zDnaPFugILeUXMatSVa00zghWdfdGVFZJaU3peYUTtalKepEdoWX+rAXm1c5hZrKgb
ARfPEk33ooLi2jRM7ToJaKEv4N1tiJsiGc1o3DFDR9mIlNEEsDwtlHul6m2FloUlQAsP5qC1USBr
Ey1vhkMMtFMYmW6XShIV405ddRiGxApZQewZ1lrRkMkG8UsyB7vpNT5Akt56Et+Kh9Yn7oC3qMOz
YkmzlyG64ZrcpR7LM5HgOPLjIgmMpgUEnLUlAO4offV91ilUOXo2b5ppbYQa2E4OWzPoE6D2FTlw
5NVhDFmpEmA8hSS76YOc663RAjrQImGrptVzEQofIvl3mQZq3P/sOwKDlYx9MwMOaXnTIzYvxh8m
5ETp6WTqGS26d32iqEPa3jDH7g3k7yE1w3xSFcBoYtSR7ADovjKLQMXzfcR6hUpBB6e7cAiSY0/C
39gMWPYK+RslyUH0DdI5kbDKpAIO8Zckbf0++crmyEDcTCwC5hjBtP0NMvOTNnK2a0WCBvM5cjCY
sweF9USuHEUottONjEy3yV4M0gqlRoKpMW4Rk2zSlD7L5O1JD77itz+PWLBDUg8hpBBISEeognpN
KmJKIlHV66zFGO69ClWjKj+3ltuZT/ocqpjjGGs1Eo90c+dT8yR7kcP0WSP6k8hklOToU2W1lQzW
sJgkAMyq3RdUPVKOmUKqYxG1YOuJeRwmldUeczwgxjkGciQPspmDIYWKiMhgIiClIbV1nOMjrTlI
shgu5RwsOc0JkyRNAn15TYuKOqjVUk0ljdIglVLy8cMFrbDryasc1DzD+W+4wxxlqQGaN8m2nFQW
ltjGRjwb0Xee2qpsiEs/7Z8Lk9l1bLSZnlMPmy4m5gg9EExAEPhCRZifmBTHsBbfpgKSXCmbwrJT
2E+m8n1opXxTp9M7XkWGFFlCK1OT9GuAXEcb+MZen+4TVD3yPY0QvLtF4idXkiNJzd0jCbQhEdSj
Kz3NEaGTODwPQ7fryA6tdCCzZpf65K4dRsO/GUG2TSUF0rFF+UPp5etwr+Y40mQOJo3oZRZyA1ON
zFJlDi8tNfmj/BIV67eM/wd7Z7bdNrJl21854zxfZKEJdHfUqQeJnUCTpmmZkv2CIcsW+h6B7uvv
DNon5XT6Zla9V45MJAlSJEgCETv23muuAm/Tiq9ragYm2Xlv2ka4GRte3J9nJi9MNHsbpoLW4Jca
24GBGH/Rww0dvuGR5te9j8GqcXVaZfGQ184HuslbGjHpvp2b6LAM9pNT0r4wVcTRVMSWwm9g8EAx
cufqSwoZYQ4t+TbTKw/DiSPNz2+NJiP+aFEGiyh8Ca0xfTPKR9tgmMN5N7Bzx1kbFtXteDbAKbU+
POvipUVh2Psjs7jnvWuVHS1sTh13WoFLLd3O+FtFyk8sBNGa4mXrIHlNJKuLwhwBONPRS8WaYkfu
ga2tL7lRQOm0l2OtaZdYmeU2lM0TxwfrqZGRwU8X03ZqlaAbpUw/zaPxMMS0f5ltH211jRVzEtuI
E3Do7TMwA6EyiOgAr3sGEGegMBauvkWMvW+Cz2/1dWjrL2FPncemAFkElrIEbkSCK4kL+wO3YOnA
UDCVgbCrrISrlIqLMhf2cRmulN2wrYyHNcYeCC4oIWmXPMW4E9t196EpxyPf+XFpzV1DQDvJlKqp
pj9EHkmvzL8P0VcVyve4rk+JAJqllUwMrbvoN2GRvIjpvVVNMNUtB3FEFZ9MYWW0Budk5HUQjr5i
FtBheqvZAx1dDpbBIkOKN+TPWuWBqV/6F+GQ3mqUfzM+zplSbfVW/Nlrl/SO1uBp7+L6PDN+58oG
us5Q9zMmzW7/vpPJS4/i82QACGuXiG514SP3VrMgbQ/VpvCwmk5yfKXTrnnMlA11hx+1dbLIhOA/
ehMVX+3CNG+/OIJyQRN/zPvPDlSmW6EDAahmHQYe2k8a9QOzeKeFLd4lTXeku1p1lZJQNyrIdGbY
Ys2A2UDYFxctlp9tNMow71SpS+XqBA5oRZ5jc4ERN+CED4my5taoTdL2aWKJCxuFuide3asR/6oc
GtbkwlxRNt8lvIJRGX/XPUkQj97eCU9wS5mD04oL7jgcIX/5800icD9QVuLlZHb0VNsPeqsTsSvD
8VpZjzttdq8v5nOFeLbqZAAoYlJW5bVN9KTMy10DHVeqDM0tnM3nntVnrMzOK2V7PigD9FIoK3Tc
B61AkxgFh5SbdMoMUYiveI2HOvCZ8BCRcsS8vVi51vzs52Sn9I6UUYEHuzaQ0M+8YyGrcBUP0udo
qZOUyrqdLjES7TXmcx12SoOAouZ0pAA8M9BDRJtGMk2rJEQk2xo4bdAnuO5k/Wxkzu5/JWX/HUmZ
6ToOEqz/+K//fJ7+b/S1Wj31T//4ev3L41Px9V//PFOZ//qPuw5zqS8/6sq+/+F3XZlr/GaYumk4
loNqyfN153ddGQ95yLx033B9x3Ptf/7j36oy8zf+whCe4xmO0B2Th76rygQvJyA6IAIz2P3vgzt9
E4p1P93/RykL2rvKvvvXP+kE/1lQ5nmepQslNeO4LBcx3I+CsqaNZFv4PjRTdNg3ZhR/moPY0e9n
rze3eljh/Kj369lCHjlgr3oz+pOD/jq9g9BibGSO2ditjIqT1wzwwbFVNO1HL6KwYlEK7aAs2bQg
ZNkTsvSDC4VmRHrlpRSimPErZsXknVJXjylFY3uctgNRjO+Te20qD7OJcDknk+MFRs06kAz+EgOh
rUYMYoFWR0V+zPWhX/VepayxUGs1GdihXOoXuWBOrZQhdPqCihBBhhSe1TTkbN2iMGDYL32j70tq
+Nk16aVfgH8c/bKnCZQERNlDKEjJdlZo30jcpi/pDD7Q6zBRy1lLmpNxyvJ8h5bkyzC7qxZx8E3S
jXgpdWLnW8UBisBthougpY3bppX3veC94X76bvF1nOczWrH1EkdfYc26Vl9SDaIWSjHDTbT3rmr7
D1WWI6zItfJtqlCoLId3o04Ots8PVQkbumT5btMN3+h32jifktY9asCUEn3ZV75+8kOs3jR7B9vn
FKJ0wpWpLYxLC0HCzlqARvM2cbCg6pMXgxyKryUP9I+eE0/eo2t7lFRgi6ALu7VbeUfXmrbFlB2c
LH0y7AUxHx8zKw+jMZxjHb5KBMwRP8WEqquZHeS8nEQ671NnRPabBaOfBG1KaWZJD4lHDc9IDtiz
CYyK3AEHU9Gvkgrifz5u7T7Dr9Q/jqZ+W7kOVC+IF9p80hfn0M8Pek5Fwhfxi4VsDb1Jtacb+y7E
8CFsBMDIiOwfdi+a0Fm7eMZO8s5VR7CRTzgi9vXK6K3HbMifIjt/gyLX94xTHdu7uicDXHY4EEWB
3mYH9Qsb4XiRnXmTLdlnkeUvdhS/wGc8q6+x1pZLg2jcFcs9Rqxtpj/POlwyI4dtObEMZKHpESKV
2V1DT1JkjWc0a+VNW437xUHTHUFZ7Cw/mAwK4NhpSuITOLSZYR+rxT6aMd9gPe0NKOBRhBwizl+8
CKMFnXR+MlmkfjJaGZaLOieXxt7pOlRUOwlCe3r2auhNsMKz6d6J5/NYi8fYyoJlxKCyzpCBpE/X
95hpPZ5m69RRLIlGLb+VTfQSdh6M0JKk05Q/ufq0dwQAAX6V2C1X2QA/kvOvn+l7wvtJTx5tmb60
VLZmizWQmwbIBg4scKHLpocCpGNY4cDVzpdpaW4LAHFTupySJTtkaMublHNVa99n1XpIp23bDGeR
y/tWKw6DGg68z1O8XHzkRTDeqmg6m/wkrZM/dcNHNOVBPy4Xt1ku6heU+rzX8uwg4uJJfTHqfDSi
8eyCAdGq5dLBdR8ozQz0DqmPRCwNoISCvSt2tslPo9HBOXb6qTdHlKEbcyruIqvl9VqoavSN+XAp
YSiNo/3YwRDxF3tHiPHZBwIaMyaEQr6XwMzVuZ1l014dW443/M0I0zYxCKUXc5um5SFNGApkTKLL
lpC7uNZlITcETy+TEOskeRwVMQY7KtPoN+pk8pn9m8S8hD1YxOLS801Zg/s41Y1i4S4XXdx1aBci
MHytnZK/x3vQkgzTy8ltp1NsT/eFDpwduEkxnTQ5X9x0hBuKpiyskicv0h4GP3r3poNfJ1r9OW7r
24Sel8GMEsIZ52i507Nvhx9KewSIkL4ofY4plc5z3GsRpLQ5qCLnCIC71k7hiNNDhYACx1F0u7tm
yYLcc47CHu6XRj/VEDUmddPeIdjZW59B3rzTqzRAiAKBIAfAx7FPXB5zzCnBN40+/7b91FntWwnc
zq/7+65bNkuO80+IiykXgvqPdlASmoFmcXpNjruxIwMMiXzuwuk0cW62QmJlwCVGpwVV+WXduvZO
DVaQMEjAIlaj0pkHhjvcqwFbTO0qqrDXY2br04Uuy+Kpb5oPZniRxXRvhZgzJWJ6NuOvHVShaHJg
/2UHNSbovnuMU347LqLO5BozjCSBs+w9SlmT2C6ZaXzx2Eh7x5yIy45O6V1wzTNQ3WTDKe7Tp573
yEtGN18eYlAGUGIcLrXiKfVHro/4TRsf1XsVpnu8XnEAHQwTNE+oiU+9ph2NMsRCHLrVwJIZrBAl
hni2PgA8ZHlXm2kwQcK9MWdrl08RJnR2/+ClzdPs98POTo3nNHKiOxZyN66ColnSwtR6VCTOMnqT
xTMIsnnWQUrcWJkL3SnqP+TJMu9SWDhF3AC+ldljMU0nv8rm/VwVe7wnP1majfQ69Pp1lmlMeiXC
ReZZjMVKe6Lb2aSfPNfvpzEeAiMdZZA4Qn67dd03LxSdxgJMoeu8S2KUNkvqWEERAia/3rpuNNF+
vytAlt4C8yuLTi3+ugB6Wxv4bvQwiBmSpNW/IbkaBrpPFJ1D17hF65JYt35L99Z1A+TVCIpU9Jtw
sR8MoFvLLMMghKs5VTliKZYWUR+OgefXFM1IO8t8aDaznlwM14jv5mIE6bcwhEh91yBnNTxtTc5+
pdYRpdDWo4Ska7C00h697gXJHZCvfD1j9p7O/YoUhEvToMue3qRzHp0m0EQ6bsDB7GsEXN82Er7t
noNbdovbHd24nVAf9VR2KaXGM04XWnwqkdSuib8uNGbk9tNi+zvErPa6ib2ntjQ85CmDFySl/JRM
3i0yJgh0GJnK1KXLwKHbpMrFxZncHmm6MtvWnIzhhpJxT00xKjmxl9R8zrUsGEr76AmqnTFwuwyO
c1XPj7JmqbxwmactgweXQDnLc+HTe4TRKBcbyQ0CHWF7H3O96N/qKWBKLHZIyXgMf5MJM2Cm7OFq
zhHR1L3ZzveZqI65Q8tI6NEGiY2e2GljuxdOFvwQ1H+Pm3+Mkw3d+FOc7Lvo1IXHtasLYf8UJ4PY
7KdqLsqdkRMnlwX8OdAlCNu4uluXeqaW6fsqhx1kxORItCnZjl19B6oBligupGIZji2D0cAAJoVz
lMILuv5i48PTMI+oAWYYTl0xnWMNLzA6IBov/eiT5KjLnsBRP6ZW8jB72VOqcjCuyfA4lvJOJHSG
EZ6WtryRpn2XNkxUA+ML31lpZIFsp7PEemR2CVeW4bkKAV3r3T4JaRkVxOV58oTU7CCoXtbg4zVh
r2t3or15q2LMUJvOvjecDSlXVOk2RfVJDaVulgatNm3tpd/UTOGdRZbVHs4qdnPq6dLE+olhaBoB
8hPSlTFXD67VEUPODdzOst9EhgxE252LYXye5bQt52Ztd2pitR79lI4MUMMO7YiyGi+OzSeWKCXJ
DL+rCSR773Nma2fOsH711z+0/+ef2eOk5h/D8ll//fQzj1Hj5v04lLvRoymJSqaoXaLvcdyqGczq
p5NwgrCO9n/9tqZt/eKNTd0CPmIYpge0mMefn85JGbFsM/5PI0h+mUKWuz62LwWdFiLNDx5utCBE
R5r3qrw4hGO/UlFeBuY7tMSuhdZfz4QHxOEmYaKFhFhiG1FKAiui5ozgu9Wx1Wj4PZ3PDtO9qCg/
O+3GI5x3p5Oag8vMexz8jkwmGR0CjjE5gP/ddjid9PDMR67a3Ld3YTE/R6FzjNFRC0LQlJoKkNGD
Xej0TGPjxUmX4tMXleNNW9h0MKw7NJWzjyFnNp4jUe6IZqtmeTYRRrmlMhsUb5xxWQ99digtZg2U
01M+4/dGYC+IDCILyz0+s7Xol8XQ8TfWD43kd8k+a25+mOHvSf42o+kmdtu16SCLbPMgcua9O+n7
ntO+Y3xd6Htu8mOP4MEOH4lauWIH71HNoxFNC30cr3pLHOuleFGTtjdMb8t2XX6pGnL3xXQw+mpl
jC8tTKx+LA4OgI6beVmeCx1TjFZNZGhKcaYhZdhzVYpKP9Hl97TorHzH+W0UQ3XUxaisMcmxUXXt
GJTTLA9mXVDn0w81Ns1z6h7llD3J2cWtT+wMokoVE5EY3mizwONGrmzBGoMPDRn43swM2toSDPGI
+VJ5NvhSE66NcbCPUUj+j/s1PGG6kBKCmhaefsmiZ5iwY8ftdowX+mYzHDXCGF1dLnZNkh1U/Ad8
9170w1tjXF+H2lnee/P4rGpLCyGEIUGMBCpgkSzl9DA9mCxwjSV9Ekl6AFp1H3rxkxAclWY/6iVr
hIJu0DlERJZF8HUBExMPFnDgWq7eUkdfJVgn5slBL4ZzHb9P8XmObF4rny8iF49pRHIuNKFeLc9D
LM9WZWPZWQTakAaxT7TrI9igbSJyafSKNioi7PucIBiPtmoHlzuo6xlLXU54luaahAhrit008n0y
egnmLlGC5mTOyGv36EP0INK9NYsRH2ixK0V/VkuyASOPMnrWoU7Sh97jgzVu01pwTvc4tTbEFFPB
QplJsHOHS76Qh4iXaD00DP7LsB0a1kYMxyqaBej19a+HD8NyfzV8uLbtww9hENF/4gLlsMEaU9hY
z7rzc9nxRS6k0MMPRGNMy1IoZfhw9mTxhmCbTMKIeKtcqRWSOrG6mHqBpxyXe5+FTDXmZyCM12H7
+gKu+blJ5+ehTV4qf35OPdW3PR11M3nvQ8HRHfqE8jFr3xC1wIN5B0EUZ0q4fxNeAoEYmHPADMBo
RI/lT3LeWU2NpErKUwGoeBuZlLPsusUOFrlPlTwaKtahwEOpyynajWE2T3Xroz9Na9DGRn7fVkTs
fUUErlv1eHMsSY3dwly9mcwKlmesKNjv036++NjXD8MLrVH0HXGBq/ElXqy7ClzPWNNuwqjuiH6/
Nhmc1JjzPtL0o97gWdfSwudlgTeMF0ufzlAsdj358dgIhkqRDZxjjuA1tLoNgupVQ91VDYG+zA8+
Z6S6/jrXf29Y7wdW33lKMyuvhkj2EJlAc8ckyMD/uXQt2jt1VmSuOKoX8VmVtiyCylyeNRa9mTkF
fT1uRTdQlnZ2djU/o4FfS1aXxYzMyjc2u7buz34lz/qbpKEgB3UWSSaV2JJ+lYbWpF7eU404qQu6
d8lj/c3p9+ckom/CxnSEZzqu7RqkN3+cvJKUID0FlrOTbkah7G7kJyoZR0Ikg218u2jzviHLNLnN
+m/e+RdhmemTW7UY+4ThOT9Nm74YZenMbrkLI+M0WzXI/hxCB2VDVl+kgZIUt2F6AjXfOaop8W/e
/k84Ls+3LNtzOQLdVAiwP37w0XUnKwWWvjN7QilWYirS0TilfZ1RYzw7VvLUVaCwaFQt9q1gzUfa
L07n7d8ciLq+v6V7777865+28NSBeGSdSWn56v9/PJDIKv3Y68Jyp0Jjdanb5G1ybe+5+tu5Jm2S
92cXQwOvod/KYHbj7FIhlwoR85x0ni92SSkI/R7++shUBvvPR+ZD6XRdwzZc8dPIBKobCvzslTtf
EjjrlLJjCxe8BI+fkbDOglwtMvn5GvzXHdnLfH4mT3UfdQhx0yfdn56tmOXRNXnm2csp2pqO9lDn
y6VnYW8hGnFmkjRkvhwsB1WsoxI0jj/ShmrvYpYHKoep96wj8ulcxGngFczQFpcdv8VIV2xegWeM
h3Mq27XBterpm4bUQOjJbSnpcQTxTIlql/foPAQwxjxhUEF5QRylI2dtCMOmIrpo0fycLfqDM9EW
h7bYtVrat+U5rIuXxpe8fPrUVg1tiMOtKdyBIJ65IwczijMzC/lqok9wHO7jtir/5gr91ekhDJ2K
tGPotmn+dJ6aiAiKyiQEi81uowIUCV2ryD9f847Txejbu7/+2Q3rV7+7MCxV0/CIahVK78cxwR8N
j8w9V6YKx+CJ4t66cVLrklbjuSMtsGFmfprhpFF2DJFXDPcUA4JGUM5lKM4HG2+I9zH+AGUFa3I4
+z5oHJNKpatOBp10XT7MJwu/jNYz33bmPulBhjol7ba4g5Zj+WZhtShJVKnXHb16A1LJHpydID2n
cqY5Z4IfF4FhTnt/1G/VCmkg51zYSF5TKtzFJ6ejA4+AgerHVsXjZTIAVvvsxUSARoavJZg82DAY
BLr1LplRbUyjxxrMQNkhatARN0Vk1mvZ5pKzKDyEHh2tVEKejV6i6CSKwwKlkBiRZNNldGF4IOob
SFCTn7QezVz1oAMcty1kYTNLgORJpfTUbJDa+bGYu4dWMi2bJKtK6r5NfEbISueTLaO7ge9YhVGZ
DtjEE48mYdM4BIWY30xa+qKZNfoVe+VFcjPX+ZORh4GLyZN1mmqaEGd7NzNqD7336AzGSSXDyefs
Z6Tea4F26ZpFrpwdfTcMu3EAV2gyWdLzOcBhH30nOo4WkBhmQdcY9vB7n0NPHF3jbyefX6zYLJji
vmvonmv+aeG0uFrVCKBzO5XcVgnviZ/duLhh/aA+MijRXfk3o+2vRn1bJyHneS5JAVM9/sNaDVJ5
4hK0MthmpKvxS1Trn7+5fq4R208juusYphBq65sKKvnjmyTAcftc12lK9mjOGO2OEle+3LdTtm3g
mql2H2i0zXlZyJx4rHwMfd/F2YvKQbY+wUjvrBOLNk56gqlD7XzNPGYkhQdTPLoMhG4JXy/mbyqs
XdP0s+fwNs3Asox8l0AGqQZiyEYXGZmXIWWoblusE00IS3Nx6ByEkS7BOL+/DGnG9WeibrCQeKWo
RaRrLZfYF8eMEHmySFh25cF2z8uI/zVpYHWQNhF34zjH2XLuK0o6CHsHr/4AfptU2s2STKfMSg/+
KO8N136k33PvOekB7B+6eqSa3bxXwZsKqPTFpWGspcvf3i/RWw+Cxk1HNcVsWY5R+wQAWz0Y0qX0
j4pCTiSmCF1fbKYLbSZjy8pnmDK46T4IIiI+ZCYq9Fdvp8NQuRlS+7F05H3RsdprXFY1ygCLiGvK
4cuhRw7p92UEV/Hj9TT4j2/V5D8UbJ/JgbVJFPff6re/3/2v+6rg3/9Uf/O6U9WjX+8dkue26qqX
/i+ftf1aqaJ19/OT/vDKvPv3o1O17j/cWV/r3u/k13Y+f+1AT/670Kye+d998Hv1/O9QrpzzhHr/
/7r7/qnsnrofK+7MbOpPvlfcffEbvYsAWXXPFsI3DYaN7yRXpsHfaLkyWZWAUyWVRyrm3zV3/Tfy
J3QJO6ZPRZzy+u81d8v5zfd1z/B0kzmNirzxP6m7K97fH+MinTcAAOZZBng0wuafI1dID16eUjTY
G2F4Z6U5tqxC6m/cfpyCBa+fSE8csmI1egbZDPtE5g0SXlLON0y4NRgaxfRckkpZWdC/p/Zl6jnX
W0Mimx/uVmZxO0DE310fLMNPSSjqu1H1PRuqO/l6y1K3WimtO3pjX3e/PnbdB3obwM3rw33VZdva
yvbtlfyDKcW4SRDB2yiskKd9HIrK2OT+zRA22t1i05Cd6XQ7WU5b3HpdzGtJRQYqzSFBb1BhKOg0
9a71dUo+dLmW0TTtDKGtxliL97mZTGvHcV6GXjZbJpZYvMEeBPpBSx98YevBddOFyrrLyx+MggzL
bE0O7lt833c1atHrdxSWGxiG2hYUKKQjxTzi/WpoXn+4y0z4aaHjEsLp9NbNgUPaMTi3fJGHXFnJ
GeAhaNDstvhbTMF1k9uC7LBXAEKg4xZYN+UT0sr4y9Lefd1oi/Jju960dVnvcj5zhYvBKhzoHXw9
jOuxLOqArreuG46j33T6iMQeq8BGIYVeN9d9fdWspjHvdyVcVcoNqEZUt3yKutOp6Cfzbh18p9ZM
mJRhPGV46ND4EVw3Oph60jzDbuohyvRFjbqiz7XNMsTKA2MKqolIatE3idFOsIygDsEFm1Wphk7B
FtFKDW8DeyMAOAQhlPuyrYcqW7/WcXB/Gkk076a3kTb42BHSEQv7c1iXEsmTVYXVSu8G1I06RB94
LUYBFQwcuh4IilU3JOOw4VVlntHA9qtujM9+5b1JPasMwmr4vjFloe90D/tWtSupKm/jyfiQVjka
nEjhm66bMPn3rWrGMs3Iz+Ei6Pud6TflqoKw7CEook/3zlK4R7nx4jDZleQqdn4qMU+tcE9zchSD
GiWlsQahnlUCGqpudUHsIcTtTf/FbwA6QPjD2HKhmlR/e3ZdRPTHXZ8puq9T9zEkEdfp1m5IRci3
i1RKhoL8gauvMXp51jpr5hRtp1VFNAUyArZm4+C5KItlXtWw4Gh0T+tVEbaknNTX4cwe11KjWFnX
r8HODHy66/r802cvlR4iCt1424ethqQWoV+vcF7I8kvEBGyu16ZC1H2/TJEsE6qX1NpdCPmDT/lB
+9IO0L40MksdhHWz99DMdz7J4dj3kVajOw5pGlwv+F7c5hqtcjHJsBtHxjjPy/remVLIEwMlRLcd
PuQajo6Z9CFCl80WnwXEdBPFn5DMVj/qAUHyAvJu2+k0ZuPpVCtTp5rzdwAbZCpSmzcj/OIkN1HR
0zfplaAWwpk8LTYMeMSmFPObwR53rl6sWmNsAyHA/efAP296dZcKOaxkPCkLSmpBG9U9cYSfb7Qp
+owJRENHkE/7Y49Dz5B4u2xIcOVAXHCjDR1dsKRyDb6/wFKbxDK/37ru80ZjWGdYRF6vfqpabdCo
KI+qWFSsB8eIbkB70QFK8Mk5oeIxrDDWuoG41WtRPn47JGhru4a2p+sYdN3l+nQ0C82gqZJIXk5j
YKkN/E+EwjeZSDEbLeuu2rmNTdaz5Oe8ngvfbooGzIh0MN1WKDQjQzZaJtY6s8Kengfa3SPzTpoL
+h/M78Sqtxd8FDJ/gs45HOOaEcLUJbZBEf01lnfyjdpcX79KASZ5FuZ+TFSTuh19cMx3S4F6j4ow
40tM5jCH8XMdf6/jW0k8Ogkn/TYuezHVNJjezHhtUu50o9a2ZBPe4aZI/hpBnqjrQ1KhwawTiaFe
CMaJkGC+tVo6TvQlgWVFymllp+0bzaQWciUdvoIP6akHb4KLdyF9hKpKQWOwsAxiJcW53gUh/gUH
IInuH5uLWb0V1lMMe671dc4sY10l2AKNiNn2iLIkF5wdMfFOaY5q5XrzunHVzm+3TMzOQ4dhs40q
GwvX3lflWQRqwgpvo1xUd7iJFftFz4v9bMhij8VPva40MgJFT24VBzv0WjPDzNTI9C4sEN7THQTc
KWQ5C9tisQo/wHTGDyLOoo3IinPZAbTprWrd0O2NNAIWLazxghRqYKVkp1wXmYCp5oLrvtmpzZWf
0yhbjIzznefOW5IKd26pGsqbgcJEzxW/Df36bZmP7p1qIhsghO7GcVoAAiJHm1OcJ0IRrtIOA4/Q
sqM1pmN3JK5QRohoS/V62Ke1Oex9SAzNtM58cBZTHW6cqNJwWFagyqLVf0RUxgRCWxpRAuHfFv0y
wsCW5wlxKdnHY58M0U42tP7c9L2VB35HbzSXwHWDZ1y6ITd4kUqulaiwJ1fBznUDQBrr9LpI72zK
6u5VBvbtAdwkcAHri/xrO41vC7ce35hGwvjV4/BsmohLWuNMOgOcqDs8megfWqUOoj/wIYmqp7kj
eLPGFh2aJuGXzfp2Esbam933KJMUQMrSV91M1SKs1+E0XnIbETjk4BQMxsOc5d3aliEGXPWAIgd2
g68uaYquBnztXWs3DxgC3WchWaNY65atF8+f7bxed8i2Ry5G+hSSAzWwfGvGlE89YW5ztF63duJf
CiN5Q3vSvHMsDOdm66Vj8V7Ni30nqbRMA4qa3kiWS+tHFGwFZldLSn6gbS7OAO0kyS8ubl7HghjP
QpdfJooSnqLfAhV/7DL9jZ5UpEroJnUrqtcLCiSL+GlNzwNq27LYpS4cVXoK0Nd7zS5vcO7NXepB
1ZSvWOmoeeCprvC+0+oGzVNlZrd9szZ2U9abpyZ2PhTlHPDOblzUb8Nk7G7sXs0+PlPLMsDeg3N/
6wnf2RCuSvAVdKVQxYUlI4r7xPRxhE5GlPfLZFw65iRv0F8cAcDaz7XnXrfwec2bVdumymzbgUMW
Ev1Nzhdj4P+J398bRt5AH8M7ParB2ZRQ5tOFIMMnpbYulmRdVf02oo+r8YxoP9V3YYomKY8cwEo6
nIvOepzn0Xg3IIW7RTEhJxAHjplH+xmAmF3FyEvaO38GWItDEhaOrvvWRGF1J8aZr9cPn7zKDgSM
8BvXTanZFEm+sk5OIdNzlhSd6oetN7Jw7ywPlM1k08U7wW92bHTFU3qgsILAg8Bho9mIduYe9X6D
pzMnQX7blSi9eizemVU38NfM26p0rE0+iVW84EubxOXHoQKSlqRMefSJlG5r0AYBCwZhH80O2vDJ
k3Bd/Fi/jDYAi9Q5j3Zd7ETlfcSXDyW+LUiWI4jrDo45YBtnZVBGpmo8SCBZpRxWbj0blHc8mvgW
/2PujQeMDwFK3MvoXeYk+9jpq1tGOhhpcYu/yxx/EJ51ixetvltYyt4kSXXqLSO7rTLEAGLk6RNV
HBQI3SeX/8YUP3NwInZNBzD+Mh9wka5X9ZK+6XEZvrE6TOVqBLjWaMEJNod3cxSnK1c1LLWIjyfb
/9JFLQOhAKgvKhfftiHUt5o+Obgu7qbQeTuklc9VTFtvXuChpGEV07sNLBCJ/67E/Tw07G0+V6Qp
QndexVEIzqKC0RfdjMXwvirsL5pWb2uDD6533sbC/Tfyq4doKj9HMeYby+hJGkg0KuH8MDemG3+u
qH3jziA/GrrIP+M59zQAFBhZLm/IRj+2PnAjqjjpbV+mmzmy3RXqs3gGXmPQSALMasL3h8QMci61
XBumNN0Ipg2WWDYOefBEeMLr5vqk17vl9S9fYas/PXx94v98XwGP0dfqZEIc1NOQCDyLVY2lZlxj
ClH/ftMEq52J2rze/SYOvt53iBk3VHEObVgCVl0I9q63ekev7yId+WjmHLSCNcN193VTqGe9PvV1
3/WW43TKW/v3V/rp4evd6yat7O9vNr/PBsLu12fqmg1yNcaASB3V6xOvd7+9wfXmdTNkoQoXKVaz
Ov79bSsi522Y93dLOviUl5uHVM1xGLIRwaMFXWUtgsH8utq+7rxuXp/zuq+a1er+9f5Pz3EHeDz4
o31E/QN6S73+6+b1udl1wfB6//qcq0D6dV8p6RsCp6KWFr88MulbyW3mleDXXl+O0ky/ycb0XS1a
WO/V6J4MLxrpdCLQHjrSH68bR0Vd17vNPGPFFqI5x62YWGuoVRrl9fFv93/9mPj9Va7Px7IJ1fdU
sZYVq5CYnKNDwZUMOjKg61I4L9NsfHu9uQiXRcXUwCdSDuu28q2/3nrdJMpw/fWu3kDuZjDdve66
3io11LFON4232R//4Pr3v9rHFQPn+fXlX5+DW9G7GvX7RsdVGNORgU1bfsVfDXporXnfkuXfk4T/
m8L8UiQlqLy+TZ77P+Yj6RX8yxQmOiL5nM2/+KPvSUzP+I2mQyQ+PiatVwHQ9xSm5/+GRxWFAZvy
qMpgkqf8nsK0fLRBlMTJYlqOYxo6ic/vsiFSmAIXKouMvzAcHVfM/0kK01KtcH8oUJi6gZjJpvCM
1vNPNUXLseIWT7UoGKd1WqoVT3ZNADm4U1U1xS4/YqG0tEHuivuipvVj8cp4p1ML1yg9aON0V/bt
AFAqRSOLHyVtZtUEFIZwwRlbGqmsgtVmXdClMeG7kqXvM6231+NUwBim5SIP8U1GWBLejc34tTXJ
S8nl6Yef5PvJ+2Pjp4mK8U+fk2+KPLJuOqaqof5UyJw6e7Yz03PuQnqCFT8He7usAKbAejHU6SZG
sM6qw8d32GdxGUQG+6LKE/Tddf+PvfNYjltJo/SrzAugA95sq1CWviRSpDYIWZgEMhMeyKefD7wz
3b2ZmJj9LG5dqWhEVsH85pzvpMgw6rNEvCYz72oCm5t5B/vHiKq8qzq6vzA7dGg+rmPivIZD1O+J
RP0iLfsnvYz//PlQN2BIw2SxD1lC+gp0ysWdLyVZp3Wk2+0+Lg/EXzTquBqBIL9Wl9VY47k0TUuK
5AYKylxI0D2x2Uvp/xCeprYVawIMr/saW0hawu0hYeZzbZCDseC4fj58zlwAQUYXY7385+kkQlFu
mlweqsFDJgnHhswQc/18KEr6I5K1ofhus9bPh895tJdlLwv9OqGiA/MShwr0qDLvQ5115P6ZFJyb
1c8pZRGGXXOAi8ouk0NVuMO1GHnNZBIR3BHa9lVbhLvLMHlkkkDTtoxxQDGAtAFPj/nl+FzJBvVS
C5Y6Zi7iI136LawnprWqgegbevoQCG4BcvurGezkvx4+n7N0lPb+Gp11I4tT6fXPy/ZZPYcfyUsb
s6iAzUPhtlO1B3LCpYyMHD55x2gjh98LFXUE+dSyx75+/gnBoHPtvwmrnY4DIxpGVBkqWEmxXbdn
nRsmjv+MUpN1uhKdPKSzRZgDcaYhxbFJcNK2P1wxOge7zXlFHGYAq+e82ANPGds9NgRU3bORZhBb
TMQnbg86tOG05aq8m6ygJLisX45Cj2+fT30+5PnCBxtjAbD3XoxdoMqvyRq9fj7o+K+jSEipZdLT
B37XAsurmu/DgIMKg3mUlgaEWKHRt/tz4MCmAy3eYQP0khHxm3fXqW6j2as9Pu7vcfhhj704LIXN
gH6bnX7OQTUD5Z3yoO5ZVB96DqvLgEkEaTJwWi33ARGX144t8lbV5BH5kWqKQXb2yVsSIivIZEWi
J/OLoTHhpa8G8mLWPDx6Sfk1rzp6gqBGPPA80vbCAxIP9diUpzbJU8ia8dlNcLVwbpyjCjOyVS9w
8e2Ef7oMCWUQy8CacKjva9vqACNCVbY6kt7Zooz+6ABUjXEab7NuqtHun7nfYsNCdFroceSQvVjb
sJ5YaQSgVkjtrb7x9dGFt8u9Gsafuy4Yl0PRMtYbVvqpIvCvVcIp2kwMBGwFhsJtmWNX/tFPyLAK
+zvRqjJFkv7WlcMPoAnWdRnPi4mJKo4X4IbRxOCoqGFctLiC1umOLE49+TR7s3xtGxOnWmMm7gef
GGUqGb8h5zKH5hnW+sObC+/oMgpkWtiD+C2IcLBY5pMocuYoTsClOFzxnFa+ySFsjouozWXKf6k1
jK7t9lBD95vt9SIYFe6TWvX7zwslN8z27DcTtBmSTszSvPTRGKWNLYgp9OHFN/JrVyNY7AskBoMi
upRsbkityxLgGCSdwdP10+dAXBFmfUny10Iv3pWs87twEH+THJTjSs0rMkJX3elPtRlOTV4dY7e6
752ZMXVNBlbk76WDe5XMvTei4dSlmDXTkgwzeRx5tD0YQuLSgk9QhUQiegy/tTddi9Zy91Urvs45
lNDWe5VufTUrayS2UY9qxPPSxNkf5jt+Lr9jfG8PLJw+D/O1ZtpUdv0pJApE2nZ4aOvcXPMEtnmH
Ui6N8p5DuAvfrdDwU4JdqiJ/4HgAgUINm6VjQaEICsV1w/6Y93jBSqtD7ZndIu+tdzrMWjXGzkRR
33JA3CYR87kRC3EXqhg/zEGTqsZeguQmy5aXpIPDWgg7xSUapQYr0qNTYCAEQ0Mwma3SFbo7b84c
CFxumhZrDMZDbXnhXibGBbcEHSHqhos/cnhJ78ZwYEllaD80hffhg1uuJrDf+k+4Fo9+bJG82Fch
A9n2kjgyeAjBtDIHaKEPEGwlYgbrmq/w1iF6dDyrOHglStxMGLN3O1IeFSHGQHT0MYYDsMuECwtw
TX4ulSJ4WmQvJu+Q1EBHQb07PZGDSxgVzkvm1Ec2NYfP2lsUrTz3Lrlm8MMHjVepgSLnJBnUwBqP
Ytl+c52ClVnCkMcjk6ErKV+KqfsZdWBVvdyDgLlYSHasajgQIWsuwgq3RLdz4c3rISbfeSeL0Tmr
zDwsHck+ZDt3KXEGPX49RDP9cqBX53pk6lM2sLwlH7qEPdIy5RlB/xiip9RqvUalYuYkLesl7LeP
Y01WjXt1tdnHkPqt8FeW5fxfQyLqMRkHIZ/vDDqn8S9XxvyIjsQikQ65/T4C2cm6GNhCKz9Km8ps
voE5IFNKeQjf4ux5Dt32S4iY348IPqzrZI93ujt0HtxoLmVHb1BPyHuaV/T9ZMF/C5OEai+csTy7
6Pemrns2ikQ0xBOFQVIvBTQTXaVzBCPcLCNgrq4+WaNWd+P0PRiCt7ImbSf3RcR+ksPS8YWV2gPe
WZ0YvJfkW5TjfFADb78mJRJ8VTgeW0lRiCAQYEQv8MfY7rdaPQXFLYPG9ISS74Pg0S7tTTMecCcI
UpmcJHqvMQzufWmhme09/+SubNejOHqv3ATtxjg7u6IJUY/2tfvcFChtVfZelE18wub0tZ2rKvUm
/28dUZmsJbA/5IEVsS/kj7RjuipQFbUTrKh9ZXipWO+l/V9LDP7dKPMdAWmnIQ4gfo3eQcqGWWjp
qx+qB3YP1oZZYlgl54XNAgFFGeS1uhc4qyiBx0yzfcrxpyUtt5Cvvtu4RC03xFe2D7HLC1NWiMtN
f2GtBLA6AeRh5/P3Fa7nHK9vMfkS8TICFR0t8iR6jtPApFOoo7uICQkzn999rEF2GPnOqpZZIGzT
0FcPQw07SFo9K7syhmsrvPWQREX4I4KcBQvX5AzDfDb2QLY70RLWotZ7HZFQT/kHWq9ijxDwYOmu
eQAi2w7ju+qan3ESg52ndq/637zpX5RHnHZANFVSN88bQpYIdHns3QpxTeI3e+289p91Xl5BZXfS
ZZVkKiTrT7MxaR1RnGTgHds224e5/xIZoFMycs6NxPGCJ4O915I85UhilfEO07hUNAwx/j45xXvW
pH9AFjptHr6YJQ7TUboPFiPGOBR4Z4cu3g9FcnSzEVJVTC0l3slC21lR9SMc4CkWPioJazgO/Mip
CJHXgw97dlQGQmFGVVfHjPxsbY+nzIJxmbE1LN2SwqHAUYOQLnU79W1Yf6+S2MccL9zaJh05sOiV
qhGLqbu8LUv0LnX2RbmknOHJ/DmwpD9GpunOyfKmJYD3hcAkb80Yx2KfrIDykFm4j7rLMHIGl55k
Tec0qYdXGY9ma3YzirYdhX7J6TQcg9WtDrOz2CkjhsdJA1TgXT7KuJZHAYwlb7ckVKDkQdDfeaZ+
a1sNBsA/ZDnTT5t87IM/lfe+zKGmSFfeOSSiFkn8R40/5t595X5z8pImTMNg/Muq59KaheO1nEOi
HQ34fWP9JTZ1PuYNouCZDEiLfJpE5XeWeEF2gUyUckx5XZjK0twct7wxQs92oZ0PaRH8MvJDj8St
lBll0ETUPFYxjCP6VsBitWr7FaElU69YEsZTAz/U1bfWBjQfTvBw8thcZIXXgc0wyGxMBiMgmB14
xbUg5HxyNk+b0C+ZeHSCS5uDswq193N2xK0j2O/U1B6dXFA+ZGu8glMIn93Bnw/z3HIdbj2XS4q8
2mYud21+WUj6PJsQHcEcWTROrVhOLSPgnQjgSWUOXgR2ExiRyosr2IetNWjkDIZx6tmOSst8OoQT
TgY3R5a62BSSeVy9trV68YJ5vnTO8yyoxzt+54BErJMPUSPpYNGGKrizQKWZFkVEvnVVAeGk0HJY
M5UFfhjm74QzLotnUjY8zkEX/Xuk8qcF8mNGLGrbUMR0Bb/00vhkM3MtHGxTH5I6+e57QAbY0GB1
IRRMJYa0hie5tG9uk+c7uG7Lvsux19PfbFKgP6N1Xr1t8SKzBMj/tJOa4MDE9hc6O+tWZHZ3XNo1
PmHoaY4mqvWemfNX0W4vKdfCMC73faZXViwD/jEgTkJAurdk+KQsZoVLTU089t1jPBI6toyA7NzS
/ZHLaTl4jvskDVcvtpCkPwev5Gaj7Yt/ZeyTo0pH+7DmKuHXbo2f61eF4jBl0fUR+OAx7aIRFFbw
/h0EN9h+hd3B/DfyPNbIm71832poybUfqiO9GURNf3rk4mjwr+1yB+pyOTzW0qMUXPXeWv5CeviY
S3Doueu8JR0zkLW/jsX8Sw+1vhBCAd+sPCVzgBmckM3DUJXqjqD6TTDj+3DU619jX9wnTYKdE9LK
SIuoapWnaryMM8uIxGKTk3D5cx3vLmJP7Ki/c92vXy2LmgPbIwOti5eTS9U0YXfqavUryNgui3B9
tkLbYwIQHJweOlsRbPEFJjyFiwkgfy0EL7hlqjP8TXjKfKbWIKvKqmRvTWBBYcMjzBIH/16A8ToW
lPBRgwLDC0RJjLY4DUMxnNAmA09MuhcrzF+lV8ZQsUAXCXHTUv/xQvCv9CJgBt2DffSj9fu09DDJ
q4iTfv5ej/GXkn3TZIlHt5r4GWpEmp5Ksr0Vfo+o4O0ZeZNcIqBLmfVe9+bc+zQOdST3ftd+4RtT
NlVcwPpYvNv9fCDpM9kjQVhSO6bIG4DCHIcBcZ4aPsp6lhdEO1dntVzkaYmk1aWGzu9DEUVoktaI
oih/HOnl9tWsx52sVapxfyHWCferDVJUkacNKw9U2ERziXII7HWOh9qmwg4SFryEvVcsP8dyZ4z+
auesZsLGPRROhV+jGKkBM/O4/degRyrZ9iyCta/U4jgEH0wQOVyXkqg1XLwjBck6mkthF++KbGbA
LgqpbBsTGberNVHDqAgFFQOnA2XBCMe/xCvYRJz+2wsJv+1bfD9pw4sRhQDUWYIHbtbvbUH2RtAv
XAI8/M6J+903qG4ygR9iVvqKiL7lWyR/ieX9ooErFvUfi1lAuwTVrvJc8FZ+8BzYqKUkwnJWkQYS
WmNfqO2xBUQn7JmviReuhyUhhIEicu91GYG3KnuBEZd6CyivgLaIcJ2atLX4dwbuZm9uyZTsx8q5
Zqui3JhluLcrHGlSQFMot8hVbITJbjjb7qT2PYNHbo6/SqKIU+WiPfMj4Di9cOnluU8gOFzOWcjr
ls1oggSsvazPsv28+itzNyyctkbEvrRhcDSjtzG/vWg/B0V+yvrkoD1I3EmofxKvnqVWUd6y7Yxk
E0zShq7uCmRIpzUrGJ+43JCqN537b/XkiNOStPd6tn7Nc889dvheFuwrSGNWw/TQBf5erLhk02m0
voD3wzBXNl/X/EmHPuYTnP7ZlPBpM4r87LFbMgZ2pM2J2Pu+ZbtPRyPW+S+lRWG1t6CCzh8Hi9mz
OiNgl31hK2LEWpZHH3LXsRhfPV5AqvzXxZEETJotQLRjIsN5VYW8d11O0NvARdRkXOlKOoG6BZQU
K7J75uwvddVElvp6awdATbXIcHyiBmutDkN6f+4TdY8bhcNRTQuyI/PqtcsXNlVPQ+zbaREWf7Tv
n0K0pWhJgltQt29+4b9g5vKC8U0F/lPPEnBsmt1CTREt9Z0fiS+Dx9kyUfUXjXsj+waAqjrIJgMZ
m0OOXuhaDVFlELrdOvvI6G6ssWRUtdwF0gJBCJ2xm+labMmVtrmMakQ1D4lgO9c89aft5DcV0UsY
9uDBNPwyxG+SIEAmBF358zD2+jAhDegAP2fOFyv0iTNQ1t9+WB/iPGYhbSFT4uhZ0roBQ5J3C34h
fY4M1MLJwVvbWT/If8Xd31sLZ4b3k4JtP5cIOsY+f2/D8rKOJbApoFa7YSqfEfaEVfjXncRjpEjY
0E7+o/CSZ1hS4JT0Uyj9v5bVfIHXReb4PLyGRG80Ixfy2C7hyTsEGfFO7aPKRz1XoyaVMZD2nbMU
83Ha0oX95YKIVT1q+2HJSxehsr4IytS9xM9y7CTmQwhB6GGs8Ii6ZD4uHYMz5vt0IPWyyUPReaDF
Z4S4ReiuVJJbpG4ApN0tCdkttrjdHHZNSa+wxfAy6nuzMoJ5UTwC4zbICloSMVhOjSQzG8QLvT7m
trCfIE7sp4hw4cxXabDF/8bkAC/kAUdbMHCMVGy3bGHB2UhscG2cD+CFKNK2SGFBtrDaQoZLl7jh
BR5Cht10R4nNCNPMv5oBjveEjwiRhWQiSW8eNnHHiABBSG/T0z3Ofvsmjs4Wdwws1j3apf8WB1Q0
1mSH+0XXj62AtumRl1xvwckrhxF7QsKUnS1WOZ4IwipbJBJGfOurLk6t/tZmtYd1sai/LPaVC1F4
qLe45m36dIb0+F0NzWvSKXUs4IH61Lp766UOiwdHIwNZZVemxTAt93HR/R4KTCJ+6TsntYITbIG0
PGQU+dRa5Jo3yYIgpfYffcOB0MYrQEsf7ynRRkSbVg8ao+vQwSt0V+4hXEEb0quLLcZabIHW0RZt
rTQh17WXz/vMEHzdnestBrs0ICuMA+gYQksaD8hxZ/8BBg5C9po0Q9WkySD9fb0yqBwoLfm9Edn2
8C7HTZeSrYybE+Mj31RfXXvMUuPXQFOsEoDlVD2vFqGjWb58nQukfcopA/ZE5pCx/zhwjYt3reTr
9EwUmswkeUBE3S9bcHhDgniyRYmXZPsUZIvrDWJElczla92Cx6PuZ9ksvzVjmWskg2uk6+daElAx
mUkfdWYTYB6G8yGrop+orw59FGdvMvYekff9XJj93LXKID4McQQvs7VLejDeGdoWLvdeRRhWX2E1
qfYh8bpXJvE/KkHgyOTCUqBxNDA/mj/VGtRwqZhKuTEdgZ9BiLd0/ULktw96jfkc4+ujqBxEXRy9
w1Lr29xxci9k0ZdTOz/aVvGWScAAsV5+DFXb3nfI3why0IDiFoLkofnsvC1aviBjfl22YSWh87AK
vAGSje0WaFU6qjivQlmzrt4TjmJ5goAHNNWJljM2Gsr9Ijn4M1HxVeWvt1U9WROR4JWtx5dS2ge7
g6UbDkgv7Ush/eAiu79dbs33vHm/4UxsgTmGZUaChMix7iN7Ku+i+N1jJ3LqBSV+BIrrYeyD19n1
1FOiH6XnpoDBqMObk22zTmhygahFsWqKi15fl6njDH1q43q4ZnXG9TsI7xnN9kcvHvFI2O3vaFxv
+Vrd9Fo8DCZ8t7l7CH98F9YSnNqZdzSiB02GZTiF5Z92aPwX7Y6vtMsb7efvBBWwRj4Eca9sKYBb
QtHFTB7TqA5riXLMAlLmq/yZ0dF84lIIY5ZwPzlZ2TEw8dcsIUXVVWp+6efyTykgfdAjgQ7mFo91
+m0uQftA2Hl0kv6HFN5GtCHqvpwJiSzt5L0M1VdnkAOgY93v0B/vRo9Mjzyj47CF/2IgKbFkKSaW
YK6/y8rym2ZLcMzXb7kRd0POENXo6GN0vFuPQx7tlUVtt5JGO0KgpoIYY2rDXCKgLWX7Unk2yakl
GZAAsc7409bLNGNPYY5ZAwHf6xh+cJGRnCdEccATR9S5UzwsxGIGQR4fYt2TAQBk/1BHWZzCjD0r
ERz10CLLrWfwfoZzsn0MrpafEMSTtZDYBnpON4ru9YNgLXHr/YgMKUbg4dZNFmJJDRhrYhOimECi
/o9v8XMWaNjUVJFQY/sPHY66dIqBc6CZE2NcnD0QijJp3/15i1sDvDE2ACwtEXBN7IuzP4bPwbwq
lku+SV2nClnkOda+ElTlhRRECZE+pbBxoFRubBjLipDKiJ2dM/or8zrxmJnmF81VcULrfyRu+8ei
YaS4WrmMEkeiVMrqEnV/6nkif6Es8aK4CcZny48eg+y5azz/3m7lTQgaPLF6nJ7V9BQn4/ecYKGp
X7GmWvG3tpl+qGIu7gXb7jSp2Ha6Shw9Xq2paTv2HiSGWIONt7hTT4K2+dD2GarQ0E49REOgrtYL
YFu1m4hs4c1bvkbBd1GYx7Lxa3hxFpytwCf0oUDdLdtjlKwE7sGbALTJWtrr+00DTxKD0TKttYJ1
V77pcT4n/urvGCzW6aS5CDSMZ6pxm9tveki0Pf5RZKzrw0WK9EMxqv5WTD5f3Y+HDqHyoRyb/LGx
9YyDkBCqbgPezyF3+pnYO6HuG2fuU5xO/aVoWyd1y/mGvjW8iK9DLcyhagv0AoimMScsx8GGAhE4
lvuyIjoN1+RV1H5/XsrOTVsbmZW1qpPr2mxu7PIXZYNJh5h8HjfyXkSb9SmaRsI5HCoQPSlauKi5
CWumuA8SEobNCL24RZKOxPw3TBtnLwfrNkCz53WJ8udI1OC+JodhI8zprkbv7odPptQuqYrRLWi4
GySlefRpCLlo4/b1I8LbIhdmPYX6sqC8zVw3/yaGp278m1GbvxhXJoBsDOkgKPINoodVIJwd3ZHD
7QW53xdvWtvzkDGWm3Ovfxpt52ezboQ2YT31I+pKKv57y+H2PNVD8dBqcQ4JXQNK0wJTNHsnRxA+
Swc9tzh1bnRfT7DtxuSPKH7MEYExNmeT9lsPvp8N5QQi5UwNODqzf1pdSQ5abFH8V02EOJlMWx8o
yKCqOPX9vr6LbUCx3yqj/8pupEQe8Lt33kcSKPnbC5tr0BxI6VUPVREBV4QkFZkNqAkottAdQXaN
k2prKY4miGiKMkrvmWynJY45AQgCR0Gzt4wdppOCl9SVcNzm+QbnCmUEcXJ5QJjT2qOTKL38Z7SC
pB0mwPTIzx6E1TOGXxNxLNfpPgjz4lgtzf04inEX0ziw3gACuObWpdbjdAeB5jSOAdHcy3sn+/5i
UxvtB6tEWVvY96IhEaxpmOtpvACp9uPhjuCCgpY04p1are+MjPEvNeYlnMWaTrP5SbVBrlb3ox5D
BJnzthWSZBLZZb713QR0L/4J/wY3v9VpXrytvgnJcbb7rjzoGWZQyLgcewsNNhj/pyUzETOG4URi
oivCM7u1X9WGhUafW+0rGHc46JbU2eDRYCSuEHEu84aV5p/vj1rWt7I3z2YS09NoMaTwI97OqjU/
WVc+IO+t/pjIvtDjcTMDtFrwW1Dg9Ld1Le5t3ac6CKKfVY8IYIwJirVV/hj4IIESaEO0jM6hEoBL
GRU9cNcga8wMT2HY8fY5nNJkaXcl/6bLtaK345QhQYDlZSRGuWB0AhjXO9RtjO8m08AZ2PD4LlNt
uWQNcx7o4Y78SCr5FKiGTEe3Y/lCyPriiC8RxsByqe8/Hyyrau6DKKOzmNy00BwLPRoOilikyIFA
vZwwIZBlNV47RTNfNm7J5ihWdwZsvltH0zHS4fdSQXDoYMk8J3bLVZO9IqoBNhE9XOFhwbE8yDuE
tVNaFRj8g6r51tS81wPLdxli9cuHAB3Jtul02Fe5U+i+ChwZ61PHihBYIQXXmhA5rBjg850V2RVh
uEvK9qsHJAqZf2KlTOowr1ytnqFXHLinFjrQfp7UsC9na4/6BBlzJHBSu2bvLUSWBmp5CuNanQSJ
sybx5kNLGUgR92eRhr0lc8x5HKeDl7A9CHVOeFVIMqh2yI0tVgqUzQ/tO/MduhRzSoiOzN2pesyt
+AZogKm1mSzK5ITB3eAz/EKjDSJpwhO6bQ5Vueu1QGYYupekz9rHzwc7qoCeBocp8MqLr/2VoX9h
n/TCZZaZnI8urOoALTK2Xycy7TOmOC1eg1HG2eNo9yAL6tElJRV7hMfI1ZuI6ZTZAK45MnhOveTe
I6DTSNk95xPK9iW8qpDaaRnYgKz5OZbSPTroCdbc3A1V/Za3QXDvFiXi/h7bE5L2H9iM20NTa8Fu
J4fMvmJYcefqm2KxudbCPrSTe78sXJhgQF2st8pHu6GtZjoyd57PJbh3JPkZJxl2ylMNDbbpSd3N
FyrvfJ5i1tCTuXn1EJPg5d3no4i+JI35BatxdP037VHWalI5JbijNYTjVA3xdQx5fzyRwHFumisB
CM85PULnxu0BBHW7J6HHOgeL/uuJ8nfU2vGxtYGk6ajzD0G5RkxQfE4Bo/TJcDQpN/hZNwlCm6Zi
ion8zLai+75DiiLz6BKL8EOWJdMlAs5wH+ZfKhaPFTFIlMVcGevX1unnR8RfbqUObpCTTuHR0cn4
Qu/PXYYLP2vYLZaAoBi9DQsJnSYVZdn3TXXWLm96T7cA2IOFWtnxJWMeH12A44PJn0cWZIzv1h42
XYs8UGJg4C72SOQKcYtjf5cb95gxLNyNNia6rmCGogdU64y7ayzYeP2j+ujCGhxrCLRus15YA7Ks
pjyw2OweO3XLy8wckxKOpC2JorNW+RHGXz2H1ZA9iXtVB+xrACfEzNUTHEOebL43tUu3zQwoGdYb
LX92gc/LUCBB4NBlLjkGXXeLYpteqb8wbSGLpJp5zdzgOquEUTzrCHrkkfrWXp9MgVm6ql9UL+mU
luJaIOc7Jb7HhHuGQUYqgHJC9H4x4v/QIdy2stfUqYePUMTW2SbEKxtL66kNIDZkAddd0zA2s+Pw
oHxdfJ3CmXBybV78pS8PnpehwlQTMaoBkYeNSe6asczO28h70RVOj8H/naz09nUiz9OsnJP0O/zp
9Qos23kTToUzcnOoJtvD55/8zQwISwy7i7En2KakeTBb79NPCfLnw6caA2nCZDZWNkvoAo1R51UN
UyhUShuCl4VPqShYC/op1GEwMEmmD1v2Qnzo8+OfD/0CH2+w4ld+9C1QffO/Jotk9On0z59u2M+n
csbRONfmc7VJ2/CnvxZ1pI5+bVhScc1gEA8KjarzYBThsVbRX832gKYQAUgV2PRhHh3fOk5XJtzj
Pw9v9cAvHW/qM2ipX6MO7iIMMPPPUyAm5/2nGvX/a6n/LzgI1loOstv/Mw7ii2Ls9D/SH0INCHwR
Vpc0M4Cx/tcX/m8oBAJokA9YnBIvCPxwYxL9Gwrh/8uGX+b5MF4jF7n1vxXVfvCvhICGGMCZi+ua
Dfe/FdW++y+f22oIdovUlv9XRTUUv43D9F+aajvhe4ASc4BZJK7NPIWP/xdZJrF7OWSQEu4qi+2E
LnAGyhiHz+iGcMx6cemhSZLC27+zK1n39ppdq6V/x1T7TCcfoU6zV3ZQVEYTAGx3Ym7vnFdBmLmv
iJKfn/MxraPSpOz1r1kXj5yiYHU9aVIL5stRUdWxc4pZRkAMwIZNKdvcWBK9e6Y/5Sy02frJx2KR
p7aNnx2PobMNQ/jiddz7AYwihUk+7I57V6JeK2MYk240epQwNfFRY7Pe+Rj34oypv5D3ONPhIRXR
AwYtMvtccVND+dOrqE5JxtTWFmLU3wQqcuACZXTQY+GTKq72XVUfancJ7h28kX1ZpnEDX3Oy5N+i
rk+slO9KdZSakWA/Po8Lbi637kEiMcLNWIUWfHJZM1EcfP91xNM8j+LNinJvJz1+5yCLWLL2L9iy
tyFCG+6T3P1lHB8GM+Qn0bq3toYTEwZfhtlmVMZQg7lCksad9X0Ab6Nb+WNIpwl1Qr+yfa2Im+fm
jyRFmYO1dK/Opl9nvjIYZ6M1TUwFMfqNOf6jKBqoet7sanqYFIspC+RogNGyFrwKvQXhzpHTM65r
tdcuE05dFmdhX8JK3wa5nGND6KozintTEY4UzxlCHLf80a4FwVRraXY05b9V/YxQ9wlL8hdkl8eQ
74HpHnblWJYdgTt26nrkT5F0yCUVlHjGpp2N9/Kza8S9tUmE25qAy8Tc6vKmw1/2Ej7Mup6vAy/C
qtVyWxd5rtZJHJKfsSgRIXT2Xo8ZaDrzDIV872YloMZyugQ2jUC8tNEFDRiNHC7AziFQo6iL19Gb
43PRDQ+sJPWdhpeFqr4/kHt1dgy5c1OEyy9gLtHzZiKTxF23Vg5l9sIU3UNHmsfiPoTTfHS6vfaX
l76Q9Tnoi0dvcghrjbIQGIF8b2L9LuhldtJ+Y4/0TQtd78WENtONuMdJ+WudYLoD2UUIEOOq37U+
FYETwmNYF0Za6ouaw5tp4osqfOL99Ix0C3MvbkxUg9lzGPSPrnyMQOWnTKxv5JQtsPPPgcH9FHjd
SLVsWDExplu2iIbBI9rh3w8AXvxUSX7FJs6TLU1FckLP63sSs3tzCG+Mhz+jAJiMXQrbb92W+7Vt
XjU3vYS+4jDkRAUZ/6P1ABoPBfdkSQ5aqhGSyMl7qYeJht7Gt13a3u926qpUrgzhO2I1gkEeu80O
8Cnt/6QvfP7pP89ZbERJ9P2PofrTZP35136zW28X4wNKpffPp0Z/C8dsQTOy1vivP1tGB2ymqBn+
+dh/fbtGbBRmG+q4Cwp+mQfnzIH5z99Ex8tEVEK1pp67hcBguuTdaZCIymBgAdIDJ4nH8ldko7zW
I2DPc5+bo7vWBUoxRpZlBgW9UmzfEgXSRScKlQyYlX/+NHsa/oFwjv956vMzMIA+lksZHf/z+eX2
RZ+ftnIvSU3AeNlSKL/duNRX7ZkT3mj31JUu2rjP5+ztA5+f8vkg8yzAhnj6zzP/+awS4DZuLrXS
/vjO9fMr//lOhH3xkc8nprK65QmD8Ljj6A4mRRpYkB2FLP2vc2PdretJz8S3MCeManShFNfex0ye
6/9k77yW40a2LPpFmAAS/rW8pZFIidILghIleJfw+PpZCfaIat6eVsz7RCgQqCJZQsFmnrP32nNH
yHwde/u6dOs7qDa45drROud9v+/qNqGKUT6QWSOvHTPxg2MUN1hly1NHLXclqyI+MsIseoHxIKS5
BEkxTjeYQki6JMdux0xkZY91cjPngXUZp/4hjzUas31Jb86dtY2YM+8EP6g+QPB4bDxtWNNhAnZf
oUZFnLPN4mTLEPvczU+j4UOxnCDvBPMTQzcGrtqX2fT01YzWYI/Bt70p0+aYCh3R/dw8143hHjT4
0od8Kr9ZI1P91q6jQ9T03mOMZiR33PRAGcbZYn7Lj5oXfqmn7gc63uaDoxKQhJLuev0WVET3MBcd
DJyygHo2krs1tiW8x3SbT9GHPIkCBsOEeleRk9Af0p/6Npr3aVh7gDR44DYkYEYv9LnkjYjuJWfX
boCAj660bk5GQcY5gsCabnWbbnDzchkz2+vDPDxaI8QFRwRnS+EKEtwrmPYa5MzLa69fJ2bvH6EP
6vmhV0ClZTHHwW3fu8OO0UR+GmMdDWuLfnHeehZIgqoHdGw1DVek6/bGMUtOzsikE9U9w+gZWdGG
UAZqnQo0tCwCZWVIfHUyvr2eKl3gaJ720VhSZ6BkBlNJLUAH0OY8cYbKk9MQOzs2lGo1rThWVkUI
LXrsk/y1trz39tKdq09aQeNUVyN+U6FepoKnO33OgYaIQMFCY4GeukGVWv3UqlB/xALZUd7GKoYU
TW1VTPExUzakZWEbJtrfZRUEe3XyTPuz4/QeDRxF6GBUIKy+OCILpc6qFrFy2by9BO1PynToEskL
Lg8eirKwvK5GyvW1vNYGcC20D75b4UzGt4PiT81BOCPZDRmzR/xskzsdhlmJTIEoldPALD/pCXxQ
x3XO1c0xUqs45p197RDuqI56lMwb9nB16JUP5u0o40lBo7GYfdVi+UE2pT/sSS9JccatXSrSz7JY
ToS3l8sa4n88X9VIc1cdd02hk5YFxjaSj9UCdRCjFzJNw13u1I/LsbeMGYfpsmowbshWodY8BUVj
b10XQ7UeE1YKPCfQA4upX1Gie1S7Ve2yZdG6ZrrtCgRsb+8t+ztMGmNvjy3hAzoWu18LTZnt3l4u
a8t7s/OlLpP26LUqOXnZp8vptqylSgKQBlSLl/PtbfF2Dr6diGAdjzoX1r7XdCajYebdpgVWWXyO
KKHVIlP+W3vBDS2vUWdU3J/qHwMmp7+O3es1ihkArIs6cDGz14NQFd9fB86lYoYW4deV+nYMzQ5a
2OB2h+XY9Ms1+3rlvq7bSfXdTWjVLgfm7RAtR+zde27h91QBC3Jp1SW8XL2O8sc7y7FbXi8/EVoU
bGtgDYbCoL1evLJhDyyvEd4pHiRiiyPDPvgdyuy5XDLLpRQpytGy9vaeERrIS4W1H5UpqiEkHd44
4q2GQBxFWbIUHmn52esvqPfKkHy53kYSR0W1OdHJprn4a+3de5qkjwib1VrBRp7Vs7GNd25G3ZzA
KKJWqU6K5cah6gnLGoRkjHK+/LocQkPdMt6OaG4hh1gtr6u4cA4NWWXLJbhckmUTRfo2DA3ulHbq
4a2ANiMN8rJfD+F846v0hOVwmg61WJDHAUozrkanoZZlkGq9XQ4xcbYM+ZZfrDDvFQnK4+VAv3IT
lqt1WQQez3ylfeHk7VJmIOqq9G2Lv16O9G+viesCN5sh5JiKkXPu9Qirw1ypo64vb+Z9Cz2pTXb6
r9uz7TP+WF4ua8tiOfTLewE9z6Co/cPb7RL9Ie6i5c75usrnfyl8qBjrtEHJoh4yubrVOFhG84O3
fIVxwe+9/kyEct4uvzEajI8Oy+ryI8Zhf/3t8jIUOm1o4Wjf+qqKom9Bm1JpVl+pVxrcZe1t8U/v
4Z3hLvr2O2Guds0/fcTIXAViS/Rz+Zhs+bsg1IkqMOP9b3/2T3/77j26qc5mbkxOR7Wty0/1zH12
B8S1y6tybPHxl6TQSdRVtKQBcyl2wYIZeGMNvL1H6jkXm9C1HaIK0piH7JxrXb43HXUslr8IF6jB
GwLhnz5m4SD89jc+HQQ7MS+F+vKRND8bkfC2y2+9ftzr776SETz2hmHicFx+vixe4QkLR6GfrZWe
c6JoVsVtohl48lf402eebvVwbJxqwn5RFvKAyrF9RQ3GEUFD4Nv2b+W8cXm4V0sRsC3Bks8fKVgS
55UwSqiXUUIEwnAVBvmT1EmpWdh2U9QGO68aLq+4u0rkK5nHQXGZSKYlD54rEFPzX4vlJWFn3HmX
NxM/N7hdJPEmVk/b18Vy215Wq9bkFPKm9h7jIrkoZveSWxU5I+rWoauFq54Iy0uIN0hhk+IRA2GO
6M0tN5a68/RIedltwWn5LstbyxdaFmFiOCSMZPvWp0h/aNRgIFKjhFg9GsmTUtpdHoGLo1zjwcBU
Tz0D9SQjZWosJsxbMfe+Vy+werAuaw1oNVoDm6WCaWf6F5sIlO1SymxUPXNZM+x+Y8VNd1hIbUvF
c1mTjrWW9AcPi5s1Vrf2dBCcggvBbnk9WBlFJUjZVmvr5eGVqKmGU7mwLe6SwVPbz8OMcInB4kKw
fF3T7ZBqNmAbc6YRqL7ngsBb1mq+2C6Zuyu6hkhsxRWTCRfQYqVXC3CB3aYIKL9XalCByYfvvRih
sREZRHxG2DW9LshxFzGNgxa6w0br7OdsgN+5MDAnLbwDrDTulhPHV6y7V/7dshq0gtPCCi7YglXT
CPKNTj1rWi+rCwexEPoEED45LKTUNy4qx4jnwtubdB+0TSfh9b1VvJe13Evc/dy4BKHw5ZbFUglv
Q1T+bRNQIrFsTBDY/pZP69WQYll7W4TqTCVJ7TOiCW+7fEa2PLuWVWfM2fEWPW6Q5fahtZiMnYM+
7DAoosZSY/BlUS+nmh1tAM+OBx1XOppM9VOtREzn4TR/wxt4fo5ndHltFxarUWtiu6jMZ9GLc7Hg
LCd18i0LwkdhqedF+JNiX72FbK3z0WhKZ5hSx4WR6ofDeAKYi9/s7XUe0iVLKw+oCqqqhXJZesCx
cNMgqGLoybsxPcetZxffi6LuT4EyyhN105+Wl//xXkJf2QftlQ+XXhTlbd3nw00X0E9sCJPJdApF
PekZEP13cz4gnne0jyiHkhMWSXcXCcdZe3Rd9y5CgC3hQCrTDa6X1L35zsg/wLR0D5ZfIYWpP1bN
7J2TsXyYrSA4NLEdrlrT+SIM+uIDMFNZzjD3ibm/ZOGhCrwrw+3k2uENOI8GLPmEZEmyd7FjTRhL
DeSRHn1lqrmfvNhKj2mP5Kbp3Q/JWM8wMFtz1evuaUDgvBqTPjjIYL5PA7I268Ztz9XQX3rTCQ5D
rUYLgw2JTUc75WjXjgxy1BBJfXDcCLraYKJWB0Z2RKhxUwSGttX8pthbE2e0UzsdXjJE0CFpDaon
eoP5/pLEnUYpePo8QDheD+4wrXEwk0KvgcURtm4cWzHcUtmqzzIx6/Oy1qX1j8akG2rXDWGC0TLI
BY+aIuwgZbHu1nMFjbHuyBkubAjkNByRPgaBtbYzK75R3sCVwWx8lyfrWcn5ydIqD0kWhYdCyhsA
orfczgZ647FH6iRZwAQuIyYo9AGR1pDfphPuNCFVGQTYrp3o9Vq6I0J3qAnCU0RvJB4b0xLJuirj
cqN53tUksHXn1kaO0M0+Wsk6o1R4b1faQwZxc++58dZoKaTmZvfdxqNj+oKGOkqwLpubldWxCNpI
OReQSwb9S2mAnJiMtTcP1aYOzAe7IF8qwOF6sOzpcUR9ua0TEOoL0QILibelYfW1tOgndgXuWEll
fUr0b05DEbfoX6oQGUM161T4/cM8gn3FPHMtGoucHVPl/WKCvsxZ8qF2DLk3a9JJgsasKI6hK2oQ
e8mhyDazXogNaQJABnhS4FkeV30bCvruNOUpgq+xZdl7G/eLpQmA/jb+91KfzB2Kl/kSTmFHZ57g
X3MiNKnCcL7OxxA0WfzSk5BMiIHJEPYya8kPXIMRTWdqnLpRuPj8K+KS8vJqmlpCqYn/uLKRJWaT
Ed1gtAZaHOPEQgPqbdqOZkbs1T9aW403TZiGKRNMevzlpkvR8UgB83BsdTqxYw6zo20PYWEo3Za/
MctMbILY2Jp1Q3+PE3RdNN5toOdnnxhDvMTtQc9AoCFC+VaNNEtKw/wrW+7/u3d/6N7RyvJgrP/v
3btL2cVN/Fz8rXX311/9DwrJ+y8ad4JUVNOzXEVD+tW6A/WuEzzEP6hHxisn6X9gSCYZ6p7Qfcdz
hOvDdvvVuhN84GuaoxA+rCT//8hzf0cJAhfBrcG0DNuFruTa7zMh4kkOXUmn+ljYoCbjqPH3npwe
yDrboUqPUX072raI0GpMclzbPKd3IsN/DfBLjxA7R6nYTS6aEZ/T0cNPvi/q69h29r0M8kfa7Eiu
BmNTglLAfdk2m7YlID1QCcDM745kizEbQPeFaeXkCPkls+p810jRr+NKqxmO0IqQn73bhlyJvSub
ftXkLd29p8yJ511B+RBsiHFMevAEo417WQvcy0z6AoxMFLdVTv++7vAydjrBwSUhdJKNqPPnmsbe
wbHkg6yJqJD4XNalTum9t5CdW4YAgslEssbgYBRa96N1e/3YQUzIkNdsXaqQyFqmHdJB0kKL7LnK
+QBZTSfuOfkOW3S5nsaaGGwPUonCqHjDrZyaA8ZYfT36JjThnra+M7403pfIkBUB61rIEMjRcCMJ
7lElXsMc38Z6MMxwE6Js9C2Se3KDsm6B/4O6lcdwFw6TF7rQZD3r65Ta5uG3M/ofQFLGf54glgVA
iuAB03cF8vO/t3aTyZN9yWz2WJn+g94a/XpZZF5DXcRpqlU48VCcs+5W79go5vOgAty/dua/b8u7
yBTOVSIRTB6Qlk4Cj/E+LE5oBpadNCUBQJNoXavii0kUuzyUWncXivxR84sfsZX9aQ+8SzxQ/60L
osMlRMH2DWIU/r4H5o6qUxM5GVnVMYpn+m2c2EqJGClgeivkftKYiyUQW1aVGj5rzVDsCYBkJA5+
C3fFp3/fDyof4vd2+7JFFrFdSAK4f+i6yjD6rd2e6KIZSCLMjhZTYGZvmrVu/FYAYmr3Y1maK61T
0ckYULbE5p15Vs4QZIBcMFNZj6Yj1jBzfvRj5a8dZzb2fpntl49yAiBHphAYlpOP/77R74OVlo22
Abh5aCIsx30frBRyBUDQTdhoX87EEU2Ex3oAr3oNQEPiGBvdteONOdRfHAM1eB1yHcYBdjnLpx4s
xUvt0EYygX2tOq28d5C5ggl6zAJzW48C8R0AcqwZ66xOvrUlbWB6RemJ/IYGYcz0jRivGwTQ7AgR
v4wagQSBXWJ2iMQHdGftFvbAwx++sToxflNFqG/su2j6mTvrvmW8jxAb0zDDgq3Hx6Il1FBDvSXr
mHrQ8BjR7r6Yvrf1C+zuurCSExQCfa1pRkBOg0MDSmlvK3qjsu9z1PmIxXXJgLgzN/EohpUY/Yce
Zx3iWCYHeEqcipuAXwGlKbLg2a9QKNhdnZ7QKug7Unaf63KcD1Kj0lyCta9RXcShBQoh+NP1osQe
f//atk6r0LV012fpvrteMoMsx7wzgWFJ/6H0O9o4Yr6VQfZN64JuX/8spnJTCMbsI6o4RtEEV8mt
q/qbeI+wtTnnFnvfOkfWf/OHQ/JP22agVRFU+zwI+e8CxWTtZ2YrAXXV00GXqXuas/KpxOO0qRvn
odKogc6avV0eB6IHu+AA9CpC9Ipm1vXrod9qaPpWVSe+NjBrrRmRSguMg9Oy2XR97a3LFkStMcuf
NtqcVSEeZn862cXZ8+y7OjTkQRODvi1BQmzwrdw1GME39NfBhlT5CUP619gKnOu/f23jP29h5Ng5
BuGrjuO7GEr+fsPAoTHEoVMlx9khrwI99J3VzP4aNUe9hkt2X9SE4xbtfmjRBwa8mMn8UVPYD0lu
5YciBvfxh01691yxfJvNQEumE0xtg/R9t0lWrJEqEPnxMQqY72T6fKtHjrWXOclpkBePUeulNMz1
s/A9e9O68iZ20QY3lL7+sCWop34/X5ctsQ2cQBapghZRc3/fOQmmSU1qXKZtHKxt66Uh/PqoqHS7
OBmGteA+lELXOM1YB5B/bsoyqg7EjIynacgcVA/uY+YJdMY46Xe2sLelI/6wjeY7gdXrNhLg4zs8
+bibqL352x2/czIgW+XIraSxb/zW8E9SS1F8l5804RFPX+MwYlLgxqSnVNE3t5/ppA9Cv7Hj/IYB
5UuaNPHKq15S208+jgZWc2I3+sTL74SWhcwx8J+WvlVsvTkHcS+0x66L6nU5ieaajYz2POQVmlv9
ce+/z9vjPCD5kWc6shPh6O+vyH4y0rgGrHjUmbyvaljqUd1P59jzwk3bFBnmKkAbAidQayAQKbOO
JAJmbBSESmwB7nAaigMyA+0P14z9brShdrlwIa07pofKVn8fZNYjeS3nwI2PQ+Lv3RZXQZOUCc/6
6cHWscaPCdS2OJ0/eIFpqB0YMduOxc6iEiYQOs+QNVcSR+amGaHp0KbYlJXpHi0xGYc5a3YzLhzH
HbJbHSPUzu3hY5LMYaw82FwIg7oHU4msiSvWnsu8QrTbN3Rg25cxtaqtNRvdOrA60pcEFAM7v+/q
MtpNJXJzMBCI6AUByX45yEvktS8BqMRz2nU3BQHMt0XPcWzTQ21X7TOlo+soTuxquFVRdvAphnd+
6O+1dAabUuIoXnJnAjbk/t8vPfcfbgJwE5geucyQfP19mBTD1WAgCU87WAw/DkMPL6LOaazOfPGs
s507Si/3ge8Eay/oC6BJXkbRq652jgFixwjFHrOqSTFsJOeBIBs7yrHaevpm6svqSB7lj9K06h2O
9s9B5jcHrmf6qb5kbs4wEwjrENN9tZB+p4GPyLy6rXppfamCB5CdQLfEpbSRF8rZV3HODiYvEa/M
guSrqTcpEjcWww5SgDONNM8AmzFQ/fOAlh1/2c+BmtbGHghqDgEqY/ODfjDgnEbSJ5+jBs00YiiI
ZcwXTBekWuOHhzZFrhtryLLDQGICrNuD4ZXzqiIpZjNAr7FDLGIUY27Z4nZVy3I3a8RtW/OIc9b2
X4W7hLCFP8q714f27xjZRbj527Oci8ADVW8SIGYzVnXeHyDEYwRlZewlLW47iK3NbRoUOtaIDpeH
MZHn2EKzpuhGJYKBzFg8OBnCONcr7yNUC3goBW6lMlubqYV8q2na7b+fQsvd+f0W8hxnvCE8lu8n
BQQ1cxKRy/o6Fq6H/mMehOG2pM44gwugpYm2LI4h5wU0xDPJ+Cesy69TzDDZJZBkVUKQsmYX8+7M
BOwPW0e94N2zxSNAFgGuR8a153vvxhsEHNqNNYKZ8SRN5RhD7DrsQMEkbroLRBWuYXJMZ81qJyrS
sYnh7ZDPCYqk5aEX0Sv+9w0yX2f073aYic9d922mUmyaehz+9ijJZKWJvhbBYTQpLtlmk37IR4Zd
hncs+kJ74kc7kE7FJYxhLeXVDz8T1bNZfkH+r2NxMeX3DleApkW50oJEZ6v8wXCmOwfuAHEaIdsu
is27IJ/H7RDV3g4sJdd1z1XRYxFZ9/hUOvpPfdRu+3QM76QbM6Xiqj5yKK/ogl9KJDFXUO30ltr5
LhA4UpsQDK7LntxFYeitZ783946Mv8kkii6jjbc7LWW/9RNGwbbvkBDj3nWMMIhaZzt73HCN5X3X
Se0hnsii1WdR3DzURXjuMj4Kjk+zsyGqrBI9/OA7s5JE8vDPQ0WYCPL4VCXBsDbLedxHffOTw92s
a7xrSPK8FxMx2TbLJF+KMm+rIBUFQMGDbuoEsnv2uQxjY+NGVvIgvC/s7IgS7fAh0Knhu0TabxBO
wUlnAs1DzjNAdgHsDbJw+BRg/ega3G7ECG/ivROKjScqeeaB+lVzh/neHAEJuJQk7Jm4jHyIbKQe
VC7CCReEUWZfXOrbhBN30WqIc8azeYBEqre+5DhWGOsB2ffdTQUH4wpQbjznMGpWaOo8co8dnlhd
Nq78KIj2pQycp1ng6kMMGPXTsc3FT7jN4kOXJc/uPA3UgSZt78EfxqmkniGOt3cG09o8cRO8yQ3N
v4IFOjZDG9xkymNL+gjZeePAkfR6Eg4Sges5r7DABC1mH38Aqj3Wa4uG4B0dUrBiJAEHwjL2zG7E
vhVc1ejayOezCBIztQAES+l+ClEpo+YtbpphxKjvmMB1dMyUWIK/eC0xIQmqntMU+1BIBu97ZIG1
oBOQXqgBqb5NBjAGJ8wD02aifzE08ZeEZxgaCQsBSQLrqCjboyOHl4G4in2oOVTG7QqSMPTeDU3y
W4oXBDs3pPa5gENGqNv+NDxaM5g2BlXhxpm7TV8b7aphDrntwZ3SjXHOlt9QFhoacKONuxeWvNIx
jbCUI54QSbrrnELbGEabYpXHUmcR+XVAY3svzJ7k0mJknNrh5JpLyInJCGEiC/LwNOb13dyp/8Jx
L25W6vd6bZyjnmljK7avg25ZBLAhu3lDzwAEiYMONaUGzRRHHEvqy3S3jG2ogRKopM0Y0e3EVrrm
uEdeBabayj4H1MW3TQPpKO39+C7L8EDODY8v0/tUYl67lwZxyV2agdEu9f7qG5PxyQy4ICPxKLRw
/CSUZc1qIBIIBkwgiCICivpQ7Eqn2adBGFwwbjMf8yC2mPQD0/FjX0zOlTFQleQByBt7Bvdl3VIZ
D696/r3XQfbR2LI3Y+pjA1UbHTf+Lfo7bx0p6WzjGgzBmCXvUnOO1n0U1hs/Ah1YAbozo/BGTN8d
bLwT/u1r2s/aykrKfC0tzHhaUtgXHeo2k0Ej3Mdz/2BBuoxgzV36EdwgMQU1gc/QLhrcThBmLwg1
roEztHTiI/1eG7uNob44kMlhb/Se3FpJN37yqjYF1jE/poa4MH7UDjD55K0n2LgUo9fnqJ0/YRz2
oU34xnX2aELBLyPqLLb3tFHNT5ULb08raaH2JrNcnoZxlNKEQeZZNXZxcUwJbCZOrc+FCJ2NaSbF
eRKhuS61Rv9SB3RhEsiADTiTPVN39pNHfcLAbxan2PAMgzaEMXrfy8HscdhZwKeTlra6436QtL4/
Ohq0Nzkl4mzYyVcI+vgRuVwZSt5MtJ4YaDD1r+cnS3LrqelegcmkNBH8yHuqBswaX0RZN7vaNruj
2Wj9LThbdmHu3/dp43D2AYZhms0MpyA8yx8NdN8WRFiCjd3oIR9GeasTY4ROwIRk3UI8TIerG9xy
KLMjiq1vrg+YudSNCo2lkrNpvXlDmeRJ6aRyuyUaMYqja15kZ1De9OLrezviGiyliXUVzQP3+qbH
zNE0p2yAgxIT8CWH56K0PmGsKK5pQhRZL916h/n8FKfJqqIyfrN86tjAFtVjL9im4yC3cNuinWV8
pVXGvWqwCZbKdFivsln1hV5d5wZ40RIoAJyRNDgyboR/opHIKQ5dbuUZQ7GrovOcJPIeCmG58hqA
/UZgQHfuP8rcSXZZaNbr3JeEShkJ/dTSASYijduIcrjbYdOhS5Gdhhktf2xK/Wj4pX4IQ/T2mj5s
tSFj+O2gOM6c7IxmB6IyRdegJM+sK+rpOpTyEaA/Y2izf8q65zaneMOMxVxJL70ZI7gIieQAxyQi
DLntgBPN5I77BaacLKGBXSS3pbQvheMklyHKJcM1eoCBiREXoB1PNR6CdV6aHyMMoZZx1nzIrkji
jwly7KHIvUvTHwpsSwerViCOOTtmkXiafde4RK5ertPopLsqh4u+H3R1ntFK/840smsPfkEInvfg
R8we/AmJhtYYKyvmcavrjg0KD7MRU1B321fkSZlo/c+6o4glUtsGkaAzOlXkLoN8XQ2pa2Au8R4h
uIJtiYqrb0VoKylydUmFGwouQ0i7+zwPjdxrfbLVU6gPxDQ7zGO6demE421mFT4MRfr//c+m1ZO7
dNY+ZJaMtk1OD2VCfLzJ0mmNrSQ9ycYGajPOgDiT+WgRRLF36eGs6KZEO494b3rPQ3XEh0xDfvg6
aJ/H3KHHGcPBQzxbe4H9MVUND+7jR64CbxX7jAxtGTxWA3qajVa47qHBuL0WoWVcRL5FHfcx7igz
csk1PHRjVOAAl2jrzKTGVXsnbZ9JUTuNPInHKb/VqH+vmPlRdkIyqGXIETxIdyNg9qlxPoXDTMBf
E9jUzIJ7t/ZPaQ5+y2k1DcAb4t1pDHddW92YbkebhrHTTqIzSCz7I0NqoBrOcOngrdLqp3/ez2Qe
dtm3aRsU3bcqJM8AfzqYSvNL6EIBHIPs4Fnpg6Q0stK17gkhJhm/PAaOA/5o2sfgJXDHkm4w4VzT
aL1uBBnBehVvsEHs0xgwvD4nNbe3wl+NaRds6QrYB1PoMRyZrT7S7e31flN9HiB28TxNoU5mPJqJ
tHkY5icB+hX5SxdvLLPswQFb5np083Y71NNLNZiwyDPi2qzqE3a4iIZbAzZKS3aax3ACItgOieKW
OKEvMbD7OoUBmSH7TWKb+ztOawImS+QCI0lro7aeB+3JalUgwPTM3B7Hdu3to4bpdjYePbKLV1EK
OACIsCTssHmMmMAxrHC3/N6u77VyE0bVN8MBxunkDdLZuacAE137gpJd4uwTE6hhU0f5Vib+qfAd
YhNo3M3hvEpGDQny1gfdg1oDvrebE4uEl3uFZZUEyRx6dwDcsG/hO7TZsElnA4gwlf8VT69bM9yP
4NInma5GJk5dBNtDFYP8SjzHXXWtJy1bt0BWpJZ9FwCx/PAyOSrDeEJ+augFI4UuvYEe1PK4xsQV
Bd8wQH1w3Pxj5cgDeK3HlnoDAXkUOWqfSbqFJRsDFf5sHeUINz6fsswqyLhcEMl+J8Bvo8x68wxb
qYUIQC3R2GCOY2qi+UdHxYh+bcq8uM89rDncCjZOCiY3UdVAvRf9XlbRx0pOEM8CW15pAXJJ1KO2
mWb5lcERj+zeTgny9R+dGOGibRT7N3n1Ir31gHauY+X/WV6+084v7y1S7dileLp6XR2Cftt69vN7
Ga//quT+peyeaj1Wd6Hz8jGvel94jf7OH/XL68vlI97+lyH1QvJ6I5RDBiYsMMbJvqpRJrz7ZNFW
Ykajibvjr4+dGpXUiTX87cOWtde/fP2l3z4l9MVH+HrYPJe07WUzdBuEZhImEAh/fYV32/fbR777
nXc77v2uef0c9bFhVzz6DcWoKbyCraM/2+r5Eetef0tX+NAnqAMGd3z2sfYxVu32IxBdEFPRfNKk
CzOnp7IP+QaABXe0XQLOFRpvP9yZHgP8JB+e8qjbRWn83KfFNZOUQZvKRofW7qSVmhvZRp+wNDmc
6p231du0XcW4EbbG2H8Oo8K/unDJa30IANFFBY82C7x7DtajSCssdmZ/p88pwamBlh9lEJ0aLK2X
kt6741YXx8vzOxP3jeOlMHqYgjEBibZkRhsrR+g/m8gPPyDakQNAC5ESGlxICwSzb4077zgXjM+1
cX4mr+s+HaMtNIi1oRMq6YAlqqn2bUyPuylCvSvgreGYGbD+5aATH2Tey0n1IcijXnvjpQWmXsWZ
fij72V3XU8ZUymu7PZkw+8hywLBkUI+ncU36H7hdCxCFp93BEao3fOtNYWJpGSqXBrl5CG1N+xBu
JTO2dVhawbrGmUq3i53WBBrdTcRrcFXvMv1jTKl7I2f3u9d3Yt2aPqwo1DnOcHQ4dVaueMkYswmT
vdHClSTLsCbdIgtpubVXhBPm2hVavB+LTl4pTDDu6SGz5tpNPtb+reYd63y4Utd41o1+X+rdJkyB
H+QN86BowKbsto+JGXiXyM93sWTvmf70pTL8O8gf7V4mBpXcXNv1Q9ttGCqqJOiEfM42va+Ag63c
0HcJa5zurIwbqkUCJ1Ebu96RN0NhZ+S8DPSxzM+ih8To9AxEajct2VrK6cTnXiQz6lsP6GhY37h6
ABB9Mu2VwVkPCsSr90Fujaewge00TyT0uj6Mb6qvcTUGa3PSH1NAFAjCtPgwE+BE6jWdHAejY5pN
6ALjPbHZ3r6QFSjDSR5VmrkZ0cmcwBC7BTTKvOMZiPSSqCAdq9EyXnQ0R7l9DUJwQSSR+BzGh8qI
X4iEKHY5Js9gSqL9OKnggNbxbiIICEbPFqMzAYKGGB/Mc3XHV2uuOd2Egr7yjZaAiY3dH02GwEUL
Bs7luDPwLNndoYuSLeCrooKKEmgQkMy6PhrxCHmNE8urw+SjO75YeqMf+aNo1Y4EXeSKnFc6X/u+
Hs4SbtD8EeZHdoDsSwHfbK6Tt676WG5nUDqwfuZnFL02YbPDbVYED2lovdBFsqSLsM9VYTPaKYha
NjLPgkPvehqYfmxJVQgWyg9sEwKXX2152D2NHalOnuJOQ1siU6qtb80EmiGVI8DtaXoJjBJVPB0B
3cbsFZOZuZpqeRZWiXJ5/ubplM4K1GQ5IgYJLW2Hyv8zgQhgPaCe8ty0HpomvVftgakbRp7aTrwz
4+YBydrFtr/BhA6ommp3ckbXEuUg9F3F688m+KC6PiICDftbCVVunZHEw6GtjENd21+J9uGmYQFY
N2wyhlwgXWsxwA/Cg/5EJsK5dQ0AJ+b8oicK/TF9FNWwj392QWiQfuqc+s5viP80fnICDuthzBhD
JNYnA5NgwDgf/pQFjktzp51vCtjQZAQHpuAERIqC+24Ng8zfMU0GKTrhXScCJ99m3xhjjG0Yn+EX
EmmUAdNtkdmp5nMo5Ae/IC2SGwYJx+T8pvEnX8d8KBDQg1JN9nFiXKGY7fuZhBPLp4pq4Quf4geN
iJs1PcVw49agqzzNyveS7AhisEuPQahNoaVIRLnWctPddnn/kFC2MOvkZ6559x4oOGKxrRFCvbWN
PzR5Xe+yuuEambL7PM2vEyyGLc0C0zVeWtMU26ZtLwiRP/sTBM5EESa7IX9AXxnskxycGelJCLSC
1tmOM9ZNV8t2bjkznsHxIS2KCUa7dQz+m3RqyjsUa+FV029iHcpz1dCdMIfnANkEMAJSaaduonU9
h5+S1Poh6inYNar0NM8OaBWGHU0m3A9mG+1c0AgjLDy7ds1LwxUQSe1bQ/rYanCfNFkwYQG6e+1b
KAS2/ck1upNekwOCwhXoNo7v/2bvTJYjV7Lt+i+aowyNozOTaRCB6BhBMpJtkhNYMhv0vbuj+Xot
RJV0X11J7/2ABkWrS0ayCQDux8/Ze21IN8lgXM0u6w6BBQurWFnOi08ukM/sLI17dTDq4C1ds8A6
s/rwKPQ6SaaYjV4YDQvtsnHyXiD9H60Y9jdqZ+pM0kcwN24RywpyH0bOsxVz0iZHUJ4T7lyC+8lU
/CMVqbkpHKnB5Tf3mXI/oTjk+1ASBT37B5qi37UlszMR4L+9idcqgOlLwyERb/Z2aPOO+pu+MEro
apfCpdgFdo1m2nLaY2XvvZrzRpDNJD2pod5r/w4UMLQnSEARZX4XgEQvsmK+jCuz3hobMl86+WR7
9DQ6Ub4Mam94hrNxWD05qsKpKnWPFda2zn26HvGGwb6TjXxpQ871gSoIPGldCFmeNg+ZoOJnq7oz
B2Jp8mzmPNhn0CxrPzJM1K+uTP7gcT4hVPEPlCIsyyOT7WWAX5/IFbxKN3GzdqhGEVekDLBxmul8
nvLq2CT61NaY3wEhs3B6MOKiukCIB0v/FcZSsa3tCQheNl1tMQNM1zSFHRjMjUk3j+V7BO1M3lyx
hWwBmwf/k56aY++FcudWcJYKMEl6fUiJky53/EQ4cuT1IPem31ZhrEuORZ5WvLE5uEELVFkww0JD
xOvuiHiZIpoVPWMYkhwUDpzkNzngIlp6H9my3QJNC4qnXNXBQVntHMEpXBqn/kVfvMRqiD+XVAcs
pNk7WUTvSkA0hZBEcWR1Z2NijF4Tmr0A++hAbLkg5B5hF246UlDOPES/3Ab/w5gWDrZgGBydYz+A
ykhhAxPKOmn7e2Jl+wBHfiWOnHZo1A3tZzVM085u2ocsdPOHzvdOfZ5ogu7DcY9fuz55nbMP8qNs
dX4XcXADYVyZsMNhIs9pFR5nc36a4gPqOWM39P3By3vNcQbqavYJmBIc4S5rZ94eS6GRNhgJyVBH
vaNagqnFWxeOT3MzvHUp42xizN/xgtt7Y3lUAoukact7M6UkEZW8R8J3NhPnCqKQd2D0seSnjx6P
/5aB+0Pu6oqHvYuJLKPfOQzvsfImVjY/EqTMb1lJzKjjPMY9AmtMTsvOHRCt+cBD7qzkgg/thTlB
vg2MsIro+z8t1lX21SrZRPHUEWe5EXMcwVVtNgpE7WL0F/SBYqcnTckVQjp2ve4hNtsUPMn4pCxN
77OhH8nk3TIeJxk+V6sV5wbSo3VLU7rOvGSXt3RT/vlJpRmv94iDbL9hsETw3qYyjJYttnVeE5sZ
lUoMYzMMuc1EBuijxHgfKdFgAyPYIT96qb9rltC8u33AUzshv6N0yiUouPWDFy9NlPpkTbnKVHf+
+gEMHcYt0zkSL0NeoyKdqAG6SqKOfTeWBsWibK1IjkN2Hr1XmaXMCYxy+UCduysc5R+tIpzu2qlH
geY0l78MyX/5k9muiKCnIbS9fY6kj5V/cHdzgN9MyTdLPIQ6hqjWmMhDQ8iMWP03NyvyePsL//pv
R1U+FMqAiWvlO+rsqhxwNPY0Oj84hG4shvqW9+uM4Os2Mkje7aKMgVnt5rwFSLbafWonxY7+14/P
6L4NwPFJQfPGO1rWebUJ64UknMUACwNNb/hg0Az/av367UXThOJtwiy8WZyYBVoOBtEdxRppUbtb
D6fmJvFN/NBWzxi9Tmt2RboRvZ4JTsNOu3Gyelt3ZLCT6KO2takJYL/5/m4O3ZvTv8B2fLc83Ky4
/3TlLgRGZG2cnUIy0g+0g4DcMPesbvyOxWRQOH0tgUM22s2s291se7LiL2HY/W1az5+3DzlbRTTR
ttpgA+kYXOH5r0i0Qe37kHsVGtRW5hFVHNEiCa7lmzMZRCiSGcbl8tjjv6/kbN/BC9eb0QjsDwIO
5SnIiiNabojhRfKj8zpj59Tcv1JWezXjeLx9oJ8dWQpbtxo7fzsTRUVHg0Se2xdv/69c/7MPWiYp
MgRgqBh6pgbhfc7aW/P19DaULaMcsDbW2sGx05bi8rXxHEBQCzklxfzBCghIdoMAChGNLqEW+zZy
AWLWDG3+SRo+vejxWxmci9h8IxaDaWas6fKabwvn2g2S1as94Qa1rTdXZ8NWwt4PK+8pzvR+XiYC
TGx1oib+3STUzZ+Jq76TEeSu7je4SXX96BvjNxSYbwMpS8h1XiePCsTXPwD98rOtTkZG9+UL8QPx
5bep9zhstua0RbN0qoL6bNDkh1pEy9y2QfrCJNecKHl+BVkHuqJkZFVq7hp/vmC25VC3fuqvDwP9
KIYOKj3Vs9zcPl/6XXfAbnl3+9rfXpqVK1Hi9i1vXzaV9Hf9JN7/9jodrvbO2ydvr1sGN9ibnbhv
ioqpUF2RAzQ75ZZRwx/Ie/ewtGi1h9l3UjmyqKfbVLVrrB8VwMavQnmnezMKjHOVx8G5Vway05KE
BSj2W+aC34zVmwK2AJEFCQ2dI+H6ckFwqeHCj5+Es07CXGOfFCFnWPCtrsOXhoDRhs6IS5pki09o
g877jwIG+tiSeFJP485t+nuLxePiwRweszIKijSaQ50/gZzPqegpbuqmWDEg+XkaqunBJdp126+9
u6SsmWO08qtD5nlokHyCUDzSSLChJ3YvHPt9arru4Lqk47jS3NtolCPCs5edp6xnK++mI7Apiu6Y
vTigxpjZrg+O9+D0JOCl3XCdSEXsBpNw29g+9W5KNk5ALFoeTMeUIwulIorrFJH5gU4kZ31p/fFJ
N74rSGYZCiZJuZN/x5NMi0YsO589fx7fTSvQd6Rj/LCyUu5x9f0cyuDe94ZvIAWvnkx+Cbc2zwTf
RklCAEuqX8fCPpjF4IKtxOBmUvzOw0G6gT5xnH2t+sBmNsygzqrmX80QvHW2k+y7dRAwNP4DTwdc
mRS9gZXITeUE+0CmQHHH76z2/InNSTg2Z4k0fSHO9YrNrVXM+5eSPJaq4DmTY7vXTTcyc1nUAcnX
b+MX56zxkgfei+UlxIxlhE3jnXjBcSLvXIG1jYTalCA8/0/bjED0F7CbA7K13rljjlmFBrrgHhB9
sTwLDiuVa1sHq3p3PPHTr6GzrRG7W+Zq827VQkumsZPP7+PE2aqlIqNSMURSgHcPWV9dafVS5XI4
d9LdaNhHNahLPS3N3jUIdTGE3gozuxIv/+k76XVM9DVHDOCWHChHkRLHEpPwOIYdresicg1zB+uZ
k+auK7zz3MLLdhheFShJbFdxTranl8RiCFz36S/DWWy6C8a5BhGxBOp+qqYPAXt2kzrjlaTqb71H
r0K6T+ao39NSf6/TFHTxdMzp2bt5C11zrj6x7m0cch02jsFjIcbm0tT1D65+gTsk+Ub8z09qrYXo
4fRkz8WFhd5krvQL7/5FeePvyRK/FSN5FugfU4mgbXCJ88rUdamrHtLpQFyoZ1/8av6qhuAPGB8K
YhfTTG/ydFpXZ/iFBuZLW96n/SLVgKlxXSiXrvk5mx7vfvp7ApzGPMkdt3DgH9LK+SiWtRVgM7MY
9Nsc2hNnIjhDQ5DwiEo6FIQZIXD/4L7Mdrnp02RvnIc5Md9k4KVRjk6YPry579bvg16EWFALLO08
FWcn6J+tANfDwDSR1km1dePBhMo/rjJAn1qPLC1sgsxu8QuU9nJxfIchPb94MRBTAEr8Je9ke6iX
mlF/d06V/JClWTP6f8+CAtIL22plYfn0dUzGEGE8RQ+Az3Af08npDlZt0wbt6FGgIbfqMYxGa3pw
tEcXDGP9rKAP9N3FmxhscLh+TBObXZ2gV2xDAiINTV4vcS9ypnflr2uW7ZJYHafgXASBW0FCa038
HE1kOHbeRXNgpZGdKGpfU70EQ/40DuOGmDxrwnWfgyvY1AatX5w8rFbcgMT80P6ruqPRB0ee0lUn
fMrH4ZtyjB9xGDzxDkPRmdjb9XUGuDZX7c6YSZYkTNhQ8pFQYggn7rGx6XyN9q6pxjcaTI5v/kH8
XKuQCYEPALGZn7Vc3tuR1J/QKu+IYLgQ0AYIkMujXfSPFg0sK/uJMKQonW9OgUXFl+GX5ZrDNtPE
QKajsx8yE0WNq7fguYZD7TSoXAekJD8StHSbUMefy2jqncXvUfJUpsbVBftVmESEdswrlfNFa+K8
uPiURNz+JAztXdDXydvB45Txu1XI0HovZnblu8RjD29p5r0ytaCJpuggE5r2Wza4yrUVfINmjrnz
AxIQpF/ffDAr4z63YBtn4duUMAplUoggjtArd6FoqN+Mnt22CdufoEVoBbYgLzEE7XUQW/uBxv52
DjmeiuE7wySxHfOgPWJVwOalNbo226R6mOaTbetfseT8Uqjl2nsmPNy0MgFAmjTL6z8mbVE2V/2N
ZAweStQEc97B70pfluGnkWE7UkXP3SLl2dIxNxGC/n1ZPVe9hXGsQ9QG4EdhZaAEJpthTvzsPgv7
d0ynwwaAOeGjdFM3zJK/wE5psGm4x7OKWNaUtUQYDCIQJlSRgdMtWgzez5zcI9SgtEAX27k0C31W
MChdpFPzIVxl9GYb3yWB+xBMnnjuZrj/ABbzBnmFhRqPQPmcOYW3469E97O2l8jg+RlT1Jy7ZeAt
HvGKqHg8LCrpjg4HsZ1fZKRwOThn4xb5euNxvjQBlDJ+Hv4U1ngsQ2RPWQHMLrXtFioZr196pFW1
quBjkde1n4K2I547fImDsn2WeUELRQz6QLmZ7UJFhI8rYUDW7vytY553CYX0L17W2Xu8JcBxgDJc
rAonfWLZ96FdfiUam3mMj+I0MRMbQ7+7qPVD0GRyN1lcXrx73p29+k7mqTw3cM8OZrvUZHlxQCyK
tbO0hnj3pQqh4c0vc1lZR/pnj16Oeu72IVBEtthVVHVueAAxOt9lg4MmiLZ+4o1E3yg2UUsQPjIW
A/0xtpKH2wdrRrlnhCjNxXINGNwDZR9XVyKiT6KgwsuaP7MvvQlnYU5Ij0b1a3cN5Ds2Q2jQCjpr
M5FUpQbzmVpVP/tgjs3lOXCLGgOHa5891dirc3yhtB37F2lN1R5XBFVintuHIOeWS6QLJaJ5TVQD
9Xv9Dy+x5r21zvAbg5AP4cJGsnm8ImGj6C6GYXlIl5R91aOaaU1A6SG4zr1n1+ICBfP3IGR2cOze
u5QLziqrz44eE7qt1w3L1kwR//ix8xD6E7I5RcC6B2LvoaQTvBX+KHakgMqDTX72RuaLtxk15O05
NBiuV5LvhgtcLA1T/tmk5yLDhyk4wL+bn/kukZ1LskE7Jt05AR9CWw0yPD1tvdHjex7IsrGwmbPF
ET6NmNE2SAwvVvyeUBwZUngdszKPsXZORojFKKWcKHMrP6tJs2GRfBx2T3JxUhqBFtlZ9Mwx0THE
WIz7qXdVFKTU7p5CeYc8BjBry+Puy/hoTPnCTdrNCEZ3smNnygb+sWPCTOUtO7QejXijpa84DDKI
Ro36AvEAJkpxF4NJoB03UCv6d0kprmTUnCwaf1RQxoB76S0wOXvcDL2qFdnWTAbyRTj5jY7Cn8cG
uhNBvrNEMp+wH9wnQFLv03wqD4vsH9tFXJaBwOTJ7z8KbfwKxSjQkhIVl6zylgZQ11DxRqDX4ega
F2cwYCGD6bgCt8oKs6gvMc+AE2ri4TRBMiFhGc2QBFFKDec0bJs1ppbMN3Zun2S7oJqB+BKEXcRj
f5R085A4TQ9+Hp/X/y0uu2/uEwbWhd17ikiMsWbagysKYvulnbP5MRgNTp+s/w4EymlOPyCbPzWD
sZmsJEbIUqDwmskVzyhTBLMzolhYqkUDoh4B1BYYO2gTqdZ8n+SrzElFCJ2Z1sDcLPd59rOs3fDE
YZ8GqgcXdenn9iBqZJgZLC2SQd37ou7WHB8s2UlIE6wv7mi8Ev/l5OQlkFrKCmoyI/PeccnkV5mM
37uY8iNV6lgnHNiWMb+E+VDtdCXO86RWyzTJYiElk2cRdJAUTkI1I9OjM3GyzisTO2SV7O1ujO8c
r+SpNEv55Fj2MRe/4iJMqcFRXE+MVs9xnl6Vq41TzExaJla3ZdCPTym1zkM+BVETJAiwSl3tKnqE
6z1u7pRDa/jG15ilte9qNox5Ck6pavuTifkqd8Hlenr5VlrlNe0q71iHA8kivpVdajAWRGT7j+yH
r+bUfvAIkdZloPUMlj48+VZC8iadPNtu3mymUAdPya86z8c75WZPqIpXt8l0mXOSyVQWcAqmvhjq
8a0vetD0I6oTZh6TR3PWg9OQkmO59XImJMvy2ele0VZ0L4OJfUC0nKhsxfPNFDnGSpnfcX9l9PLa
q0tk49QpzD8+cJigFie1IKVJvkF3FvjH3XNALALQiJiphPteoohwXB3gMNEYumvxZS2Wsa+LgB46
E4ldNrVRHMqvmzX+9o5VtdS7IntMMSYBx4iy5bV1jybhXps28M8Db21U980QNYISsbTI0CuorFCY
4/5EIUIfmCZFIPLLELrftCLy9uYBvpn9zFG6Z48bfBu7k9r4rrscXRT9D614ur2qlz0KzRBPK5gC
xN41NYhOBxRQaRdy0WMIxxIhgh0c/NELD9gwqAry4AEyZROFHUkGos7vfZO5SechHCkCQpURx903
4eDwb8ELyG5/s2aaifGVzNULZ31mZkt6ZPZyLiyAxyNumqb4SoElHS2PZvAAoqlws69aIGJF0kLu
9Oq1t7TYjyMD3LpCwhTzBJB/yLlzkfUh3a25DdtqRQlgAMekiUzPEC6ehU+nHbF5IxvdNTP5VzED
TlDFTAf9j5Jm3JYT5gsZEnpLrDYBZl18Kh3ecXRRQKUKazPggFUemtmsfBHdxI8usBrTMzmKVl+V
Q8VFyq9mlIVaMu7b3RDGanN7pV9woL0tqYXbgbER8QfEnJdEzqx0zJCQr3HaVXMZjaHxx9FkyVYd
mRZ6YUJTYKDusYagsyL106B3RdYDRFwsbMXVaunF2WMN+ibgZxRdHqUpUojRJrM715fMdX74FusR
edEPTUpFbRKRk9is8ynzY+SMPAvuI7xQLpLtPnXcJDO/VTAYLwT7hds2nz+k4izmtUx9jIyLDQiZ
HJacwshAZTYM0frOMIyENRVQ3A0TOUwA7bY0OA8+4kKnKoNIWenXbT9ZwGyXSX2a86u23Z/EK6Go
Dfknt/ZdDzR1felELTnV+nu6cO2sxiAYpKmxQyNCgUC8Zi4/CsupD147Vec8JASkx0AwKDntq5RD
bmBTzgflaLx6qZzuRkscO9N8WAZvuO87Je8bZu4EoJYnv6in01oDe+XYXQmX5eAwiw+VjOKqKSPN
ye4x/JU7w7H1tZDrhGeJmLXV0ThO+bFW3seQkBF1+2Bo9ZmmRgKIqnV3pIFfjESZ8ZbOnI4sDiFn
Irje09FAPuvO9v08mdkR+LHDaWd6YtiuD4ttPrWu9PasJe7ZUfEZMQr1EOkVLUf8Yxd0n2EJcRaq
8LeUEMdIzsZu9Ngk15vKXLEOqRLfDXLeo1yu7x/ttTt3xpkm4rtF0ATlr7xMIaH0MjysZ/55kv4G
gZN5ksHR78rwQJPf26BFYHDXmVE5mv1pLnA83WS3ltLO1rKhIyiuHoWB3pAVtBvXk5oNA2c3MICR
DaM/HsTk1JjZd9CylD4+bgbqx29u0T74U4KlbIl63D1D5aM27TPupdF4aKhkkDhQNJVe8QzhrUaG
8xuHXQBSHQG2xWl9Q2wUobFdO2+bnpi50XuTbdBzDKJcSlD31EP31lMZb7uJNei2ENFeIbwldEJ4
/WzHcWm4POxfS72eRpXP2T8j/bfj6feZSzC7p7jtNt2UcbgFnlv5TP3prEFhrh4rE2TJGM/d0YQS
QaWIXsQWKDpI8eKnsRqrQb9bBobrmLJMwIWh1GdkLNutLPs7XC+obTWb6u198rzvxog2TVh45m0c
Q7dfmPzrhTBo0gTG5HWhEIwoXdnrYaBYgFEzhuj7lFsAYYr1m/yrKeKZjIxG4MZSiCVA71O0TjQy
cdXRUeBZzUhnIWAxp2fAgmVbLDUFch8ptaLqYeiQtsxM/VNTMMbL2hQmdvq1mv/lUH5VNXcTQlrE
3hbI7Hm1nQf6ObHk28xthUcJksq/bkGzZ+id4/km2vPFijTcT6zXrI/A3OvugbQF9sfglFnpd1z0
Q1TDjd5ChaAs4UWN9A9z5XL0jXsQ6oX528TATrcsiMyeJT9+qJaZNdkb72ldz1sfHAzpAHLjQkjd
og+AekXbextgdQGUxjn+wUgwCPrEAd1Wcj3sYdmi2g5YyYeZA1/By0VPyYdBhFalnX+Fw3x/a6lj
I3E2Fad4ZBJgmTxQ74bwLv7ap2RpX/Zxu1Iuiura+uo+Y5HZGNWXtFSHjZi/pjWr3ULgbCeWYxUP
aeTSPt8Y63X855qoxjvDKsZ9OOZf0HqJa3Mwy5QE89jaOZc5Agp3DLflxNMezI+cSdKHjinUpqJv
+6512uEWaZJ96RO1WeE5NMdgbWeo3xkNnWM3ueY1aMzf0/SchI39SaMCxXO9LJdMePnRdZZ+m2BW
jwwaVI1JMmHTNafMtdW9M+lTpTn8hZaw70kSJYF7QWfdzPEhJIgeNy+ElBr5Jtp+bucW5MGm80u+
4VhGGYBw5rv1l1uD09Qlz+N6h/SW+inD+dW263uYAg/jSpWPe50jiYxPZg8BuRg45CiLsR595nG9
e1yzY5GiSjTXlWAKC7ZZFhWnNIggK3niRBJ8LgT/+CU+Z08U7+t6yHOC6oDcjjT7Sv34pSm6b/Ui
vss5/VWW3pEcDla1HKojXQ0Czmnhk/v53FFeOyMdQidbO/sl5a5YH6Ju4gcNDY29xV2tkFX7mLRQ
q1H8kFpP2YHvVm6WmeabyYoclgQil/7xtmHHnG1N+4xpjlyLxC0jPOgblZ/12e6Dr9YMToUIcQfa
JwJfsWfJ9mc8AMq3uLlM5b5MYBAjUW3xM9dhRVRExxJNciBcQzbfQHNrCwYpbH75l4eZepMs4XF9
du18WPYVv85kBC+TZLnrzRwsnyHJLqNWVGs5MTnxXnS4lYPmMW55GMwat/RAq9tNxEODDg+uKq/r
NS7t3JsJujWelRYG43jsb1QR7RI+2Ks3eF7YCEgFHTYyZJEDuCkmnyxqbv8biOr2uCSEy2GQuDfQ
TtNb5PommBCUyvOt27IsEbu5w7Dx5q2f5nkACNc7xNaxqzT4a6MK8Edjhdt5Fg+wI3kXhN+zgJGP
momlPqyfN8EMbihdg6jUSIWQDPVxx5UUTEznezHGKrr9rPW1AwsceKRNkxCUeTvutL5pk5nCk6Sy
exxRa5eeTSetiYQPHHI/bNohtcG0xGOxbRU3RYCnqfR6Ll7FHqaq8suunLu+CLCPrZysPKuPpU9H
kfhoBHYef/YS5vNurs5uAJ8qXc/2lUEsZOP+dFtOKnHF/pzSgvbTNjyUhuntqHzeNBHURs/hjruf
4AssAzdrbkCyMjfQ2ikEqhsXyaYbOIpXJSWCH4SRD/yI4Q6GDLCLz53tZhvkbR67eL+2K1IEbhwF
1m2Tm6PBk74csGgYu6XDfVbg2qi7z4YrB1w+fB0w1liZ8Y28xgQpe8jUVBCxh+5uC+LSPFhETUfx
MDyLUb3J9ZRV9v5ZamfGQcE2HcDnzdPxmuPtjsol+xptHvoeZKoKCQ3zCsraDhcHBqT+mCDxR2O5
IClZgNDe7sfxxkdqtOC3/XNbu/HS0WiwULBPzVHLmqSyhks2Oc5z0LX5gz+L32X1BcZs+s4Y1JzJ
lnOB2KJYVhFO5hMpdfNdZ/UF7mcRRq6ft1tkDcVjTu+BoLOWJozngy6qQmbgTfDMOGdbj6kd8S32
GIWRB+G+s3iCgDWWuzGcXgs1p0SZFIhw5oERvymzLc1DEnTJ/jNHK743FlYs259fAgdNFA8/bg3N
aKULl6MehqvF73jOfYRss9ufRDZ2+35+HOh4LeiWgjx+C2urJ1q336PD8Q46wTW4EAEzwoywyPvF
ahr2e+ko9tiEAghzA2FMab3sp05ewR5hapmL8slyUN40LN8YaTSiPlvl9wMneCJkqqg2zPo6cVp8
WhBwKvQk/0T6/H864X9BJ7SBB0I3+n/TCe9/9HP5o/71H3PF/vWP/gUn9F0IhD4RMpB4TNOBv/G/
4YR++A8U+gjNXcBBgWVDbflfbMLwHwyPLHBo0BE9NnDgZMMaY0Zqmf+PlXVlwTn0hW/6pvPf/sd/
/zfWxPC3//7P2RMY7ICbBXAxwtD2/k4Iqk0FJCktCDRe1BgpTbtSCXC9vsmWy+mymRhJIRdytzfB
mJ7oVpE2FWyCjh7Q7P3C+X+hG49GkqTO//BW/t/AGH9DsPHmmD70BLra/JnwzP5GUZBlmEqewPlo
DApOP4ZXeM4Q8eT4OEtGbqLqqW/9g6g0zTImS61H+faf/xLrVfh3ugTvzgrlE8L1hEX687+jHKQ7
mBru9HScZZcdTD0jIm8RuM8tbwp1S4txo0qcBzQZv79yDsM7F4ftxng3C37FMh7Z+63nhj2XTrag
LoeX25rlZyk/hdHGWzoxlJxpUP4XWAzbdf/PX90C9rOCfzCXcoH/DjRSwCX17EvqSJ/GlnrXftnu
bMc5lnFSbfOJgU5QZWf2PTNKQJ9FZrcho/AjM/krpVFex4nF/fZeL4XGVpb3G9tDu8vPOxYuNbkz
Vq8wtl8mOwVNDtNhq+MP3iQH5Zg8+zU/Bs7FN4SOI5nZ7GoTiMnEpACvlI3hcY3szWBGbpajhQIG
nyUGctPJ583c5AjBCfHeB+0TUwobEo9V7L1FRHGaj7uZyB2y18oIjQsqYDiUdXFPlDcY9IoVPMa7
ZmlaDxRdW5wwOkrc+iRU+5wkxpWw8hYFHK8pKw4Fdj2QoeYGGLbtY9Hzx6PBog9dtp9+2+BIcLvI
1xVCb9pwcsFB5oYICOEM0FBc38n11T2jeS+/tmHl8xqVHXIDjUeBmX87CFQ+VpGcW9/ZWYYZUk94
wc4pvye1nx3TlL20jAVVkp38CZMmP40VGk4VuOnBjtUnPY/vTUDF1603eGyj9isz4kmNkMI2zNvP
EZ31piqwELY/S1MUsLuDAucHkWCp+8g/BwEgGPh2tJsjhAfbaUFt56GLg7/1hvSmA6NgHMFm81Q1
zoUQEUTmS3vtsMptDMrsTYAXsQ4xqschJs/hEwOJkwaPQgCU6ob5gDIFXPQYUCQylC8kDoShRbXt
GwG3ElFzpC9u5xi8ye0pXTVnBrUubqlrx+NAkf/SCYZTgT++D17+ibrioUWUZ4TFZ0+h7aBg2MYV
vb71gNylSGN8StrVLYWK4UgfkmeyT86j9gAfYnCYnPx9covP21cqi8ukx3E/ueJ57rjmoaq2ainb
7VAsNoEpeIRT3TPfM0gUHYdXYQ5jRAP7zUgKhC9xude1PhaiblBGkezd8d75LY91RzyE3yaXKS9f
IUluPMNlzK7QoYIaY4jTZ/siCHeLTaHuy0d6X/hC0G5sexhEG6zGD6C1MU8Q9DNaHnYrQZ1S1uYJ
ZMAEdoqBu6a9ffsLksxPNk09U7lxPE5C7tS8d3kwdXYt1uu+MIRB2n0U/Xhx8hE3bFVuDYvQroRL
1xAWwrD3YLUsS70BlWbE0h/TnjBS/1TTvY1i8Kc15QiFdHsdOFWR2BNEoRvf6zVOYA5EHYmi26lm
vTG0n2A/FZhYkorzWd+UEYECNFFnmG6mXW9hzJNwHwabYeL1yU7NS3ewfbfdx13AeMSYH/VSvuWu
5d7Zo/NlW1ggOmLV9knVvPY94SZ6/J0o2rbEGjqoKsa3enaHbWu4uBMW1IVm0+5yGC4cq7l7M1C4
KEirV1mNeAwg8eyqej72aKDAD4Zc0gDlwW0Zb0wOBgM95D2MGJyuCH3AqTDzYRIDixuWTEKe8rrR
dODk6a/Yj4nxBnHwp3Ih1pQiuPQdtW9vbX1Z7t1Qvam1tRDkqKhu16ZV3B9NWH7O2ESghh8aJ0fF
ZrcrzwI/XbYetRJ+QOoxObBa6960xBchFRXTnNneBTw7am7pniH4ifJH7Y9ym0u2X1HwaN+uiJIs
zOOY7uhB/3an9KmfWCNmNLeB4Leeypx4xmNg4Y0vV7dTHRMrYjNynUq+ezoWh6qKmetxjRo7/3Or
333pcR9L3hQiPhkT9mRLvS5j+kvQoV/G4hPFVYsWkh9ElcITPd25Co9Mx81+IGzmbQg6XFNsL7fb
hL3BxrqYPC32kOG04tHQzIOs8Ec+pnQ0ku+3W2QZWc1KM/kzNHTA0Z3SSEv2gcXJ2c+e0pHf0G9r
eqx9sR+t4o9tsgG1A5uHyqdpY9kEUWqrfHRd2oma0PAhYTwA0Bu+nYfipo+KJoTppelI2FOzQe+B
lWGMjGqOpGX/TBwGJUuWVtv13oeSw0Igyoa/gb8zMCe+KDE0jOJ9IKObXSE+3W7MeGbzzpLiD/5i
E+0eCYzwaPbNMnxBO2xR4/ZRp9Xz7S5yQpYV0r9+OGnx2PfBzsc2ibqfy0kgt3MaCo6MYqkuMz1A
GgCIzjw8nSgS4EL13NuYEiomls2nXYblFlbvvtdkb3PpoAq4ICjW57xHjVx51sac6zsGmwG/A19r
q5Zkie5nnfohYKWSjm1G/Aj2oaBiKV5Kegsh76kh12+kO1jw2Zu3/uS5aQvAMsDs68+WbXWjGX6u
XRxtclXcysDQQJNl9a0O+OLYDdt14wh1t5flQq80Yd/JGYJY+BksUXN2y/NfIuY1uu1eB97bOHD6
ra+KdtcBoN9IGyMCW5+XwirCpku/fzC3dM2i244NxbiIyKD9nadEfKJ+pVWR0aConD0wmlfNX88o
uPq81QHGxH0/mWyTXBOMbzbrfY32bdU9+bSsnOldEk9OF9HhgR+KP0WrPlrhXyuX8WEjLzOO+9xi
dVny4k89vdhNgxqtiz/xorAm+u1aOl90M4HKEKzJoXf4n4Sd2W7cyLZtv4gA++Y1+05SykpJdr4Q
lmyxZ7APkl9/R9B7w7hVwD4P5ZLTqWzJ4Iq15hyziBiZ9xULmTkXx5Lo3ZiqZaM+MyQCP7EuHpY3
olXbrKZRmmtchWadQrpuoL6sR9BJ6/+cFnymiWlC5q5Voi0f7p8SxEjwn9ds/wLWsarlsOjIsEUj
GWy99An/KqGAFn1oTvNI1ko59ga0a+SExh75aEEOSCp0gCBmKWRHx1kPQX2wEQMugoWm4UBSWg5B
yzB0socGuWCt/WJTQsRdzqkC2yjbQ+U8VzAy2TaM71FOq6RSy6oRc4klmhXvm6juQcRqV1v8ovmI
ShKtfzyznvFZtL2ebaoCxbswwnQNbgsfA/WV5dCcT8dTPOKxXE5ZEwNNlDo1Nm2lnot4MNubfkU+
vkzXZiHt2IqsKcQcUoC134GKEAHVdMCLxgggVKXuWp8jnKlGPm4jW3sTMv/yfC6tTsDxIxINvVXw
xX5j51QBIfFcgqfS/N41B2+ai5XuRYTEtihc9Gbaz6qOH+12V3Q5TFuYx9bEmyxFdIj76diarMqa
47mbTBe7bsJnVPB5ZjEL6DCRRJZm0ZNwdVIFCw6Ysi0+277/ZtZ0peuE09zy+FxT550mnD9Y86PZ
/2jVepumBtxO4a3tkVTFXr5lPQOhevgKc06d2SZ10xqxgfisSbHZPXUUegg74y9fPX8xIH9C8e/q
EqiFW1z7Jr+naXmttI98TGqyd4MnkS7XUYHKIdYPHm02283uRH35m1JwHdIaCC5pjOBP6Oa26NE7
JPC77FHfRQCMVmR56DQyKBEzoYZurD6DLTattikEMqW5/lnM0ZaTksk0Z/pSz4mxuC5lUGL+yOm8
rJfFODX821KDLIt42nJxNVL9ObRw8vaZQd2TNXczCsEj5l99374GTcEVzuAUsUr/VhXJdSzbe1qx
qzH3gzdCynm1cPBEM2VGEHF1LhTGImyzz6X29VxwXaHGNdxCgD9QgwMXEmTP4Njyk/xLrzjuVcGd
t9mPgO0NajNKSKJAT0mffCVGdscxyXrpFs8wnpAftmthn4ypueJL2Yl+4vrns9PGzVaBNunslSpR
Z7X8zxks3poBF9cjqg2/QXdo/GBawtaiGcgkde7kFZpbe3Jf8iAjH47PekjyOxM3RCbN2iLw1G6J
z5D+rU8Y/ZYWa2QH6Xly7svVcYYzxAauf8QtcKopwdlQJN0mda62nd8TyAkr4c2/KFCw73E050V4
MyPesnrvo4wvAXJthgV8owXdu6jlpBLp19J7x8xNGzaDvMEbMtQlIAAdQueDIqC+NPRfR1X8R4nz
0yx/9wmLBJCkc5mb12xfadnv5din+5bskzAJaO1yjxyEC7XyeuipYsq+fSnq5sEj9nxVZTNFS/Jd
1Qsk390IxUn5NKiHLRcRrfpsCCx5AF05YrAaPkR3z5BSrJeveY6f6f2hzUvhYWMmuEaGfyDkHDIS
a0/dl3fg7zrubQzIVuXt2yQQu6r9JA/dmBKDxTr9UlukDT0VFrQXObPaLcexug7Xtn3QJ15WwRwJ
L/F1kP5FGs+TPoIHTimRJrP/Tal5t12337UADgsn/+qsAefWQM+5UftcGTMUVIkEbPlOiTZ+Q39u
H2V3YWiVPFRVdtbIpGW35u9qd9YOmlb/sBLntdP9n3EQPEKhuyI0pGowlDTFzX+VzEj3KUfu7inT
WWLq4ZbMLg7YWA57G3kcp72udimJIMALEuMsNybs0XEOaKl7uM/hU7lBAK5AFZWqB2C0bNcF6pW1
GpAum06mXW4RB5R5FIRGlbxlTvjdE9OlR76Br4XSwnTDV5cL5Io4BlS/GRfJOWQsVohkX8PqEbVJ
HDG6vr6CH0hGKL1bQwP4EllPZR58DXi9VhlTrDQj6Tv4gGTW7cOBs6aPwt04gAnCxU/KucINUom1
wKrMSELKaWZOdsdFGFaO0OyN6SdTS4YQHOeeNxzrIfVQiOED8IvuhZOROM+AIMTOU+l1Yw4vQQhA
CjqmHuXXIF4m9fFaB14+nDKL1DJ5LfNY6KjAfDBVmvvoqrC/v39UFJ6nP6mL0kRFUkWCgHplWWOU
vLYLDxF4UkIrq4dXSz318iJCk2Ll0KjfXW7sQ0DIAqXWdslkzIeEBKvI3emYz04DhdjJczqQuPCc
8GJPEJ4W3Mryh25A6MORdfh705+7+Dhdsb+pUNLln1A784u6mbADVvLvGtHq399Zfvp757//sGBg
Fk/dctvy1+Wnv7dBQPnvS1pu/Hufv3f8x23/eFT4PHSq6NT85+0xdOYRBycFLvf3eZaX13qM5boO
ecLyD8sfIYPUOJ0EXUOtac/Lg2ddAIX97/vIgl8iSMYjUoPpZOgCD4mrZRAuCxvhZWMhOGywAp6s
QYbteQlXXf4eee5zX/n1LlQpckHYmnuZgzrsSqz38b3vvG7HZylPIUkna9BT4xqjmXvqPRtjget3
iJeVYXC5cfmjrnPC2KJUYxJnaSe6YBG7uGzG3TEq+Wjqn5afWE69U1KBQ8VFcnCM9tohVt2BDjMh
5VTmKaYhcyIU7dlEeIKznR1m29SfGaVvFbLhOEaM91rypZgYF8AKCmhuObQDqad7ztvy1EDZwYaL
pzN0y4MIhkMYE17ulpBVE7sq8f7ar7nmBr/6aZtODNgaJOpR6reglvFPmFWxddyCSVmaPAyCrfwx
cBC8+zqIpxpU1hSGqgYhGDxgZtrFj04LsykumaXxQZ44Vy1O+oQCAgMK/cRbmg3P1SA8YlTLR83P
yRpvApzHYuslr5Ee4drtNKxKfcqC5hebFgIauExtN2kK+ikvhA9lDIJxfoXZtbJg+wCHhcKs4O5U
vjB5IvztzuxDsYqeUAU9W310nfF/oOfoD3NvvmBlJ/+DeFkudD6AIMv/bU72p196zL9qDTyaLH4F
Lb5QWJ2fdbHHJj1ihkbXpznVHuH61Un7x7YyqIKL8RLFE9sVl4UXu+Cm6m3/yJjggYALHPmCTSnz
743sf+XGNHxr29baWozA2d0hUY55yS4HhM9sW4RGfhwdyRQ+xW2Lau5pLAA7cAAxr4+8Q9EkyIEq
IzsU4Nc7FxuA43vYcYRXbswm/jYWrkvRktln3Wn8FUr5BM52DwilxfUvGbJ1mUktMH0344EL9GAR
WkQFmvgtTJoAKKyMbHq+xfQ4FJpx8FIwfbJGjqqmyUj9eT4S1euBCLR2OAdBh4qDMeRxAE/UYozS
6d5CTRvuht2EdGDgcwcvZkIbWlIfm3Iw6NvKS9VZPg5dX18ZZX2oLASdhcsmswq7X7wC9itGiJDf
qs5OFm3KAXJunYQzrYzYh4Wzt/WYEHbdB8XWdLyMdFsk2REyTndLA1M8ZrN3GToyJisq/Ez8pB+H
I8MmFFXvnGNQextr6EKURdUnW8MDg+q7zaURJKZ/ww2CGDfMFLuRHmLa8FQ1kunUjcEsA4nVff9x
oHfNAYThoYHMUdfJztSHg+POG08Ke+e04Dt6x7j7Th6tmsh+0mW4K1ut47hHitFZ8g1+0pU2wqsb
wlSwWCzcuL4KN3goDO8WhrREGj+kXk2eWk1ONyikH2xcaam4aOE18Y6UOV4jYbpW7Ugvy5AYNSpG
+skAszqoP3KZHgypjLqT1SP7dB8xFuHwkgNnC/iqTQTubrDws9Qf8Zw+DIZ11nKXg6F8dB/tOO13
UFKtR0NZHqJq77fhBZE360xC9sCoPbcFPsy+oiHbRhy2IU0b47EcQTB0Lu2qyJXzisQ+Ls3DcGhq
730avfzJxGyrunOlO7foDurfRYAGW206ZhMfcEkXoQCSHQYJ2Ol5bDZz6F4bq2oOdW8RBhjfuqp4
CNIRrxt0V1p9xpMchocplT3BJePeSrJmTeObEzUPV07qH6EEbucQu3Uvce30qExaJt0zvYVj7LT7
MNP1S5mn8YMppyOMPlRcRXaVWCVZO41+K9y4OT9bA3hFhG247dxhF8bhVe8ItOqjPN92k/vm2M7r
qFQ87F5ESyYKmIjOlG/TFFyp5DbBAJ44cRzkJv5+Ttqf4QxsIb3hJiEXyb8lmJCGmd6fCN89hnuA
vcz3bqDfWxP+6VqnYMAnb45ri1ivlQMAJBNRtgFj+lIVyJsZBYXToUvEDp8uEw72iAWzvjhBelEN
N9snRNb0rkB62nXGRcx3xue8jT8tEu6TUDxOZAz4/bTCkZPXSGRrI99kBrI/P9/LmlrF7j/TeKQ3
UQtoAUVw6WvnA1g+0zA6jLTWmZRoGzi9TMkQiJoPlahunWvc0e0/9ap8b7sjmQsfARNCRx3SGBZ3
l8HX4kuHY0xrw43EPNAMxaWrYJq1PzBgbEdPuyZV8+Tb1gN5Z7dJY9kIhHiAS2MP5kdsUgabdXMo
deNNRuaz59a7CPmGY0UTbS2nRgxIWd7GyePY1ucsjZgD9Ad7wPKkaOYNsbez+R2z4NXIowvkjyfT
pX/geDTaZ2ES99shSiiePT2/NBG1GoIOsi6iNKtXs1GiV4ppU9lKVZh73yz2XAz9+ytK01USj9u0
ad40wkEL+hFIsN/UV6MeiuiWQ83KBsSAxfsh9b8jz1uzY0dC0Aw/Qt/9xCVyazd2gMRxHElU4evo
0W1NnENyJj7VeHXC+MNp3UNAMkiYO0y8YjJqcu8YgR6qtOIUGBCVM6znri0f6MGj2TGwURk8UHfU
xvs4DQJlMaoVv95mcbSxx+gn/ZRv07cpytkz6hAe6Hjaoa0sI9E+noNvWsGEgmWp2+d5zVb1PGvl
vJF88FPOypZ4z61f/CznCNjO1aepQ7rD0Unru5bi1LJi7WfLStalgmw0vwAzYxgIZ6b8wdKcffPQ
jSB0NAxUTapXeMqyb6Mz/aYn9k6psqmr6rNJzj5u9TWgZTboUPonUqa3dnEeSSIH20VftD3Pcx3u
XANOT5D5z6Ba7p4kJrfv5KFvbGtb4lBa54Z3taHOrHu2kjRFi0voAZ0hE+fs0l5TecU4+tF1n0nm
8rZl/khdHW0goc4bJwnv9Vj/rgCpu52S3Bigo3VjWxeacx4n/ZBWgMBE2akpU7Xp/PGjzeoPt+Wq
X9ochDq6fK6pW8iDhTGCMGSeFk+K2H4ZW/kVD1WxL5Eog7QNSXAnRDNzoh9S41iTMwErsEAQ82Mi
14ZoA1QfQXXfYQX24nbF13HUvPTVmtgf1YW5h8XF9iJG/q2NbKmKJn+zpeWdXYPOcap9o8P9DD3J
Wqc5F3p3pEdrAle0J3kyUuPbRJGkOi9oYGyoGiHbwdhbC5hoh1SDYDhm9p7V79MwwjcSOZI94J0f
fYmdnv7SuGrG/i4YoMYjX2lyFWL+AVkVQkvJNb2ahosti72jccW2IWwL8T6YHCMyLd77gMZpZrnO
DlwcDFPabVxcH8yJCMBQ9j+mON71ygzsCeJ5AcqzmU20V3xafCZ5/aoN04ObYPbXu41neiOyuqZZ
dbIn0sfZSzgExWSS4UHfxNNxt0gBUTBmD42A9ou0pny1cZh1rSBu3DAYXmXhv9r05KxMZV2tCmo9
16MrNRXshbMieU7Hei9D+2Cb1Y+hfzK6teMbH/XM5JX/JnQR1OvrXirbtNy5zvCiM30niQigIk5g
Zrx0xWoQDYWDJYRMFl0SCsuvAWUkO+HPv5F4hp+K0WROGz1l7uQXALZYv3kKiK5r9WiJYCdeGfsh
/tkMCI3/86vQRliNEIuouwTMrkbSm3k64QQH9RAQ9VZZGK4nr99OPByVvPorVoCNlbzO81U9bgSb
wuT/6s4hz9HHPnBaI2Ml5FWNVvk2o/pPspsvNg2ujIreGVzpncEFqSI2puJnkmLRk/Kz+jf+q4KG
lHTUnRXZ4Op2ilSj7rdNSsNC/5CHRmgry4qX/4PTOrCrQI6zbzQORmDTAb+v7lIZ3k79rE5HQBOb
FCpoM7QHSyDrgvz3xDq0NujYDZ3+pZ687KaMESVt3kQ+VyCKLAs1Ir+B8RC00nooAlo4JSfOvkJY
pu6hnq+Kq1OMS1W9Vqet8+1chHcrCQ7qyaum3y5vgMG1lY1HZskjtgv1cOp1qafV1Nsp8Yar985j
1M4+Yrelfjv29aeGSbZR0DHhnxsZrtXHo96e+gj/+1YDXpU5Us3RN6tnNhMWFRyDNTES354POwA9
q4LbWiZgk4dFlp/VfQTzft390Nm2QCg66dy1zf7cPYn0vU7sV8jDZUGIDLaDgkDRTrZOTOA5N4Hc
X0PLwHHB++ySzdyzQ9Exwxr5p3ooHb5mYfBqaLpPTfMhRXlVD6nuEwiSLp7UPdRrKsXv+PG/Lyri
RvWCib87qqfiKR4kSPCSzXPaGsvTqYdzJUHWAtgI0sN0+oa4D0Q61Uu6dUtxKZrvumCI5Zeo7Ewa
i000nzrcsAAG0xVkUlzYJpOOyEq+PIpti7MqlZpByp1b7eMISEiST9dlgA9F6IvL7U0bOVwLp97N
cXGLUhOeF0jknom5KfFGuqnOsaSiI0oORT/uHtIwHPfIEb4qIpbGkWn2jH0D81oITNWpwYkbyENS
SGs/Uxp6XGzMZ3YLH0oizsDde1pkEHbNgTqQVqbat70aitj1zRbYJc3Ca4nEmAQb+ZZ4uPkQm0V8
tCIsoEN5C2cftU5nsG+SwJ/a/NSK4Vn9VwS1ua2UTExJwVpEQ4uqedgZXssEi4sI7JD4Sw8HsUu8
Tw0OzLpxpvcOWTmTGlrUekLnGxrF1rGQG1iN92rN6Q+rJEHCrZu1SkaScLWH6j453UsWUQ/NDk12
omyZ3U1cM+yBbZx+9MbSOU7qggXYVa0odCmVEWntR/ptaXf7Nt10TSQQ+DZNUVw0Na8EicGnXTAw
aYBbm4l1mDQ7OQSNABeNEdK1aApPxXTtiNZYpYAKo5zC1lUjM71DQdGW2aeNSWYrInaPpuT1E4oF
9xW4G+EwIO90raNiYrh/lI1x0AsGSGaiZ2s93ALGeC8rowTyl6HKrRD+WvZuNhi0dH4v1navv1T4
bTYM0+4hWTGAQEp/pYYUcJaSA6JgcFFqOEntfCg9egdlTKPbRNcH4tLazyFib+i+6zSgqTLJaW+5
otyZ43DWq9w+Vo1+bpTJcJKEI0k1zHRMXPeqhZ8fC8HLXJRXAqnYSke7mnNeJ8BA8OrRyzbUGFoa
6N5y8RKFFKnLge57uF760t02Bknh9hj2pLMDpfKGZF+2DP3KomqpsJg79+qQrzSPIBHppDsHksfk
WMdJ41vtsbNLnK3MQ6D/ORMZE1RLjFWcJ8KnAqG9zeH4CWXY2CZBulueuiZ0CZGyluAGVxhvG1cb
JDD0X2TtcU1lT2aJx19sBdW+UnlZOVmRuSk5WFk+pHMiN3idzwXgSHpf7ls++s26kjRO+9zZDQF1
y5zgjRXTPpn4TS911o5ORYUi7GYpZYZkjQZR142asSgZ9uTW34qSVnMsPRL1Jjy/tomtEL5Wz3eb
vMNp9lc13Q13JLm1NOJyL8dPKk6FaZvMPZqGc9cSEzea33WD4UQsc3y6TFemEdNyL8urFYtP5t3x
CuVNsMUbc+rD+tq38QXb5pefPwQBpRHRO/Z60ug6q3Mh7Dm2tWJ8RevSryuXNcDI3JU5sIkw9O4S
GEcjok84xqi3sBkBc2PO/GecqgaKi0qqELweirx1Oyd3V1oPBvW+lyMR6STlEd6EFAnZsaBtEwcx
wE81PbZdyagLH1KaJ6ceZKsaFy1DgyZnLkf5cceXwPBXKRfU33RbXJ3Z+VagIGTYw+CGE7ivzMeu
t95gTT2Q0QuaSdyzQVwGt95yOdjpqcvMR/YkgXlMBERf4n/bZeF11HsauD6slhldXGlRlaknkUyi
y9B4zytxb3OCGyCFshWlllFzd8mwDDsr3SFO4MLlMMvBNYeF/lvNzxZhzjywDvOkZ7w7+opeMU6l
kDktezQ7zjZ+QpAW5+oysx9JrELS6p/rNLubBqDwimMBjhSsNvh4LUNtdN7eLpeQViH6xF2vA/Tm
gt/NQX9pO3ag+vgeR+0PXMHsMAeUPEnsNDgs0cggQrkZMz0iYsfXzQjoq1cw55RwL8w7CCuBef5C
IIZHNTVKgDjEEUa4OKjAMfQ18iD7HJQKrsMLzNxd5ZgXIKXfZkbftA45QNyBzTqeDibxYGBZR5st
9qR26xMjUrVBfWLIhi20H7HAo/QQKcjswIXCK5x76pqfVd9+6AQtb62ZGqDUcdoPfAWBzf4iWhue
92fMSFqhon41iOoGCeCb+jfKGoIkgCSsliOmb9g92L2/85hJFQznmqh9IyBknzp8co3HTNvrvsrU
v/0RT8n2Z1l9afI5EcfS7s9ZrnSxauSXJ2R0mcZJV7JOjJ6In0GNdQmW+7gaENRA71+HUXlXEztX
DdlHhjfbaUq+1FDQ9au31pQvGf6XTu03BnII1jSCE6LW3WeOm29lo610zaZwVbOzHpVIJYLvDbEV
cmQBEimzzzqIWYRxk2+GPN3/b0Gz9Y/EZITAhmuQA4q02vMtdOf/v6C5MTnR0MB2h8XtA/BCDUWZ
/Pp+Wm64gr5gbuQLbmkj2rjKUsyEi3Yh7fmQSrhxizRQV3bWkQu70irVCUeDaMRVU0pGL6IsAhh9
XP7mhKM63PM7n0l9iiN3b8ad+zBZ7HD06pTmPfu3gXFkoAZ4NdxFNqDf5ojP7X+/ceffcvI/b9vy
SEX0vOAfGbTIuEQBMbg7sE07gEt8HGfjIfAQj2pcmoFCPGTVlwCSsDENx1nVvoFH3lCaC5FyQrCT
QxVAuSLQ301K5hOjBIAZnn5RhPzE9UsBNgcffq08p/6ud/j0lqsoDTaMaNoZ6KJ1NOPiZWhCTgQk
yKGWfKmyKVbHaaakyKPF9/FHa68EDmVJKyispytV1g/ZsGKrFa5wTbZE8XD09To5QPauftcJ8c/E
X/8fH5r1r4RWjhbeqGm5+PIZ7v7jQ/M9P/MGzQJKklgI4PAIzswoPVUSLbPcsXnpTMZii5hykUcw
dTkKm3acurSwYbl4IoB46mivQHAeI9A+izhmlpRe88zi4bmTYBuXnzNQsJvB5RCK9fiZNumPP2o2
23odTOa4M1skJW6IJED8rHnuhpGLakwG6S6KaUqrM/B/HzPev48Zy2HRwIXho2T8lwUhIrfMDJKo
hfnQmjuoiFoIUc2LuUwUuMkRZuA1VGJ63UzpCfpgzpVIT1NG16RQInClJg+n8Mmp4KLV3pbF7zC7
LHXFcGwrJJZLwTDW0/OI0gBiJxsJu7hPPp9MGQQ3AvJ4QoN2CxoI1h/tHBaSGVGAMUkVrk6KMxif
4Fde6RG04nYrPZKBIh8lVTqi8MjHA/TiQzpPiw4plcRlOW11dP0abaG6ttmxEeydxD4KJcTyo6Fa
GzljIIv2UcIWfB80qD+zux6iPYqm1wxpwuy1Ln4Arq6MqyCTO1mNnpxv3EyDDTpuGmD2sUaJ9X+E
a5q69+8FzLNMTCsWxgzL9f6ZRur0mlXlE6AZcuJYISlW952fjhvTRrNTykd3di1AvR6X0ro/uW4N
I2aIv7gmVz3CZrOLXid18FVKZwW54BwHxYPvRO5aE/ySlpTveOVpLjC/+rMotcbRdvtVO9TpVjPM
n7qcf5EHeUd7toMFfDOD/MvPWDgK7YXGBxfUBoCVUpVlDXA8yI8Pqd3f56KqthPp0diFftRKx2mH
9Ia0IU4AN+RbnKCviuyk3MPyKfDGbTd3Z60GmJkNhFI2pXMuDemcHeSuWWYVh4YxScxDX4ZiPIXB
0HBLaRxDie2tqJ9aenXwZnKgKxQICuGjoyZHO7upJO3GHPszSxvmDXFXGnyvdml2suApZdgiZ7M6
FOiO9UsJYhtAMYumx23yrzyIdqRRof+1qQIXJdXy7yaFnNVoz/oQfZVYfLXUIgeg/bUUlFFRXV2N
CWZT9oBS1JmhhFuN59zmsLmofXFUJd+9tDkGInxlpbyrrSm7aGjGqjcU5913GTjfQ6iCmdMj6R0w
f89Bs6cNeamJNKZtQ40wiwGPrfihhEFU/ADVQG6iYfyyh/EZJu3Z1GNoqika+sSiCp+DX1MZvUGL
IJINpWoX/xRR/6GZ6rFAHq0DGyc7lginKEa2m1hrM46UOWZip5NUoWXsRJO6vDSud8s0FLxK1aUq
zhbojBKDgH+lRe/n8dGPnFWo/9G39WrfUQ6cdHrRs49s6kOChtSnieDFtDqUgM6OGTtlpJ3aJS/X
JLsRV7uJ9t6ubr2Bnr9uYaqorTCV7JaINB3chvXsh+L7Yrf3Zp5c7+q3pDa/Lyd43FQ43cvxOU4H
FABVhAGmNq9VOkIhbNjjtzQeIiZ6id+8+5G8OpbGYsO+Z+UQP+SwJ/eJlzsGBeWfEbAtMjz921iL
b1UirpPyTRAqjjMeHHnLxV8PiZ5K7PBGiGe2CYmDbCxs7su2u9NonAwGrYCZ8t5Q8keh8YvpeIwT
Usein3T6NW05bOP4bBgNVw9mRrnlnysXhX/aWcm54UO2Z4gmUVl+BwOyrX2MbJlkcM1k/LXPhHHu
kac5mlhLmSXX1JRHcCryIExogb5XACWbh3CHIY2WRQ9qsRy4npDvu7fn+OqwtzxqmZtvqhA3uO/L
i5zmDyebzJdsppecDRctxgs2Y2Ihqt6Pa5ajhiw+r6PjlKD31GNycLxKuccxdyZdYu/KuDXX0rQG
4IYBoQkYK/o+37sdAKHRBT8pwG7RJe3YqdoM7roKYQ8iTaLYW2e7CIMU4HIiUoBvYjsqqh2qspOV
VaRMaETQzgkxp6NuQZGaH0y65uTqaghZSqAZClY9B/NDXNrZFgvMVesNSEw2fMxizvYzoGYEXd8r
cjm5eNfRTjrt12hyq6PRYxCmYZ0WxL7nEYa4/MTY0MjC4qSZ+vNsuOYO+doBmpy5iV3r5gZiPgXd
m6wTl/4SUhQ51Q4xSurHjmFQD2NOxNmIXhGGq+k1ZyQP46EOZ+2ceKl3auav5S+tumX5CUcdQ1Cc
yXx6U7rlOk6aoOU/zIjXD7btBeeQbPe9X1rvSR1klzECU23B4QmMwmE0NYHBaMVDz/7nIOT8GHle
esjT3MA5giU3ISn9nGulthaQJsk6AvwSDybE2tbZL69yeRWW1/I2rPZLhGhYQlE2iB8SRir+BPOC
behaSIvcUH/Ym9EUk9YAUa6rswswwGDtJDydLoAg6np3qBRK2WB4uLUMdLwtCsGzX7zVPfI604mO
mde450oVIeTQoKcb23GP2ezZhil+kA4kKIOWSkbdyaBlfAtSfTcnE+wS85cl02yb9mZztuuuOY+x
8VkjTt8Vo+jPcQWCCoVMRBTstM3GwTh6dskwhy7hWZq2RxAYY0PW4pcw8t8AsSWY7HTkLCGmI9jU
fcke0rLSs5yenW56LFtOlzgwribpLD4dE/SDcOQPkC7K2Tj5yWnmBfRzROoQcMs9Iqdh3wI1jfqp
2+uFyy65Bk15cjSvpZNhrYaZIco6nYwr2RbdCYF9ekxFiPYY5wI9QgOeOtvCDJPJyWel5sKTkn2q
HiNCynuQ2DLWpgcfIE9iUh7UnFR5VNiMEVZDaVa2xmlRAGctThQhOpRZWrluCJ/D3hpD3kQcCYmd
DnA2fEUueh30Ypdl1SpV2Ye8+lceu692ASdMVRfFMIkNc7L94qCPuvb7EKF29Bn3oeTO7/7EMjWP
MJ6Un8GBGI6shCiRcLtIo/MR0lmMoWpyxE422Qfw2PMiz4b57K49CmnGdaSMmJjWpKs9oo/aLa9y
EUyrFtEcFtcx3iBqPBmx8WhAkuAkbdczeEfor7elTmomLh8yKvZxitwqD4NmrfXszmjTGDS81xCg
n9Xlc9GQY35B1d+w9vMuFO3q2xzS/S3a7E5EApcyZOeU6c1trou70sMq9blroUDH2MQocVTxzfcE
EyRh8TBv6JrLiAgQhLGkn/JIFWksaK8uLTHndDqw4mTM4aoaIE5+Sukrrvqe5+mQPmc1ojOtr9la
cctikpmjSl/dF20/ESZd4iU7L0eKWmRyb/TyNncJrG6CnGD7xQ9NLsVOb8n1oO5eBMJjg42gUfSN
AZ391lOee4SUXxZZUSvMc/jJLPa39TgT5ElUrNHhfE2F8qAG5mHU6sdGD26RMzOrNK/sbvGGuPLm
oNwt8uRrrnPOVUZQvXbLRjoOrot3oJnug49CpdPrrTnV19qzD+QuYzRxDssG2lNq4771nlBLPMmi
tXZDi4qr85pjvnTTlB8w0AAKNdcFw1JEE5YIl+6qOLXwU+fceslVQ7NS7hqY98FKr4OzjHuKFuvi
mOim2OkPLc4X/p9IepWTV4YrBqHrVCe+uQ7popnjyQqtjIEMLqoo/D3EkrpYHRFzbNGLpIxcke/y
SBEtV0uzZQzZn3hD/u4FHRmazXesaceI+Qq+4kyCqyO7I+VFt8eiR65ij1RPZURd5GIYsPp5xqJb
3FtN27W59r48QeSQ16nUylY5EqPstDdl2rFZH1ht63dVey79g9CmEqmdaKPq87ZuXjJG15hkqH2B
Bm1Tcmc3sSYuQDcrmEzet3yyHmute0g8TnQAR9mCUNOjBFEt81vYHRSYOnlDSfromC79cV6aIsBI
B8J6NL7rZKZvTY+PoyOodhU5iYkOgTsSi1OuoVqA4lR6foDSAGOIBu5c97c/BGI7uElw6ZQVNVFW
pFC3eGk2c7pli6jxEIEXP/hD9EuLHgSec7rVr7oVflXaTIAr+kmBfWczeoKaXM5XWfJaiXIj/yj2
urU9iCfCIDesPlhdRliHWvRhlHyGqkrlgr11Jw/sc30/iCn4oRfFl2FiFlDnbWfEz65fgO2ofmdk
2BqqAVLQ+cXXqx+zqfk10Dm11GscqX9BLcE3C+aOlwiGKC3ZfRTgXU9zUx0LgsPWnWvrbDQOUuPU
CULb2Wia3MSDhbmxr+29E6PWtcb0a+mI+CgdIi1sgYoV8cZm6L7crMUTKCnjxc/8n/4YPNKD2qp6
KR76rT744JBUq2qxDonoXjo2Dsk+gxE0k2/B1uvPWhbxRUuR3oMx++lH8e8ydmu60RVO6r7chF4I
RNXYTTE7eUTiLIctvgnQZqMlKaqtfSV6NjjKc9dqSBqH2tsp04raj6stiTOxvaYm40ky4FH/j73z
WI4jWbP0u/R64loID7XoTWqNhCSBTRhIAKGlh376+TyqF90zYz02+9nQbt1ikYnMDPdfnPMd9DNT
CcVv8dcn1idMUwyDyuGx9EdVxK0N6AvzjMoV6f2XxTi1ODAM9aUikfWVHFnQZVTVagC3zK1NVTWr
BKOsHXDfAFRAVxpi+aXwy5WeSgxFurZ4UFMGkYduBLY+Eu6wLAAWf46Oz3EVoP4y3B4preo6hOmt
Y7kbIPI6EJFUZd8bmsD7/Oj4t25u93lpEgqI9uQYSwMxluOxxYkzElBIySzi1044fBj2ORHh0RCm
vbYkGdOJ49CPIfzHpKvd+tl5aqsiWNvKVaa10AWl9XdSp2xKDzq0DXjvBuE5/Rp+MqfiISoOZGNW
EZJWPXbcLfxis+VTXByxOrCUTV74W+y0Y2bItVHQ6JPB5KyXlyASTtwhqN/JHcOfDoJJIxVOjgW3
KydSktMs1lAteaM44yTFQQq+GNLr3ZhAFQpcF93sF0er0l1Q5xiJMGucFoPoEB6E3dEatRusnlrx
sCw4lybX7PHtWe6l01L27Ezfm7x8t8gqDcv5Jgce1MV1G7jsK+167HbWH9ixL74mx00rMKjFI2zT
RIcMnzpfJTaIXZu7l6pQcECXQX416daxDP4ISJIrAzhSFgaHBdMxddp0NcVbFtokng6wfJeJD+Qo
PH/SKy7Mpk/wWkOU6OlPMw0/Zaqh/3RTHroyWWfZPYlRCXlUTaWyGC6e5cV5Es31kRPtxRf1+7Jy
mybuOq+d3uEAXRJ9fuzzGYakR8Uh/VSpFIpN7Sfvy9hqGTmHUffHDeaHEd32ULovbT0SPFNAHnde
yJ65NqW991T/2jGqQDWGZ0txHYKQTPJcubzUutmpMcvy4pd+UtPhNQwayQVRmTLyiUsE5zCeJPfd
cvMlVXOXHdtjtpk75UBcnq7UmnailmevMJEupa8i5Ecpk/rod2joghZAEtVc3XI8L49crjYyy1JD
LYq6/o8LeZ8JuF7vs+ktE/Tuiu9lJffY1r+KjudS06Jd73By+jm0AzU59ly0rjphWssL89LwjwZ7
dVlh/rOSNpphhSTKUZ4ogpeIk7Kfl03v8hkitWBXnzB0bljmN2B9O1eB/N0XFk3cLKpGKnVOpg5i
Ivtt7TiOeQLOP/rRdO27F/3vNhgeGYexcEhDAKUHgr4pEBhgLN8G0uqq7fJcLDMEjQULKx/+QOaT
eyhqT6pmRrSZbpbNxbLAau3PwGufFy+Rj7V5pSFqtOdEEq4UTgwS57do1JA0BNGuoB5m9shrFQwN
FSwLHKfSUaSMoOoMogUwY9wDPB8MEsEYqKHqOF9C9YWsiJOlbGTzacFToAc9knZ49z3l7eXgNTIO
X4jgWKg0FA+ovSmExoOlbjwPySdW7uyu6jGrHDc56BrlF4QNoWZfqtIyKD2XdzmJxK+ButMbGfgs
Fi/j1Z0dQHGpzl6SnG+UhYAbaX2D7jyJ8Eft+uIIfcpc36o+2S9/lq22unPFJjVp6hca/59CY9AE
3fnk8cmvF2Ox4uaqU5+x3T6T8X6ZARHLel/mzWNoIDhlJ6G2LujPiOaj2mODW+0SvIf10M47tcJE
asbOy+NjyZs79ubfkuaWQMZXrA8sLphloKg3r2kW/V6eodowhp07NhhW3HIblmQotjhMFKNGWeKc
seTr74X3xUjrKQO+cvO62lfGkGI1mP4ebwllhnoyvT77YHCkz/TBy0nRsdA2pnFLSMDHCJ+eN+Nt
WXHMOVCCynmeotfu2ybqdUWyJ4Iv94Yv56OgpSYQhU9esuSti+zHcouPOB/usT9htwyNZf8tXJho
aI8X/6TmUd2aFTdnLovLpGACORDZXUXwG36AUtA3qC8ruHGEJ2o6pcoWdmRE5MoWqDzniarnYoVC
IPPo3ioH4iIbsYkmzUTCyLhmqY18CremRjRouXZwBW2LmKgaJp085DxYrH1O9igezZB9ma5Nw05g
dh4qcbDC8mcRDCCxZ2datJvBCtvNR9NoBory/E7wGQVK6HzghTmot4yT7rfuTzvVzsTKWytkfo9c
bn61/FanXlKR75rQpabgzVZktn6pGeTQUUMuDm7uj7cQlg4kB77XXoo1WMfro+r0itFvh090Duzj
4CgOuvoRon5k7F3Mq7qMHHThz8sGY2E6jx5sZMUcSbFZc0ei/m3DA7mNH2mld+vUNj/8iXYp47mK
S+bpZJc/kdZdrWroRfx72AK0IZWJXzWUmoMYGE+LAI9PC6Giy+qnKXNqOl6aP5Vc7Ff4Yzt71WsY
iflaLMUKTqh7UZCx60U/6h1Vf1tkNXRkytEhTVYiaiadg4Zne1atbDu9FEyQZxtu4jLm12lMFbc7
J28yvqrKaU4p0ahtd1kS4you+O6wVnnTDcYwAR7R3BhI6Zl/1R0GXLjNeGw4KYE/G/A75vNyZkjl
S08SBE0p/knwitY5aMYdY/EtL5dGj2X6P7Z4Kpuxc2mdPWa5BoSlxmFMWhICvabaSLFU0O3CdVPk
C8ZErHeUwyFv2m+dhYcGxmRt9hwk+Q/SUYa7gXvsDJ95Ch2YUIZbu+03aMkSPCApQRVV/xe47159
3ZczMU1i/rou2S37EEfH9Z+5rJQowZYyU488pPz2X6/EAtHll0RE0drziuDETnM91JoD71yDcMh1
6MX2jj7qtqAKDGWKjyamvKWNWSqnhlyen8hyMXAw5oVRmlvbZg4vqvYSLvvQKpxv45AG8AkbVHzu
61RLkia912WYsMwxNEm8QNebzwsco8km1LapRO2JH6hPOUY9P6KHttxTlJWPVsQ3Z+aycUySfeTL
LLi60xRnVu512DV+JgEAKdWwnta2/awiH8jzmQ+j4m8WBRe77vfGrkwPncK85G55JdsSBokzfXrD
9+JSD+oUeYnPe94xq/FoUu0qvkQ4dT2v5yqY8XX5g1kDwYx/CFyD7j6T8tlzwJcBY8iIc8gKaq5r
eKJ2foqMjj0aMets33WX6WOvrrqhems5ktVkJSfkh2/joaYzckG4K/Hwz9JAt7N8tqzurR9GsTb5
fNI0i0mf4FEOWJdobG0HMNbjMEa054hvBxoM10m/06o8TqQwXbDOrISrpL5qUI+67H2K808z4ohg
O9cTPKFz1iHZMl3EGRomnbjeigoh15A55zjQJyR14jFXio9s6G91Y87sa+Kb8NBgNTM6uFyJp6qQ
4t3mqWQ4u+25WsLJIYxjZvpWMyXd6H6wWSQXrePRedrhxaFIWdc+53Ewf7sUtmhzcL0UxJJB6KIa
1ef8d17jxrAbKECNy583JvZmIatTRG4X8VDkoKWbQtpTGXAokb/3e7StRcUgjf4zaeW6i3nJbvNB
JjLATiS5a3WTq53YQt6JHRYgtQ2uXRPaj0a6wjJA4aOuqUp+LXCVOK2vWtk/q3uzRoPO4L47Q6jC
Rq5a+ITtkGvwmMsw+1t2v5YjdDnPiuSD7FOwDRVaSvEr88l1j5kPOD0I+bFpri671x1t/gcxmVsj
rx6j+rv3us+qZq/uJXxmmUnJFqOqW48uBkwrvUiV5KbWeAsqhGK8gny8Zv76obq7IvQPXjwAC7ae
LVLOV3q4r+eL2UcKDyCZ16Bf3onKP2tasM+N9M8C5cg1TrhcjabxEKwaJfoIA+/Fb6nAAosKzOM4
V9MvFyjAoukY5ug0ePFvFIcM98bVMuasWPWs8RPu/d6NDwsYalF6DfXKCrkHFuGAWv6lDiJaL0y/
kTxRGQXkvYk6/V7AQrbDjeKXJHtF1q8uEd+JzF4VwEhdm3oJmZmAuy+vlFdElF/Lug61336S1a/Z
ow6CulPBdlHcBqacSjPUt6gtJZvdSD18TVu+YNE8Lgtgw2Vjx4AGiaV/hwX4ECD322LK4KgN0by3
wbNqn8aR8h6MI/pUZTfrXUWwojrMlcSvE/nVIcd6PRfa9zIcNslRAmvTM57q1mxIELLafO6GRAlf
NCRX0xygICINUWc/h6mo2/WI31RwNzohVULYvbPOJXRvFvFPXYR6Vr37fLkRcbGAzNvqwpjworRK
uBcOS+239G6ldotzMmA9dpqZA5cf3yf+rwbhI8JsC0ATEt14P4p03ybOL5JQsJ2EwZ9ISWqJ/9n6
0mRFSh1iNcSb0dOe4r761RpevWG9s/ad9obWDCG8QompLm1USCT8fsQUxO9q5tvnGegAjeGnGq+X
8kUKNNdLe9Mq0tiyRu06wpxFQbCv/ZXZI45ChZNQnY2ajhI3+FNIeAzW6GJLpGXL+Neuss8qKYhA
GpL03gPhJdeonJEKWPRnwq5P0DoVG979VA9EkiNNM/HVqCp6EcClkkrLneP3+iFpaChy9YNGqgJo
uwft4DQ5CN8RdLBnyMeF35XOXNext0M379EBmrD7WLduHaThsrQinuWAoBFCLf+BQFYAew3TeVHT
8bl0vwqt+VREK9Uzsvh4xdNyqDOytXhFZWxfZoYeDJGpGVV+c+M/gy39jYsQHyYnOccd58o9n/WX
hX2YqZfva5dRJz2xTvEQS0WjgySS7wMLma48M8T8XKYsxsjJERHiJPXmtWTOj/E0RgYYWxv1Fk5z
WvGS+ydPiXnKMrBYoCCCodWysuINsq5aCywSStV4Lk/urOh6qgdbZk/MKE4W1Usm8r/ECKET5Wfy
qvmaV97JrVjXzc7ffKixySDR1fOfSdHiXPFlxiNZp8mHZTvpLmK9yXHPMoCEOfVpaAyZ2NkAHh87
PlNRP2Hh40Jnjaf+tUmJNuLSWNWqslJv81IRq3H60l+PKhNloRWp3z1Bh0MtTsm8dIAteAWcx+l5
UgeFusHxHKUt5L1uTBBJwPQmlFP5NplsE3xCXnq+p2v4wJf8bksOXq1xKLjh1PBOzKrU9tT4Htbl
g0NwwKLynDsU103tPS03SY/KB9yRTinPfj+pqET4ir47AAvzOT8JYlHVD9F35BR17+qsWe5+O5hv
FsKjLTpRMe0Uiq1DjrMyw/iHqCAqVD0+GxVsw7iofrfl82TZLwtBShW9jjV/ZIV/xoGn8INWvJrD
8Fd702X0XmnWV/UodnD17U1T8YGqqmK5bDQy7cgi2SGJBDFPqaoWCuZNAktYib4/JsVwxCb1gET/
TYJZXuGufymGpyhnk4wl4qU2TYtFIlx6CpulvoVur63zYBVL+7Vs6uGfaZyhYhVtG2ejGVr/qCD/
P9H4/0Y0Ngwl4ftviMbx3ygOP4v/QjT+5z/6D6KxZ/4LDq7vGsJ3bM/ULTRzw7ds//3fNF//l9A9
BP1YDRzdFg5qwv9AGgvvX4bnIzx30Gzplm3wKv4DaSyMfzm+rUP6FQaqTM+1/5+Qxuov+c/EXtOz
DMsSFsWeRz2hLwLYv59PcRHKf/8343/UzJeI75XGWQuM57apyytZD/aptGz6aP/PaIzNCdVOtHGz
Vt+WplJO1lN09mfjtvxTBz/8lGf+44RW/hHX8++6nIfz8k82Y2XCk6N8hzz3r0D6jbzpkSAcgvKK
hi7TqPA5F0F8MgcH3GWUn8PUIfwKbzolWIcDwyZv0KqL+mkc+3cItw7LBkAOrJkfzIZ08CCZeT5G
XZ5M1xuP5ZA/8F7fZQsEqHCdeOc4AVseX2+iVdPl5NAk48GOTPkgzNYBfrHPzTB8NOyu30xTwcMP
P4A6e4g+UR0c8rEfdlbU65tpNIpnOoqI/ZHH4klNmdsogFTvWuJx1ruYosu594GpPeeJ/WnBQn4c
e9GcY1vjRdd/nTIcnt1cEBuJkHeTAAtR8J4PmFHVGpux8lPZPaBmqKLCRNlhkjmQZcCgpkTvn/Ow
Annl+Rc8vdEqi9IcQzetGB8fGzTLcm/eBHfBIJ0UakUSXTzRP6jqvMFgdzRarb+hLt9VODy+J6Nj
wj5I/9mbUSOQTLbvKftWMk30h9IMnM0yyox78mbDWPYXp3WeHSaMexMXCtYHo3goSlS4iIEuYzsd
ShmDbZLjqVB9dWcj6S357Tc0Bb0WNveYGR75YTEAXjZYJhrZNT/dUfdC547fOzhHdvjoDXp6zV1U
8wEDU5bA+8kx2xuYtpHgIohq2mDbj8QGEd+aJNeo1T6yaU62bevXZ8CSlGf1W5i3JTmjdJmRXoFs
9Qf2JUzlpj71ziNzGMwBrnkk+k4ePNOALWGmawTKxl3640AKaYIsBGLMarIeEPkMp/90QPyfON3W
//rACZ4zjyMBHIdtIxX+r4pyT3ZDFjRzc17CjpDkOexX+wviwXJFs3iVOqHrthU/twAvjqgO3gXU
gE3ENobFKHXof/96TEql/+0VCR18urBtOAQ+J8F/fUVaTFaY1pXh2Q+j4ZilObYiMu3IOBmeujQn
xqQHDyhraH5e53zkhq49BpV9bpD4177V/GL27xBXaGzbLPfuWCBmBLtB+DGI4eKwFefKH95dPjf2
VUn44v+tfHvaCObe54VVhv6GShcrDQksXoDZ0F7RF2jrXsnryjK6OgRD1yWjvbbjPwwd2Fih8mCy
kBxYLxF7Ily6n9bu5gd3AqfR5YdqmlwYVcjLi+rByISDGMmKt7oBkTtpwvEmyImCW/pH62eGsIHm
7h0wN42Yk5ewA2NpRO7ZDfDVeXrfMmgyrKMwnGuqGeHVMWgfTdWqQrRor3lTPJuTRsMfTk9egzmP
6zw1E3GBhnpyTE3c5ybYR4ERYRcegHD4/aZNKvNFX7N6KdaCcgbv0PA0VmZyiKAzokfGbiai8Who
Luvk4SeH5LfHkvhqNA4Pd8zCDjtbv5F+dMNDz2Ps6uU5DJML8yt/a+Xved6G23gosJRlfrtpc+PT
9ySqnGJ29mnX/XLxT20ojtJjMtSQJf3syFoxhBzbkjLXRpid5IwLOT9jc9SYUJZoZlOrfywwJ0uz
OPKSygPDxmbrpUCMEomhvh7GywjqZ8uyPIbdW3eHxDVWptF/sTvDMpmUGpzzeW0YodiauTutmWSh
6k/Kc4+o1HOlPEept5G9zf7cponCpfhOKIC+x3tApx46zl5EHfTndoY5qrGlrzr+0EQ9I42tHWYd
iY4Mpl+IhWncpwQ7sdDiVTv55bkWBNCM0sQQiyIn8yt/20rWXiIS4mzO0ws/0wPxic/CAbWTiLi/
srLFNgsaM2MffFs2VqpJcH1PP7QRQRiJL6DQLA4/862vJ7CaPB1oGAJ35za0w02brM3SbyHY6IfS
s/yLHbiPWFfTXTKQIOtlgNBr4q8vyCAesAFqq9Z7rW2+A5k/kYZjBZ+2T5cZ+mSUVwYxVUPsMIV9
1jotQHrl1lehau3cT59QT0QO6RuFX/p7f+yJnLMUdKJDUzeKmtgRGsjWGJ885qouoQEswth8TiFm
XzEWR2KhutVY2c8W6ewPdNKVMVtHaZl/ie0DwzXjZExj2KzCfaMNylcaIXYNNtBtnZTlZWo2FTI+
WvPxDvdZricAslXSaJvA1P1tACeXlsNa9w40GK5i4KYJWw8XzOlKTr2Febvala2BLU/mxHX3cbEX
VMET+xQEKQye8wKBAIqnTT029jNKZAA1mkR4mD1Sk8htYehiw1QhxGs0+ltPEu/bT3+APjQHYYX3
pPGB5tY0b3jTnkbiQUHpZR++poy+6uTBzP0BawilSaSZa9tu3vrCf5VMdAFPz/l+LNjuD+p9KBv7
rCfayBwb20A2Yz4Ej9f9bsgwWtvGvdUBxmgGPXfYQfIYLVCtNPxbLF2HbtDjSxmhT4lIcduz9fiL
JgDa7N98NktqBnKnqe+FbfwMcc53UbL7l9EXGC586uphLILgHjnNARBKjDlOrT7jaL2ccVXK4qBB
N4PIwbpUY9+epzY+ZGNN92DQ14uhQfk1JAdmXU7FBo0gno8qL2tCYuHEz8o4i+Z5n06JtvaVyTRR
T64pptMEo2VbDehliM3a2fmTHVguGAhsrvNo39qhcBmX85tzK2bEHZU31yUtDjDToZFuc+ib7oac
rXrE20OQ5NxcqomRao1KdMvF4bCfaL8ZiMtb3nV4ozto++ikgsbw7r4e+nfPmzCZhmyKxcBEp7e6
y9Rtal4bw0+yipza+WBzBdAD/dWTM2lnUU3ynIWUsGUcHVufyD03x/TLyJ1lu0PmdmaR6lrlOyub
3UtdooWMTYR25A8WYWFekQcJKP+RthkiLYJhlxxzb9bPRTrYu6lzf4aB5y9ClbQRXqyf+8L6ZlKZ
HLA6MAE2GDg7SP939sDvoCoJaAyhxIEZR+zRhV+pnxaPNbnKaGLLdziOyamxukdMFu254DC5NRmB
1jGrbYKSW+NC93DMEIAdWx06uGz9LSviakfs7K0sbmjgk6OEmGvluM8zM1CsZUyxQogdrplPbe5Y
4jsWpKzZDe9u6F+nWKcgyxx5YZMygN5tuYweimgEiYKMfDNhn9rXnYCRoXh+RT6V29KobgMBq1cP
1SrLuOGza1kl1S0P4WLJRzsxgeBtLw5n2o4ZMAlZvGNrHej9TgatBJwScUEI2uLawu2raTyMQqvt
o9s0rLGTGskQ7flFS4bHxYy+/NOQahKkccXYbUZ71HLFPmdmdLCxNRxqW/mmgU72ipvJdwwfWs9Z
bkDdQtIbPBIcauv63vK84Bf2EQwToKF37ag/6DrQrBnEAIGi3mcGynLbT0qBONGW9LLl5w7F69R8
VGTfkm/IARuro7YL0Sg4M7oRn0fpaHTTbyufo4vpBT2zYQPni2lyp0uMoPDcDlETKcj1U9t63zh8
y3NqasaL7NHHkD99yShpqVuaLyNBbOe5xq2yjBdeTnIo0vh7ZBd47x2boKeIT3B08j1WjFegeM4+
Fq0afQXtfiBvfNOrjz0eWDDMw/iWDkSZchTphEAypfZvba0dy6l+EFb6E+tWdYiiaa/zXRWa3jyy
PL8xE+UymI2/ofLpkgFGora51XjIeAg3vNBxO6k3d0rIancL7YmrSzgTNLJGv+scuwcxywxdL1uB
hgw7Ykjzd/zOzZnZ5+Mc1cVT1SAw9cZObEvl7MgqIEy2Pz7Fuim3RsJhYWXsnVLNMZlwNzvTD61X
6ZogSvFK+GV7zxn9gy3GRR6VyqOkfukK/atMEn67FtGANeF0jlocsT1Zq53P0oI/YU342bEjkHyN
tCngHOYnOYwkDe4xZbD4duzy8k8D2cTu/MRONCZPcJ0yjzpWMZwqbDTdJqYa3OhFgMgXHME2iPLx
EM0EDieeGR76oH3IGmRe1dDCwKnUkLBibZxPTnsgceI7CBwfczehLz0KPNzGkTjGLsLmEW2wH3dk
BapvZR6G072HK4yW4oEctoogasZ8ciQfwrTHPxEdEg4P/H1Ia8zd4FN5V2KqdpVb/zLp7pQcCSW1
tCsE5aWx7gtHfPLKeHkt4+CQmh71bUpySz+ZZCFM0W62hpOrjn7WfcU27CrsDWZ6LP3BoQ2tNhER
R9xbVnkuCwv+XlHBlo1K9U2fD76W/wlgQd0SvqNofm4kZU46cRgWsZxH2TtPlhYnW0/LzqHm/yXM
Rj9BhvgWcfmHFlecIYa5B+Za4Cw8b5tUWPDGJsGClA7Ozmdk/jHMqK6wQq1Dlm9ccjzK/P/OvmmR
kjtBZzBTV1gTu/O3oXm0+t649J35x5iockJBOOPEyLqr8EKhwQWZF/vWxo0DICUR6SQoFLhxPXak
JboittRmBjXSewwE800xMCKWsg8u9odaZN6GwniyGERoDPbZuBXhjsyFY2aX5ZtdxuM6KACwzI1r
PYzjB8noW+uxZHt3mNDy7smOuqEkt4kHOCAdbFaTkdc7xLbQZobAOv1lbq3fYICh6vRrhwhBznaz
m48xK1AIo5Ahcw/Rbms+tx6s865WK8PBvVi8WVsafBP9foj4JikaAkgSYy+F+OFTgW1dpcYmV5P3
sDmKGYELzn9rZUpZHu0of+zq5C2IS4c9eovZyFFPgQovEgYHgJ/XfwIsABe7Y9MshXs20mS6tYee
Pf41G9jjo7Ehd48EFTAZ5rUE73jmhX0GIIEf7YA8dASSNImmrV91am6Ar9TWobi3JWqnWDbR1q55
vK08Fm9Uuc8whHuXPOOxaG/UAOnFA9vJb3yYDAtMJEaju84gx3BRIpGqbYFETUgdKSr6/wzsX1Od
Bxu5cu6PZ7sW9tVIbUibqporzMBdR0l4zQJX39kOnYPWMDxoqd23uW4hM5qkf9FTNvuJZ5yXX+Aa
NjgSHoLI0KElmfO2A83puaV+APbq7PFPfaUmT9LQ81eY1Fa4j7SnoejK89AQloyVrbxieWfwxXSZ
WoHhjd+4sF0b46iVU39uSuGB609JGx+d6ByPSXxe/ldt5JsArvnJFy1YoxICS+SVNXxavliWYTzE
5MM+MZ8sHuwup0PjIACeByQK4XWxccfu0wqI4OZZScE8RA0qcprHykx3bmhWD3U6BJcAlo256o2R
WhRz4JlSPz0XHpdd4wE0NPQ5OKHc8PFnYUqmRE/+IvoSbFGL/IkBqHEwps7Ymq0WYu5Zx3Xu7kQR
vAddC20wUk9WAVtOdLBYkRHE296tR2JsTe1lSItfVLrdHvVvgDCpPpZ8JdcZlsdtXcXTg5HPDawl
Ukx7LBTnlNlDyPbsCYgZORGWysJAGoXq2Dh7QHoeBjX00kbr1o9M22GuhPu4C+OXEDP/qWh5LVqs
Ry+c0jNJFuEXpJnYfdZr132OarCumlE4RxVgCCmhNfdc48kjWd7rGGvaWS8zOpWGs3FKSGUwiJmc
LaK4bZvJv9OXey3OzXvnBc89HfvOsn0MVFGngSUptSOyi+PyQyOL2ZUhcvCpMa8WvMDr8l1pDQOO
X/44UAvfqyqbV8sQsmI1ep4ZZWxEYH4FTg8Ux/AyrGD9wxxsJ+jl2BUZlsyphCU3NqsYrxX1spts
GAZSBktWfvXr7DbzpWEacG005ylwqdJqREui1HTWF7641Ne2/U7mCA/AwLHEAqVluGdy8TZ5sm8o
vYDyxe65tINmPfnHzvbDK2tExE95eiGLeFynHtqVEYwiq78WFFnIj2TEGHT9kk9KevKloKA4IGJu
D7KZb44r2zWezuGaz11AEk0d3zQ5SyKfrOFq6Um10YnP2RTzkItVHGPV6YMnrOTeJRWC1BAOdG5b
5eWbje8i9yuCazOsVjFtUoZGex8g9ygSH+fa2BIda07RCgqyC6KYX0Rptvt5GJ7t3nTPvdKI4x3u
DksBgq3zNIcNmGQ5GifLQBkxz8axxHgG5EgnQYk9/p4qxcoTA7/p8F35xdPo1ucBRDNilvKTMGcS
7pmNb01uKFBjHsKw8CAZerAdsrwjoRj5QU9GsMhzH++EBbwqSG6dTOWbD12vqfRrB2j2tcivphP1
IBiS8JYXhnG1tXinI5k8cGUQCg65C+Gq9O5oORPqXe+xc/1547tzevFnNCFebJ3rpnpoIrs8j7X8
bVVsTz1/AN+HzCcYQ3FEK3YSdvkS5Ii/VCNZypy+sct/tx4DnSUKRcvLgyfaAuwIP75UqPHSKT+J
V/0uI6/Z+fKXxl5vdhz3aFnxNQh1yJUe5U6ejUSpJs68n0v0blPW4SIrTwAF/C0fMmRqUpwraJ6X
UusfQRfGVzssfkexNlB5+oAzafFyUupUKT0Wvc17jH2ZqUbjBBukn/OpOEt7YKaQ0KuL2mTeFPCl
zZX6TjDO7ljV7DhoJNI2k8dLtOFZxKhpwcHWe/o4c+eRrLVBbbXtqJRfEzJnE8Mhd6C0dHxMKOll
VUgmNGDtl8+f0m3aBBouIUdUvzTSXPeeOdMKZX2yM5yGutl6A//aPkx5duuZgl58GFiIBMzLnLFe
YKUqtlUmretUeDtMWQAa/ULQVDDIbFK4mdKQ1QWdzTrlrnyIpu2QolTgfUTm3ujjXRY86FpTkU3t
tBtW5j+D6dRXyckkOw+aBJNOwla1cBPpg33KydwFDJocmCWhcx44CBsIc5QEOPga0nI1m6Q5aEAO
aCMGlVVsvRDAQEweATmbREP+FnagMUMPyJNJmLzy7dVNzqQuTZpDPPHiJiJwEI6dZFDwLoRMMal0
4hM2TngYQ2/99lJ9vmFVfcJ81jDPC9/sCAFJhvpjZWlM99oSNaWQwVea9OD8GBZVOgG7OH5JibTr
EWAnYy6owxkir8Tl3nUYL8FwzH/cwqihKYcq+HnYOVh4/hmmAID6zdrjqRrTfjv3WX/IAdklxIis
J6dITvmbEzENR/o3rKyG0ko45ZfVxKdpMnuk1XQXhYZG2a5b5IhRdfBnnW7ALXTCGIKEEsu4T9Bq
Nk6O8Z9qZp+NQKpch7GNI5jvMH/vtnkNMAIjXLHVnI90wC4sS86dgUyJRyRUu7CyT1ReYocftse8
kw8EOzIKSkiK2mIXRu32GbX98OG39kvJyTFDEHtMgivCguKRUJ8NvkfcYPj3aDON6t0zB1LL/GKA
r2rEm75HGhubL21l+MdQtPF57CR44wGmLd/T3yPjrJgp6DK5t/heu6KubwRJP0mHRtuf83vZ0ub6
pQmMPg78Nyw7tyad6R2CigO0GbRzV6KiWCYSncUZjl9Zx1U4IxrJQFUM7L9YriexdA6unihK78jE
e65mcoX8+NALC/N2T+HH8cWMy4meMcGhQ66BkoYBElrH6qJnOSGdGgb8YrZRYVJSv9ixeyUFpd0v
RUtkjo94wLSdT+b82eSrgyhn7pkatTnxPDLhdXv1OanirZoJlEianPRo84+ab+YXAk1yBIHam1MC
1W+bCA6TP+i3svZ3EG3rQ9saj6mBe0haP57WWhDn+g8rbDymGYLuqXbn7dCCp8lk6J4Zk96DQRSn
EU/6RZogQ6YqPM2J86FrYb0vyyphejAGj3KIf3H//yHKw39GdYBtoa3djaCiJMIJDypTm+yF8CBc
Qgm0gKRQ4yPf3FfsTXHX8EIbt7d+RXP7NwUqSyQebl4zcUISZPJxP6bdgD+sAK/a4V5rDck97uRb
0ZBQkIxl/jLr+ak2vfzYasqJOXbsfwNWrOgk7VdKoEOPaGI79D26qUwPrknXMJ8xYyhXIPY735tf
pLKdJT5rA9/tcWO73r1N8o8GLmrk6eZLLb6kpzsbN3T1+5zUF3+Is11txvkuhU60FgNTsP9J2Xnt
yI1sXfpd5p4AyWDQXMxNel9ZRq5uCKnVonfBoH36+ZgNzJxT+tHCoIFCqbpbmcUkI2Lvvda3xKw/
ubIMd0LVNDusQZwtu/pk+tzOgZiZaHbIUqJx/pqjtNkK+VWQ68iWOtSMawskggMo12LigBL0xb5g
GHgy4fGn9DWFbW7cSjOOZEp7mQPnHrlcaiyk45ehCX+RKkE5SNft4vfA01hKv5a1/RKl9G6yssZC
N7Cx8BEZ+6RO2jv6TI4o8sLTYV3TxCA/MtTIdUpOtXOC7iTHphGhhnwZo2DJcjSjHVprHAvjhO0z
jb8aeor2Xt9EGyvPYaa2JFz0uQdyfVklA80J0y1RVo1hU3+ryaA6ByG5NI9/y57JXNRc08YsL65R
oVBi+LiuZ+oJZ3Gzi+mpKyjS0q7aN3K6hx3MpMiI7WtPomnqTsOd5xA+LPMOxmLm2vFl9ymMv+Px
04iIQucY+jRNqInUhhFWfXXkRJ864CwPpxaRWNimX2T1c4qjlFlbRRMc0ylrRBOfI+Jh2fuL8Tyi
+6qMxn+mfKMJywhwVlO3dYvZuZauhu8WplByU9JPSVfzNqNC24+KmpHNxMI1pxxIGtU+DUUhLqb1
CzvrP2PtLOWEH2TdW6gT9eoPX0zXvrtdwmiTZQSng/9Xn2u63wlm5VgJ/Tq6mH5p5tyNaf45dKV+
iYiP0CTQS6cBnjw/cBzpr5GFaqMa8b20zTc3cgOkREG224wOnNcpMFA2R+Su61E8OW1CyF9s7pM0
ekpl9+rYiIAoPrZ9hz8l4DZ3XeNnGLXOJjasjJEwpUQjqcmN9qqpbbmW7c4yDqZJgMnY8vjEpnWm
vsFzZsDfrDDj+WXR7iGcq7B/9rJUIwEAhzT1xU/LtCJmD+tllOJaM8zj0h83VmG+a4OjOcN3fz2m
Ew990jM+MPKCnnhH7NGuSgj4NeoEgAkz8p0DG6+WwcodmotZZOE1jt3g+vgOXtolQ8x01O4Ig0/k
oj+g7/g6ROjU8QACh18Uok0cMdrny+O7xxeDpJJTbxuHclTRLSqLGKF5/LMRIkMYmTfxjSzWIyDV
CYHK8rNu+dnQolXV5NSvmLamOMBca4tBDmf7oqS9Pb6YNrK0Dj3OPz8L58naKc2ExHPG9GZGfnrj
6D8fo6i4Z2OZ3v7fzx/fkWnjciZQaIi9nZkYtFPIrUlPxCNdMClToZGmwEbOEtt403KGzNYaFga5
fSS98fd766jv8oOgIbxpCOmgx5KZpyBw3smX4emxQEKZZn7ojWxBc5Coas+N2loBh1+MmvPW8Ctr
CzdzeM1oTV5AbMCcDF5cd47QXyfpwWZFCDX9Pnrx94IruzZYBFs/vyUlHTIRuu8DlRcEveRTZda/
yiH5LIb4QOV/op+sGUpMFM8NrRw9ib0SCe135ZytkdFKIUBkV/rkVQXj6eFnWX5z3f67xfCvi5R1
GAiqtYhezb0vuSUZq5E0qSL3Ekw0i6ntOLW5HWClMnppmaNmEpV/FMB6n+mcrZCztx4pZpWLTsMI
+lVMKnCVmd/LMcBk895ZPzzmRVRSzqkaRuATDb5Nq4+KbZBmqPpwuDi9CwGuywGGprJAZ2ITZ0q2
r1ONT47C3ey432YrJ63dL0gOKJBU+N4zUV+MeGt1kzO5EsDbiRVTJr01JywYRwMJCMM65rBKJzqW
3XNISxzXKvk8cd7dDIzZY/xFyNpDt8L5IOXQaGiHPp7OLxjR1KJh+FYiTyZctGXZBfM/ExSbkMXr
t/ydZr5Uhe0hM/DaldWPvJegAKSoNv2M5ckI3XXqbXkfciOsDMr6dB+DH9AaCzjNxJ1OFWawwHKt
NXlUtG12TK04DxfoTu0OVBHzPIoc8XMeQEQNzkImkq9B7W2SOfmJt9n1ludCmTEEVsILnNr7a04a
B6JElu9jf3jJ6+wGCOmZ2TFhQxqvjpmNzc5V4dkWHk9BRHHm+NMa+c20bRr55jMmCjxNiycmF8WL
5d9B9jPrPKamLe7JpBUl8Ik6geDhHgiDnzYiLPe4lfV6GtpqC0T/xH/9OvRNC1mjOdspdIa2bBV1
l/Ma22ACcFKb2xrdOnv0kgqovthVth/lkEBEav6Wngl0097ZGcZlskSOrPA04+OdXZZ8AsBXtsXc
vNgKpnQxy50PSXgvDO858AYmCpFX0/9dTDhQB6kzf1qjuHeK7iPozo0oY701pUZ4lfztYWry26Tb
MKyEqDmm5Ky20UaH8DlDT+1tWT61NHiEO7pM6Qt/pzPznaHkN65rUj+J0eAGd7mpKu1znNcM6Dtj
y9SaPaaijVK3uD4i4jwrg88nRBJBPg56XTCCx1i3B2pOWE2RZAhT07QHfQY8BlSTUeW7YUrv7RKW
jBXIwiUVBBs6aGw4djUQK9qqV9fm2Nz2O+IR9bZPCO8xnXZTIoHezAXCpJztcIgUA3o04PXIVhF5
zSVSCSnf2JUzm2aTma+LxrU2aOq2CfKmbeqDxDOy58pPHcJQ83k9G6SsJox1ps5wWAhxrLsl/a3A
EjfGofjYrRkLvgvPeQjMHzqHNwIoBnKMAvQWmrBv659TWol1UdO0n8HOo4D9VMEQyQt6KcpSEUjM
9LWzGoIrdvgX/yqinOnK9B1l0/eMFW3lwWVaxQhq8la5uyE035uJlg8dDNxw4nM3QMH23orO0ru5
3JEbDwrQ09eqYFQbujTinInUJpzLRCbTKRqkPiZuj9GNQ7zpEw0Nc1sheVkPOva5PO0rjGicKiVK
Sth7J5nwobqmu3Pa7Ehh9yVNsx9WPFQryWJcqmkbJEO8h+P3No1nrJrfbFaijWYctfNH58WkXR/7
NJcdn8o3yb6CUYm3UQ0atoo+dzx1xC8hESdQAKr8/E62z99e39ZgF84huURRrb4VLmikWfSMGuZL
pQSt09imGaHATxcaXLPR360WckRqhMnV5LMowlRvckw8FB/VhX7pT9QB71HVD0dX+7/6OfibjEBS
N3IDIbJvrv5dnrYoXf9bn+p4nuAfK/Agbge+/9/itKYqBELqGjcd2RfJ5H+p3Vqv0YzCvRxQOtsC
bTtGQ9wTXbjN8hFGkHHNKPQ3Ha6ErZMhKwczFO8jTkd/eHPe//DmpETX6yLy9ZzgAx3WCefYi5kl
nNLWF0fVou1wgwR7bOxsadHTz8+DayDgYdDRgmoHXQTA1Bp06bwxLM5lwxxSohTWBRm9ubenlz+8
wQ9ETtvn6kGvdelb2SyF5gdpXx9XbtcGUXhyKPPIHVCcJghMzObE2De8cdwMw7iCOoPILwdkDCcJ
uml1+/e38ZvGmHfhmabF52gJP3A+fIaWg/M7Qnp4Qk3DkGLOCMrCFVnI98rl0JkvH2YdIyapiHP6
95de/uoqJ+CxPP783/9LcgF8fD98Mr4wLcTSH9SWTRR4Nepg9ySWkXTLuDBNEn8rB1T88/IbR9gG
UMhgtv33F7aXz/7DK1uS9ZM713Qd6Zv/feNaZL1WGBUkI6ikeUL2ddKDAQWMJAUdJftpAJxkteNb
Ofu/yJFVEEbu0+O0tyShLqzbYsyx4gU9/bdyxMk+d+c8Vf1Vyup74XKIR+vwJ3mqkL+/bWH6pu/Z
wuGW+ShPnQpaPgEn45PoFP0VYz4Ni4KgYuiwyYTT34W1ZlKgDgj0nFk0IMfn/IIAl9zrpsfo0FI7
Q8SPMmbuBqkVqmunQ2ar51rX+tyZ9bZT6Pc8YeyZGyMin38Wg9/thzZl4MBoYlUguLjUdoxWznPX
tKJT1BPY4RlNYxq0rbd//6R+vzt9/G/cJabn2QwZP3xQVek0JleaUEn6xpBZYBeZotk2ffe1FZwE
E0UD2PLSL8rNzN2/v/bvqxuv7VnAgl1mn7/RWfPQHlC/t+7JMnHGz2O7Q6RJcgkpnN7SNv33V/t9
uYLLG1i+lG4QsGx9eA5dLewGtaR7Smzj76GqP4FxISWE7n5mFb/GOvz731/PXpaXD8+ADBxhCh9p
MZaFD5c2a4qGzkcllwQbD4pSuuZIvLdakiMq3Gr/jAgSvNzryHipa1Ui8xLstpVPE3AZjzbKc4jV
qF8eotGiJkOvFFRVQ0igpMRxw4I160g+RS0AdYNO7h9+g98XUN+VyyJKJSb47sMlK5M+nDDuOiSg
kk1Jz6Lcp626W50fnUYvGA+WZXwVDMLcgLeLoKoDWTLSY1vkiIOPQqQu920IDDB3poBxhnsF0fTZ
TurobS4/hbKZ/4As/x9u58AOGO1y2dnvP15zEjUSDKzSPtFqoMFPrjKzHaxeKACPVlhh5V+MDrTC
o8I8//vVetDQP3ze3MmeK2hAew6pKf+95nk0b3ntwj49uHBNOU8ry0e506vsbAmm+cSYTFdL+3jW
U82sa9HUAq4YV2j8+j/c7dZyd/32btgALMeUrivFh3dDsnEp4sC1TmASWK8W9dC8aH7u3H/xfq4/
UZXzwHE+NDyj+sOT/RG8zM4T4NKRCOo8Bja/LyvMunyzjM1TbZrf6AkCJojF9FX6+0LkL3PCCFpI
bFwFpkDMqykUnjxiSBK7715iH8LcsH4oyzvMXSWfenGic79OLFVv1IyaIXJTckUYXD6NjnWfF+QW
8bWnKOisc9Y3/UnKmayQ3txrWborHTNyq9HU3qIkwoY3tysMI3JHQji73+QG26TKg03qFC+90Ieu
CcozQ4llaZATlJ+QFQygE6pZa4piQB420q+WY3qgLPYyq3xPzejFnv12lwYMCgmlP0R67XOjbBIv
IqY1td39MOJcjGrjYol+eh8HcTBSVElGkb0QIjVgdsWL3Q8zc7GAYWdLRZV2Jn57v/dhL+WvOsru
XRtbVGel9Yfb5X/YsAMTI5QdsO1RQDwWs/9wQpUJ1eNEcu8pGhz/PGcStFrxI41b/5mkqjOk77PK
JjQDqUUh00qiItLyjUwCeTRnxXCZFmzUoCu2u3xPJCh9ArSMDEsW2FAjP0m8zCscCvYf3rj8/YkP
TI9VluNxQEbB4078jzdO0BSyFc6Ap4dMVKIxmY3pVxdF8kdRqHffmE7ggrxrNhPnS3YlM+myu5Pg
DJenZjtFQlNw/mLNSsxLmCdrus8C9aAa1ww7xTGLiL1y088R06ptz5Rv74QKy1HNrKFlrGUFXwUR
TkQfGoVzFjmTfBeZ+gku6/1xstLU/RcwHiUphnUw2tvcTughM1s+O4V4HqEzb3L1lwoRPROXnjAp
ZMk8NHTw1DAFO+PdFzWmlAKj7YPvNHO6F1zhpyIci5XCDXaoNDovaQ/f/rCk/W7XIcpW4o5jQeUh
tj9sYWbTxnPvs4Xl/iGg2XNrPd1skbPhLwpysYp0MdGIYySYVU51yhuAFGOMKCIL6mivsj+s7tZv
W6oruPqOhYXI9QHLfXg/TdIyuFTTfOLjHY4ecaK+523HylS3xKGToJ8zTXytV6N7HM16F88o1UuP
wVsSV+2lS6z4Dyfd31d93pKPdRAjeMBu+fEA5c82mmyahyc7TgQyU3dFj56BIfOGLLZoz8BBZspp
TuRyORNAX70uzN4+C8sTf0hgsH477y/vBa2xZYrl8Co/rPkF7py6BbJxkpGFLxB3wrHVzT5hDAjZ
gw8ttG2kr8w9N9o1rI3X8d6MoX6KsrxcTU1xZ64f8v90zqah2qWYTNIzIR/vf7ivft+dXA4US1GC
uYkC4WNplos4Gd3aG06GAlCOd9I8FpF5QR2Lw56x44EG7MAS04ZPYRgcjGDfVDzaQVLEFyN5ETP0
mMGTn+JIqSPJCh0II7+4wPq/xrsRoe9L3YzFmuXupgMNiNh2C9KabQxHA/ktHctwlbX1ZnIytZ2r
4FtYgsyZkX9Wkwh3hqkLdFZ1GWziEkG4TB2ai4uwOm7CYtf7EmWh2+4FSn2n9eRRNoKcyYlcbW03
wJ8wC51lTGsbZdrO6Xxv37UkofaWV2LXZ1npOKXu5qpMNh1xC0880yVdyeFEbzRE3ohzunJkeR4F
Y+HHl1pPegcj2Nk/CpCKgR7qV6EvM25J3CGl+zRDYd3026Lz7E/WxHE+zaJPhV1/I2yXyX2Sbw1H
W0ccnL+UiR6kFzNspFJdo1jqtdt1wdNjEU1pGp5Nv3+dmu4beXZ4I4ztgNLqkljGS2sD344AERee
E12j+gsD/xTPAYgbV02HRyWdhOrXWKJgT4Oeq8FOsCaSFaZwnrDHFeGhdeT4hzPH7ze/tKj08RsH
UoAuWqqN/9gIkhKHDGqu9pRkYMQztX6coesBRr4QO6NhgDBM//9Pv7R47B3PYUjhiY/nTR2Ztu5H
2KQEu+sdbJtr3vXBGcpWDlDCJZ7QF3utiW5eVFkFZp5/9Aqyc/3Lvz9U9ocCx+GY7vk2OyFmMGn+
9kyVWD+sRkmH0bTx1ngQG3mI2IIlDVtkv3vsG87RjcMreL4Jyli6mj3uRFl5wec0M3axGhiV+cOV
pOkfHERoHNtkxSN0HEndvUUBo/w5fhaM/+DNJyT2VWonM7LsxtH+00pPUMF/H2AdfhdXuK7gd7Eh
N8hlb/qPz9PJmVQ6iLZP8dgQQWbE1mkupHkq2pS+9uPPWBbBgy9fsjJfIkiT4wAk8pRqnNCrx7d+
iOQJKF2R7yZhfB7HbD49viSc4pG4E+adK7l5/AjmP81DWhcQHvR8ssGQNA2sdIEQjiFII2BDYaB4
6qajamaGKSnZ2IlMjWIV1+P//dZEmQLJjKkHtM9TGvvTVrrtryKYjFNSzSP7O3GHqmjJLQKoDmU+
7JEt5aIAC5odUrArpz51wlOOXDv0a37t0SckYfl2wizEQOJULl8e3wVtQkFpliZfcSdzWBXmcyk1
ZhmVvurQwS0dNtGBWjQ/jK6zt30Tmc0YvzYdmxarGIq55q3QBUJjUBWMrGZwgp/iIpJ7r8HOxiwB
vbjhJitbxSRQov7/x36FXhDLXdSt5YgfqJsYy5AS2NyN5Lul1SkURXObHdBwWiXjTix51WZbRYeC
ePv1iJbEZrjxklq99VbG3aZFy7Idw4xRQc6A1ZocdQ7wBEFJ4Y9T4fsXrxAbes/hriZK+nE8m4b6
7qQRiLoo8yHv6figMYo93iUz8GvJ7P3YJQDDTQ9kls5sYPQZdwPlC5N5JEIbNzf0xRBVd0kRP1Fc
1EjubYfMN02vSZf9PQwb8y2NzGAP8xDJTRC+4vlfgxTnNzIawb7U1sYm9h5qP+calVH+1KQIZqsM
BZY7uO7xYddh2zJWEK0zuB89YgpN6uE0YZfHrUVUJ03KsYwRrwqj3Mejol5oKacDGVW7tv0L7+xB
i8F6I/9RgCCPyDzXtOSnSkJeK61F7SQvMkN5FuGj2GtErnucW9Yq0dRPQUNmUha6bwjGgEuirtlX
BX7IrKuwWyYG85/oMz2iJ6xWtKGA2Pp5bB3twjlEFPto1IG4gao9TQl58ckqKxvra1nIz05ZfPWB
VW3iLl6iewv3aHdqZ/TEP4nIwsoXVUeX7M4laZZsi97+gnCWs3OZO9tBARpu4+3Ai6adGu+8zZV2
scf/06E0M2SHvnqpGlTqGMleHsbUaZHljk3wZqPvYghDL1Ny9LuUY/dUWXO3Lo203PoD8qo+T76g
hG2A2nEbPdzFIQrbO5xrjC+Jm/yl4u9mNLv7gEyBPXF6i9srJ+E7jStsrZTruAy4X2f7eUYZ8zag
EV9lSR4jTuKPedNdMfJYrLami26E7oLXDYhaYjHeCZxgCNKn7a5I/PTQNuYlkEZ5ED2+5zTHvDhi
+Ns6QGpwYYfiBb0ALz+rV/Cm3saU5jY1YD85C+csZedd+2QuBtXRmdz6FTJDtK5V0zE8cYiHmpmw
lvmiP8J6SzQNsSRYThEQ5AcnqgJEQ8B+W2eKENuaSCBVfKFZEh+dlFWoNXkggDAZOyWydkNYmbnp
GWBdXRvkLsEn52Dw2fA9JtTQtFDo4Sw4D/sp+7vOkIqi7asvZpIsyhQMJznCyktQPlOp6Aut3nxL
AzJYN14qdn5FSERuVNHR78mGytyoeeNcu6780nnmxIRlJWivpe6sWyCMFE/EC8YdkE+qY41p2znf
9DqgoeKMw5nfPz65pb1OTH+8p7Kc7iioYu6AedUPXrOD5+3fjai1nmoepoZydh0hxjwl+OCXBu5w
6hvjkoKpDCOGZJ35tSIAMUI/8EaiV8hOOU0bXUdPCIj91yz7i42BCWsr/JMuqHqoJJvIxraJmNfZ
a0wWfdgjhLoHo9W+0Za3dmYzkc8dl/lpzKMzAUxTRlJ91+jv+VSqfUIK8Tqqs4646j48V5X/0pqj
5JJ+j7voGOCTOWUBIrgJ8fsuYawNIpIwUqn64lORfepasR5xW50T1OSHvq9JseCzMSRbnAokpPOy
RtfoORwryfAZX4wsAhOH/sOqCDzUprcblan2YZY+OyWtPl3z4Fd16WwME09ah8L8mBSleYym4hNb
PgsVGlWutkmjL2g7DEno29aciUkAjOGU5QyD91EHqjWC6bdMU9MaFZHjt+ca6XSy6kiQbGqeZlPe
glT8ysilnkTMPNZmShPKUW4TVFNlxLwb4Wx1ngqOy024cUvnnZQ7G2qxtHfal5yb8+wJ1T0fQ1qb
mxbSAxPgAeeXsY9yjAK4xeYbI0kabeYcbCzcxLsY2/IWVwycq7nBKxFY2VmZV7szxY2yBa0afJqn
QREHESJrRZtki61Pz34/ErJTebZ/QUDXbStZxVAtC3PPdYV7n0NgbYjclqLBc7781QyFk7W10FqQ
7hC14o2vA6vQlnhbFLmVem3siCSsqBsRT9wdKeRrw1JZeG15n6eKcNdeD+t5SQdTfYbFJ+xgZYam
teVKpltyXfFSTu1iGUkuOhlQ5c1j+t0MPrvZzUk675sLb6OVTY5fC6haOg79Kyq19UP7W2UJY5ZY
fi88F1VhSuxUYGg45oZzLUpnIjdL3SkpgWw1B78P5qNlbhyOUhRG40/kHLgPi/bZ80BimZUlD07n
3fIsutn0uJ/sdvo2OXW4yaP8YrdmcLAVUUezQGoLMzxdd9Fg7Tmibbtkdg8t5glg9mZCL46qIyYL
k2wXEtraPqZqdo9F1libqnFeH2OZTovs6ELQ4n2X72IJvtK9e9Flc3YWsfUYodvJs0uVOupoZx3j
5DDCaN1r+P8BeUGCV4GSSAR2We2TKLYusnfPUMR/NjoNbiGyIEGDZ69ndW9GcK3A0iH6h3N3Sqxw
E8/nEvDsDX0ZkmKnNo5MnoG8mCrYEkZvJkAaaAVBEJjSlyrw46vEPgEe3r80yt34swCYFQ7fH85y
Dd7TJ7YACmZ7aXxAtzKAIBNovX4MQ4h0MlZdDxsMCjM0aJ1ux4QeUUUjess8H02rORyzlMAuv7Ce
a7ojafeXKXcNYgRHhcExQVOyisOabDITw71TYr13a6zvw2JhxCGKT1gJBnXxD6TF46HW4o6itdxM
qaoRAXThiSIPnTzW6LXV+OoSYs/cJ7b8noRCXOXcLkal9Gib+ddwHJwd81DoywXmBQ+vT2KW+gx4
8zXI63XmpMYpXDhfJEwvcZrDK7FI5rlzIhitzrTWk1PSLG4PFrZfYKXVC729t2KyzXM+o1cZiJfI
k1wy3u777eSJ+IacZDfM2JsBlHgXq9MYT4aeyGCcPFtMGfmJtmBBwSzJlks+s4yr00Dz6GlmMxbI
W4/Cj1lAdEZqgQyeaJ24CQLKhIkgAkvGfk3bv9P9q5/d5wfgJMq88f44hyKa3uWBiC+c9wXLOJJu
0vjU1uDJB4I3g9T3IjSFHTfn7GwcR3dHRB7tJhJ+/2wEw9HE13wFxd6ihJdQhoDZ7cvYe0pNR+2N
glTucEZ4B7MAoUqb/PD6bD6OxEejfChelJWxoREqaEZOvYfOHLDcp4hP5IAZPAmPwdjUL+UMKMEy
3GXnjEh15bXGPvvSi/a1KcbPrjWEL3SL0EPVmf3UY7KmPQRgZkpJWEkzvzi0GVUL3iasef18BiQ6
Py1AuZUqBuN9EvkTTqTONbxfYZzy2yrzO/UwCeq2JjuF6Wgz0wXVmXVUWcn5xuHeyBdTFQ6wtsZ0
BFBzuAj8oQe38X9AB7Bxjp0bzZRsDqfilFUQYR0ZCIwb0J3+EQG3wAkQjzJOxVy0cptpOMHx+dRI
exsHdfmMGrs6JrFPwHTcPfui8L4PPGDBjC2oy9uSICnHfKmB2ypWk2MS+diPxy7FoE4u62Lwq0eS
hVPnq9sYnAfLFkly3dbWRiNZO7V1kxzjYrpHzVztHGcOv7oxapuRqDjwoveod3jm0lbcvJldWSH9
npLYvofCeQrkiAdkEPllwksdJHnw5gs8jsj7rl3jnOthUs+yrdvnvkcR2UNEXS/1w+O+HdCErwcF
w6XtUP52nhhfRmLjb2kngs/sPsFWTujhMfrsppqovh59LNlyndoEw3ScDeo8KuzPTjA4Z6MwMVia
drnnk/kyqpKoxZLVNkzNdQ01+QgFO3pekDK1Qhw/ZaMDoEmMr4UGWjBk/cHNMXbTNvRfc/9bOEsA
KFbwOoBf+YcrwmOtluBvtvVlXNDZ2J642zAvViFjxBJwS+sAxl5iYGicobkqx2NhkuXgKwdETd+P
4AD6bdVxHsgbAeAiz+Z9kA/QDeCFXthqJvgQNgKkuvxFKyPYMlWx160qurVhj9PRtHBFhGBPdyki
vauoxA4xT3YuGDYdtacv9hg3J/LONr5Ud/46xL/phIQ5y+q9DpBqjKY29moieKwKzVcyd9PzREP6
0d6a2/ivsmeGG+B8XRVdmF6wWLM0A/BkBP82lNNNGbi6HE5wU9mmOB4lRtE2VgfCYL8E1t7IzXat
F5ZRm8rPSYIHp2nzdhsurias+u1T3fTtHiwvPivLP7OQ9Hv81f7Opvm1Sbr2O+hRAZKsn5kmoNwB
C7usYSWBMJBoSReiMnAJk8l9+8awbPyWQ0FOp12R5y5H23HrhgPy9qguqbfK9jZonZ0sHZ4KnVdn
v4Hwqxtjn0cjjg6HKVglmIc9EEka/ewW2VYMdJtgKFpQN5g4u1K26lmkHCTDVP2Y4oBQhhBdlp/0
cJZJm8hs5i5uMuYbACn63EdanIpE0jCrZHfiOJxcZEGU3RxdxyYmgqAnFFIxKkECDubEZcgqY65h
iYpqTd8Cu9k4HDtPuYckHG8RgsvDaNu/PDXJa2H6lweus3XwpDRTOhxiZJkb0xDvDorjrUtFQdHU
z+ue63fw1OfBZ2mwBdt6NwwvDxAUZyOTB59sSshsD8wEUnPrFhKx2Dexuhqye2tQLa5brYpt7UNO
zpqk2/aRlV9pIYdDNV4GOZ58aohTDQKsQ1m3RfGbQdVy1ZkYrydr8NsX6nNuz8UgWyQ3wOwnPwuc
J3y556qDk0w7JrrTv9/0adBsvSgyN9pDVjkZcXNRTd2tc9U8WXU3fel2aMpXZP+qpxYhuoNrzevn
9uZ18kz+Ip88eAgwrdX7oPgPH9ZDAqKI+u7Kpwyr0MaKUF8SZMi8x9efm0689diQsRmRViEJPk1D
MGEwiNas/D8KI8aDltvNdeA1j8EgPxtV8M5ZZdU4fr7HVssxl6bGnsgUDDR5em1IR3xUmaqc/mmU
5rUrjqVn7VqL0ess2bvMpWsZ9PmtsWMOvF3+Goq/LWBc2MObiWOVPJhNZX/xw+9QFH9EI54ZxxvC
bWyTpphblP2jLfwtNktrE7Y62uFsO0S4Y7JZtFunhx0TB/EV5+BPp+Mg59EYWLlWQxqrxhGEYBq3
mv2WCVpiltW5P+e1W74bsyBuCzL7XPjWW5CTcxS530Qv+yc7yY/K9PJz2hQvkaLwcoQD9yUcn4fJ
AbTuGRnp4K4P2b72j4m2z20XTdt2EPJ7byVya0zy6GaleKIWvXDLV247HtED2JtH2PbjBFexuloJ
04sE1TG/UoCgDQij15doSnS0n03vV2zRj8KVidG7QxYwTDyrLYrV2KN+rQaWnaAVX1vu9VUcTfoo
5n7EWWWU28CctiwTyS7Rw9meGIH2VnP7BwS5CMiAP42blDAyDA50JcbUyTdA+8UunLg3+w6dcVlh
Z8loVhbpa+Au9soW4SBq373fOMYG/Vu9htRPJGASuhhm0iuuMfIfwrkEvYNFaJ7Hvz0XON9spgEd
QdIK8QouC3r7syYw7gBLBOt5P/8w9nB5cPwEt8HuhpM72MN6FHG/eeC7oArAThqR7Ue2rk+DTbP2
IZpkUJydXJqXq0wCdJERgSCeogtLWeeXdbt3Bo7dQU45xRbk9uh5S4zlK91nWxtZ3qnX2fdOu8mV
o3yzUi6kXJ9z0zGu9POgA3EUrceWMpGBQdOUTt7yM1NNFwvY8EbIst9FQ/9tcJTeDTonqyNz6X16
Hhxtf6DQGxeLih4Q2sSteXjs+J2GJFFV/U5RbTUCXxj3JDZUoHZjXgxf3dY+Jg6uZ8+8YaI15Vgf
y5GR2QRwCOjKGrjpeEfi6a08xaTUVNuxs8UxZJHtfLc9z6b5PPuZdSNVXmw6ZeDYHgaeHQpRfyl2
ch3+UAPUBJ+swlXbANnwZQtrPBjSExGGhNb47j5fhokm3jzKKGj4dtXsmZ8ssQ5kNswQMw7hjLHK
Cpt3/h3mF7vb6iSxLu3Q3OxhdI/GhAGcXvo9OFVPa4gt/4e9c+ttHMm29F8ZzDsLZPAOzJkHiqQk
2rLlezpfCGemk3cyeL/8+vno6u7qbgzmzAHmcVCAynJm2rJFRsTee61vWXSLJN0pnC7nvFB7v9fI
wIJL/yRL0T+WXW6cK2OglahU1+7Omk3jwSyS285pfqpO6QRyMtqjgziBRoUzhnR8teeWrepcM/Vo
uuYKSvwAbA43X8yGgMH8jKR5fcxK8BbF6uz6jeySP5atYxKAWmo+y8eV/AdwAXObHETOEr2lq3XL
SXRa7+kh+zqxFF4O7fQBzSpDutYiLdmae+7GYr3XcblhHJZgzWWrPyh7PLEheudEWKx+kCOORmpl
k1HEfuW2UGGw+o5H4KcAusw6YRDeGzseHkaDnFMg/MIOC21kX1ME7Wo3s97n9ZeT4s5SZEyJKZby
Tu2qj9itv48mTZO1fO4rIV7EtOE2Rf8I1kPeCHP6Rc2f+pimKmYWW3rPbuUbliC7GlBJqOPa9mhr
w1RIjMfONIONhfOpYTFaUycyOTSF6WL8kO2avaI3+OaQmQLmt/s06XcmxYtTO/rtOKrpxWBB1tCU
3YqR8YFDu+UEcPxzzpoUa0PJ5EqfjNc4fqcieq7oGD02REH5WVrcDwSAMcnI1nBLUwymc1acONDf
zjXtdAUc9VMnVW6fYTXxeLeEcsSzCfKOnlRqJf0DHq9XwRHookvCDjP1SPRhPUZrWoxMg9rXwhx7
vy269t3ZrQjxLJf7tm3Uh1mrv+Gnk9e16X/XIzQyMeflsZgV+20j44I28KbcNSvej2LejFBQep36
0c05QCn9XbJcRyhIzdEuY1+3c0TBtNgOEEhYq6wdVGACwCaBs9+iONtoAO6pzFhk8PMgkz2j5KTR
5Zaql4r6ac6Xt7ghni0FoXtLcsyNvrdGrJUszgnPr1813XqHjm69EyxlvrIsdHXH9aUYE+M6rXxh
z+Clte3MaZe0wB2ePj2lWDZP1qRyc+xPVxmPT6pL4n2p3pdNemzsRntJ0jmwhVq9d0xXjiWYirBr
tOHFbqs9TdWfLNzuXhDjVeZ6hFADKpKoELm+z0BPXlMXG7jjOmShkzs/kEmwISNzK/NsD9CnqOId
a7hpUiIeXL43DpDC20fSOX4H8HWjFRwf+e/z8zp5k4f/nf/YrwNwh0e4VTfmnbg6z+Wb9YtusCBB
cfZmHYM/JBfGRv7ACSLzs4OBRYf8pnCGDrCewBt3t7Nzn81P6NhJRck7H9Xs0fCD4C64e7/DWeZ9
EN55iL0lWAIRmlF7zq7ZdXp1vum/wd5w6gVJjyt5h6pSgLEGPLZDMJqMPgi9Cp0fC+Oqk3oub9br
fBXP/TsRxQwjCzxRwOu7A43ruCexPlCGcJyP9PJxr6IEwUGi3qUrUTWmTJ/TUYY9QDTcUgwqR+nI
EyDE6Rjno4EVv3MPub4qZ2eu77DdNXfOmL7PTbVwo1oBc2v9R8FBwOM4q4AGLexTUje3ZTHNH40E
BjAuSnPZUy6v46y+7pnM/UxkKx/kx21qEs6YWflGJ/lgdkgQCjNt8ZYbxps+WXTMco6beX2jY/io
eRFPb11geXhs1vBKIgiOzOhaAK6Kn672A77KVs6Wb/ZrG309tIZsoxbc559P7TSnjyhx/eQi7yIb
alsUtz0hu/vTr4+KnktjJAFLY5wWMfkiff22onMbtmJpIldaDfNyPvq3px3TkdNmTn7u6HXUVDYk
jzRpedSYl4VL6Tx+/ckWk/yYmR0dYq2qozjXb20GhOHXH8bNVEftlDTR/grmWSj/9HlZ2zTh8ODU
s1ZFXw9JTiR6nPHw1+e+PgJrsy/77NklrmVt/559zX4db3G7Hb5euplJ6kpmuodEk9hwRhnFfdIc
16Hs+htVivFI7Cs/EhlCX1+z77P6z4/+7XN5C8BJ68ruwJz0ZavbNOxsgZGpT7PBZ0ODCKW0dUTl
U0c9ts6yzrcjOkbB0iNSHEIMqkWp/vPD1+cSuytp6TU3yv5b/3pgHkvvNHMLHhdrAXdDHPBBV1n1
JzODskW4SlTs32hmvP+ndvD/k/3/U7I/Zf8/iUv8j+Hjv33WdJjXu4/q8z/++yWr68++GT7+Fe3/
9a/+jvZ3/0DUjkrWNJBbo+BCbvN3tL/9B+UTvg/HUsE8YQP5C+3v/qE7cHrAbYtdn20j4vk72l//
g0gcoE9Itx36d/81tD/f5l/lI6qrobiHes9QEW6K+FKg/ZN8RCcsshqMGkSpqjQp+VnSprt90xjw
M4K1x8V6g5dK/8TTukGIcezS0b0O27/93OaiSn7bmj6bv7gSG+XFiOlGvs6yG/rfyWqUzcdm65Py
a4LY3ZFLwpKz6Rs4k4Wsq8JrHYdy0WP7g5/aSKvsnzrTXgXz3L5/zURNuZD3Mh2hLbKp76uy1oQu
VJz4p5mOS3IgJi4RNzKdyvtCcXTpxyQg2+HUKEPlGSqAwNsRtgCd0ZoTMhEk6YqKb8RbfbRKxxRH
gZeXUUdOvoevjmX9XXUcLGBEkxS49Uuc2yTvYF/wQDgYnHLQQGifYl2YNffgkBdknEklvbRdhp10
g4mJBs3YW7eAiYopvR9rZGeowobS7Xu+W74Sy50SXQ2mLC/NTPuw065IzmCAiEBX+1KF8DwXRX4m
z3tm1Jgaj8aMwSTXt5Z6trG1YecRSsbP5J79gG1OAIJiuGV6GZKpAlRQ2jGjbdUwSlAVWwo3C9mQ
G79j94croMb9xmZu6hVA00xbIwY8eu6TZGPu7md7da8jhrX5RZ+dVn/iL7ryl5Uu6UvizuVPFZVj
f+yLFnhL3nUSUIHJLI5wJH34TjYe9jodFOFd5bI4ChHrz7WGTTvTOHIDfsZsR+cT4iG8wkVEhSGM
h9oqdSwA9CLag9QagpX7NrZfRhsbf1hPclge3BG+I2se+eK+EGD4o67jR2UIrSM18rVe0A81tsGS
V+wxZhZk1sp237W93MelYoQq08OzC1FebP3qZcpEsmlJk/q3ac967ykuiWDSW+jHwTNpcGd4dtbZ
nP2nLMmUG+BPWJArYVGyG1JuDrRsayIFHCPvbCODsQ3nmDszvQ9ZgmkOYrWvgBPQThInEDWVCC3K
LfVOSgK28ZKLnFawObeXEt1zclGWZLFfaxNizAn6j+NEMSuKbjD4s8atCDJV8q7MHm2WmfJs5OS0
MtS0sNZGJCUp36RRrU+TreuPGvSWAGMmWx9w56tqr8ktdwCTksE0aXCptKyWocx+lYYonpWun49z
DYEJWXT2o51A3S2KMG9o/0m6o0ZMQV3VRyGXIbDRYJNwZTXS29S6C9Jy0G+MTmsvGZp2VDU0XpRi
w8CWKctz2VniOGdOc1PZrU1Cn1oc3XgmdVizLU4dRnXuyPp6stok9qko1wMItPyUjLo4q3Fivqpr
G6de6mYmnjz906jm9QN5aHdnKJPx0Ixz/DBPG0ddTasfZD0l/D76lLb/1D84TTL+mEpNnkc1059S
il6UOKOdXpxy4S8Cejn2y6x9q4i7IjskZ0K6cquAEytC3c1A5Dh5RdA1GY2nPksKtLWcxYDeJbdJ
E2eOh1CSepYV8h6vRf29Xow8aEc3uVpWh4y1y+PANu0B/wVWwm1dOlh1omfuy6DFRQGA5WHoLjqX
4nGCVrdHmprXyYiVD5EBOm/HRr7CbxiuzphTcdfKCr8sh9aHiuts5WrJ2kBesWlmxhWjuYDOlhrV
XYGfwE/zXP1dqXn91I1Vf6ctDmHNFhYYC9lGJc5GvylvSFuBhUz2nhS9rpiU1bQAF6uXONwnWq9Q
0RNfMARi9uYil52Yn+QNgi+6IfT/dAIPoChwm2OGXh43qx1DK8b4Z1GKYXCA1X2KE/IqBXOHY1E5
6AJ6EzR6RePAY96OqYOGws9REzlXCCbmjlCLJyb91l23mD2ApLQJYt6fE0Yo8wxObjkLScY3Q2uF
uHJdj9pMW05FST6uU4nlouSiZLdaoacN4JjjyrX9Ojbtn91MuCY+ouxW1fcWficRNQhdHmeHZA09
cwleorN353QDk8NVpi9xX66XdESTKISah0gFFnLblDxw8RpHplMNRJtzj1nU9T46PHJ4UwNqVLU6
rygZcjhwuXmDo4YGR4HBBvnM8hBXCPD5HdgsyTXxocXcNEdX3ef4QJnpayAcc8mNOa4dPaVGbDKk
B5iRq2qkoZJo9bkVDUYCKx7u7FXi2SrXMSLjJYYND/1lYN0MlsSmSd9M2mkjIw3wXzIh6cTRxIbg
QFcwsKUnW3xspaQjaBCmMkCQ/EWvCb5F3jPEsqFL1E5THZEHZQdZ5MhbKnCKjjMvZ6WANJdvIxOs
HAOkbo+84+s6nVMmoKe6GkEi6Trlg2qjVUcC9mYjdHspOkfcK7E9+myY9nF28zKsBhyksYJlm9ub
RXRYY1pk7BZordawNXTnd2qoyY2WqQTdbUr3CCWOvrYJJjSfYd+giEQ5UG0ITjcn2VnJTJPg0UXj
hlU2n8b5Hm6wDJSxmu40Vo7jBsY0ID0rPmzLlBxzMh3JGrYhPagkGJgKVFfaDNlCK4TEP/KP8ghz
fH+RbpnhYdHHHQpZ+osb677ekCrjjtjWPCR4203SWBzbtxSmHzJAEHrTzhSztvOY01S3NtIObLCK
PjN+Oocad0Zl1GsIOo4o79rlGs66LhzyHOhOPQNuytXxmM7VvoHMCHvY7xgsEJG9SI2rtMoTv1yI
jytyshE9SAN5kE8qe2inEvC1juOjogDlN6uNsGqtsc7DiutcMRfe9nZD+9mxzPS6q5xo3JsBMool
yGprPG6FNRHMuBb9R9NJWF7qZBzrZtGBTCzjjMOxlenDZJXyXDpOiovD6bs3UP5bqM+bvDPKfC5D
0JrC9vOEci7si76PL0uGrN5Xs6Qcw1SzHPNEcNS83Tr8khgYtps1PC/GJqmj4rEbfIPG3IVNvWwO
ura3qS1jpSUInGIkaN5wtZb0UryCZiy9LhmVVb0dScT6kWyTIRjHfB3t/19XQcfPZi8O+v+xf+Gf
jVw7BDHD//zXp/2fz5PPZq8p/uVJ8FVfPIyf3fr4SVXIP+UL/e1v/t/+4d+qlP+0vsEF8H+ub1A6
jV32r+XN1z/6q7xRXY6/trCoX6gt/l7bmH/YNg7Tr+ixfwSWqX9YmqZZe7kBZ0Dfv/nfqhrd+gPu
gMCqrWmqszuF/iuBZYI1+N/LGlSSu6UT/7Ju48n6N0tup1l5O7ZJGjHlBduZPEitHo5FInBfpWJA
WFhi3Svi49ezrwcr1RjKqvlJXQt5nrRfX62CrweHQQhd7b11QGiMPKjDdldkQJWNlNH8UFqn3Gm+
D2qcMo2ru1vSiv1Urz6tvjkkGbodHGJeNrlzuMKTPqAhRBhb5bfwUv1kEbT6Ru0elU+GfDYBlVWn
XNjA52p3zINVo5vijBs4YK04ym27GQFWelZhuedYIdehdSoyTsGg9XD+ezzkfudC1O4Q7twTzWXN
dtR27vamEryF5oMza4mrh39cxz84IFtIzGLIdV6vZ2zhfcFRAUqy32AQOQhnrX2HuChPH5c5EmYM
NDOWU7Ao7OJDArQ7PU+dFntQJSGGkUQiFHC6OtFHGdENiH04V08MiDQcAUuSfmhZAdezY5VbpPqp
i2ea36yCay0CCipCoEnh9ISJimtzRqbmBgEtZV6dNjm97IfXwxCbJAmJNcRLLXVZHHHF/rZy+7Fo
hTgPReJnCEmCQbevZZpcHbmeB4jGvmqh96STdzDaHv7fOB3hpBAYnt4nJRVDoNrIhsir2GtF6UOy
iy9zjHsoFQlxU619tRUg6qCHmb0W/T1HQVgjqK481IbQ0jd+H+SdIwbJyYfT5gkmLTjQBuH+uH30
Ilza+XNxkRjBqiHFC8oqmpXSp+QzSRAtn8zZpb7mHN3U7G3tMKYerE/AyG6zBEQNoXvjUMmu2aG6
VNiKU6WMtuUBT1N6KmU5gFA2nt2qo6U3oLGbHCKnENvxq7mxOa3eJKb+OW0VVUTMOkw6qn5QTOWa
TbxMk3jPVTui2uDCKQFU2V2PWnW0J48whPwEzL6mhYjogg7mep6bNQuKTnsAZkzIbi7SZ0eBuIVY
4yB2j1dbqoPHBq/cq4JfZkGJa6rT+zISzYX+2zmUqIxqzYJGuvoCOBtkC5BPCXm2R8QWaVT39a+s
fFjT0uUVqFi/ZoNMX8V8mRqXVy/MCD5jdWiYovrTMpwVoR0GXe8erSSH5k5SeDpwnzndzG/cZBYl
OS2PjvGrjLXqO26HvjWR0REFujIy1QCFGhq2W9t5Trb6XatHBndZRis4iwnUbR4TbDNhY/QnV6+Z
zCs0jQXh2EJfj3nK6NxMC/3IYZn5I+9eqiCiUqfUd9MmBqwsQi0db6aMZgOIPGBZew49KMxh7ZUj
o9mpO45bctUXi5gGK7SMcTtUE6aUoSZLhQk+Hm1ou9IWRLLuhaxU0bAz6kbXhEa5rA7TiBWDbtLZ
JPXvIrTsXiyyCYxDlunzXbW+DL2yHU3ZEVrtnESlJE86f/2SQ7VTVecdqN+ZZkLra+RsNZVxXSou
ZI5T040U5g8VdVpGGs/RArJ1uM0kyUUZHzPBZLqQZC/Z3I/Up10aJghdY21EPgOyYZ9y6FszHNSa
AXs5KtQtVcG1YV5X8vfup77/pkzpW24Qwd4bzRpsBDueu5hsQL6GNJsfXW7RHrDKcGMSKZJtDRKO
KdTs6keiMaFHL1NlNC/iOQn6ofqdlhMBKfJXDGDvTjgba9ME3dqkx+51C7QQuW6pL1Qyj+PVAL6J
btFjDIu3sOWUTC9qkOh+S3u+DEpGWkwOpqzUbrbNutezWB4bS8qgGPsfRgUSoHHdT2ho30hAQD5b
w1PIYOJr655qtGwtyCtVosPsEPwbxASxtPlrBh4+x0KwruvHikwYK+52isGhntSqgfCVpRc90W9m
MLvsRMttkwHCaOt5CJ2iikTHRKzMxLUjnlqPSU5Tm6McEvo6eBaY0q93rZcP26u9GBDGejTQzub8
mgkNbgRbhBaPt+ncXls7aU95g4x3yn7mtZODgEpHr1EYr6frmz0UTtCtTu6bzsIHiPwMc/voso77
pSNIsceCf4S1PXlEAZjEl5fzqVDn34Dqm0ArjMvcE8eXDYio8qUlSmRTAqCN4Pmz4kE1ntqmMX/Z
86uVld8Guyie5sw1sfGwa2LBoLunzp+DW5Ekl0+PDLQdJK8LSd66e9NveO4w+H7P9nlTccnrOFKb
xV+Ghve42vwx1iLNgqcpS8k0IHHJdIYyj99aIkOYflbmW0JYypOaEnDc96wq1d2K6/+oQn08LK76
qvcPIzPowGLQQOt9lJRW6+a5P6D/epq7Amt05um40l5Qm6q4Eylo9Yw25SAXAt20EukEIlvAPlqQ
NO13Bf1boJcCaCsdslCdZHFgTKEHqbW8WOn2LaOzRPcw87XZRFeSj98bfIxBow7vOBsciGYJHjHN
ng+UEQh9mhAhI4kxpDGBdMe5pKXogtYMGj6gz2/UfPmNCSfUdIYiKEy1Dzq6iD5J1+Scuy2qlFUh
xCkB4gXpCNzRdKau1a+NNlfnpOZttVsGWbXVI222ySSSAulTDzaC+EN0+XnN7N20jhWHjbIllCbp
1fjIXntvYjVx6AJjrGnSSBUkBo767EOslbfS7lrCDvpT2yXoNsbSCgnBeB3V6ZueqWwhZMioOvPZ
pWC6ARXyZ7pOvtWZMP2l4ZGvfqylViJ4ZT1nOHS2R+XRcqbrzGV0MJnhdD23cdYrPwHB6MasPLtq
fk89l1y2nixmSGXDNkRulq1BmiEy7dftW0H4AZIsJj+kcTGBrPtv7DomCeNd7C8Om5ltogbq1I3m
MIzwUdc6j2UzuW9Ik++pxWOMCNi0F3PX90f1UM6hqkBhnSx57pb+O6rk7NCtdhZ1pvaZkT+KQAzC
vNLmR9NOQnSaGnFDjno2KWkDs4LZ2KIFOkAP1K6oawnBNsuXBSF+uNkFWSVCje+6ud6CwaX6tffZ
N50RIks4KxzgAGv6N17leuhdiFZYkpPXHnFBYLtHgx7BccRZZ3VNTcGvpkxWzTzi9mLKpM6VZzYb
sK+aYBt2a7+vKlYwVAdGRWCRU2TsgjJRGLUVnEhRtDw0UkQmmiXGHW5YVBrERIQ6HSCYY83wlrCC
Uz/pZHyYqG7dTNyoS0xGj2lAinObk9UPPlNE5zKaz1yf0EBnNfdWi8gko6kiZaqoludRO7N5c2Xo
g48bZAgYf9cczbCJqYQN64B0qrHlAKOIT3QOfVBp1ndjwIe7fNXYxXwmJdZPoP57OdaIUBYYBg1y
ixcFOKJOw48KmCxLsoCZ77N0khhAvk9/r0vj+wKVFdp/d7O5Faa8wvxeO+WApL6fngcVQbygZXf8
etpOkEdws1Vs8io7iOte85HD6WqSxMbNgZmdQXpeNk9qZ9RhZWfb7azu63fpYj0y5HSkHUWreW4e
W930BlFQUKNsfq2SPoIIQLneQivkOIJUSK0v+cCB3TRTYhRbv20fFHWGllHbKcZjoo8zypTeanMM
HPZVo8Y4xEqXAbrm5Jezclcyi7kIm1cSzqwLoVT35JK9ScXo2YQV6K4EPxHYRkTiyUEiFtiWiVch
L3ZoEadhtM+3myh+LDlthTLNCw9daeXDEr8xtMFCLCzvXbqygebicLLc9aCPZejg+yA2Qmz3PbTI
xYK52etHwzWoP+wppObo3zak0h7j1ZuVlizawOaJNkQcaCmOFQIEb7B1WrfAIWlkFB0aNL44oBzh
iEdUUe995p5Far/DPyXvsEhhijemTmMtOeQzy+hCGk2CqyqccINsepbySsk12QqsTfwggJkOZrJx
mfV9sCXfU0SFUUfjL6aCoXD4BuQwP/aCbVWgLmZp/Im1wHgoteqmow0FZxqrxABfoZO1FRmmPCVR
2ttkvCbTT4Z+zkVjYz/sFoB8NUjpzKdfzInacDGZIGfK45R0w2tqktyWpb96EHUhasTldkMeXyoC
eWG0GUtLX/vdNStaw+k9xq3sYrfzoZmQT3J2ZQrSoYVrt28T79rHmuteuxT17yTAf33hPV8PlqqN
R7fd7jEWcE+nTgsAVgjCOzaM+S4aioBLCV2JCoay7ERy7qzsJJ0RSDRzfQ9w8U9hoYQh8MUgZYqV
Ee31SyL7/GQS4qJxk5Lk7fpi5Tra3Ec7HW/rBHELNgf2Ads5N4a2HnG9PSpqzsRtcY0P4rED6HhB
BiTgl8gRPk8at7ZsW0649YE3hzuZGjiATHO3rNCDEjJRB1E+oytkgTb5+aVG/AqBIDCKRXyGJ2EG
Xa1yVub3QnASztFNBSe6IXY9En1mqiu6cWt+Ih+TLTLD+auq021cIOHuK7bVtRnu6Vi96xJQjSrG
28mYRJgJCHYVarKyqfeDVY+Q1Ki5HbUtIERv8dJ+fRCTPh8IfHmt0D2EFsX9Yggr7Mx1CAD+nwlg
tcIM3AMqjGQOLEu8DToE1TSe57NSihnhxM/eQQ9s2tXvvGjhEOTZRZuQzVJsc8os8D3loj/jqnx2
C8266Yxh89OCPX7RaeJzLritxcxhrGoxwepokNGhXKTsP6WlWEEDsdYs7acMjwTaF6UMCgcTG338
2ndr2V7aPD1gm3hlLpYFLutAuMAyCzV10i5O53UDeicU581hIAZ4KW3cYwaRaX321lkYy2HM5Cym
4ikdLM6Okx2tio3pEX0G3DSOWLscO+G18bZNn32mvWDqNs6EqOldckPWZcZhjhJGDWDVKqlfTiwm
0h3N4yiKR2Mll9dY23Bm2hbQg4DUEZPToy11c6MSaoTMZ8cSo2kj1o7Mg2Jl5xuERzDAi2iyz03w
5Sodnt6IM6Fcyh+cfD/weed0HIbbZObapgnaIst1CTzqpHHnJnx5zt/WaltezeGttbFyqjDpMWTG
jSdb9Q0k7pRKTETTKg9ElN0rznPG6A+sPTk+qzZea0uIqFUVEbFO2ZX39Ryglx59ffT1ICsvHpHX
OVY/oUd9aLsm992d6PD10JqtFjX7w9dTFm+0YmIuQf6XIpL7Q1rOBttRl95ZlpUfhZFiFC5dMr2K
+Pz13fr9JXw9SL3towmb/D9ehDqo2GjRigbLDo6Y9oevj/53T/sZjXSt9Gd7f4HqDqPo7Y9GrbXz
15OvTy+7haKYuk+1I2KMIwil97pxcNpf7NdH+pTdo5ZWQuhZevXnnypoXbjskzODfxHBVBB//pL0
vDYOmtAIad/zwaxhnDiLIA+MxvTKmIH+zCAMHzs83LKuBkG99VGzP3x95NKf+/Mj2sny628MHABE
ILo4863ZEJh5hiGiZzJEep+M3qTi11VGbAoEZ8xjpO//bll6ClDeJiN21VM3JX5Tt1O0MZH882Fh
vgyA/h+fnNhRuEoIp6XWvSpdMUeE2k8cI/nI3R/++lzNaR0jCej6JZ6jAQ/anw+lMnVh4WTPC2Mh
RoTaY4KYIKL714BSnTVPjlPmi13W9deDtsuOOGTLqHXRkzlq0uPBssgkdVs0n0ohTyvbc1TCzo9s
zuhc0BJjfKe0vEM4kDh4jX8+VQpV890Rh6KxdwjzysJVxp141qx3fIRzRJgAuvQ0u130Bg/5/vD1
eacpmK8X2aR4DWYE2NYI3w/rOk6Ra1PCExE/cj0XxKpv1buWX1B7j1GxmGV/klk+RopNQs48zyiu
EjlEfz2UYhmignlu2Cz1w9fn+f45IP1Drm64dhKNxPVNGftI1mpKFw9lI/EQEm6FHelmQbQHqpND
1VsDHJW/P9T7N93dMCWrPZ+86vtX0NpkwObKF2z3VzGuJenjX887ZQWwUJK8EXfNc2Ny3TG1QE68
oMazWSbtGbWrSplUk8wOa3FpwnR4dUHOHJB6saZrxvcJ6QuAopm+yIbvqKU7a+f6eS6USzz1Z6ez
U0+JIc5tcB08wJ1E5sCAOExm/E664EOSdsdJncwQIt1Tq7tvawXwn/EuKnOEqG1+JQIZU7TWDpd0
IB+qsqxfufIELbcNcPPhETKd19VMbnWsCuHIaR1N/eyG1fqrwop0dLiPq4kuHcPXu1IxzJAZmgqZ
Ew9uTdFwAtEifMuJFFHlQaOXr4mDLw56gVuU5OmOLkiTKplYUsunRuIKTarhN0e6EfgTp1KleM0K
bG1WznqpHieSPH2QTwzJ9nY5kwFva4jPdR17vM8bvqxDCAJdyuaCz7U+VKhpwrwD0lXOjLgHrPaj
/mv3S5QD7szSwlyTC+XdULkumtWyuatQ1sVL7BOkpHuWa30o5Wtfkf5hdpbiuSUFl8DdOFrAgJqZ
kFI3NyMn71Bxonm42HWHv3h6devpMnXNGrUN5ZnBT0aCTzte+xG3k6K/tAhRm5HDMpbQN0ARz0DI
NybXe5VZT0cNyiBePrSL+J2adwQ6g6fbdlhGVd29kTc2RvTu6W0o4mxr2vuos6valrCDpl7EOZlf
82HunulkeZaYj4UL7cMtGSS2cfmwJNjbMO6E2OLzQ+tqJKtr47fJdDjutTti3vpgYFP+sKbxvbbJ
Xdbs9Mew2Zkn4bR768yboSTjgu+1/sEv/E2UhLSWNsQMtMI2/v9kEr+manrK5gTBQOMlSXwFZL3i
kqLv6ZL/MLg0QGhL7IrG7NjZWL8qEiwNxhucZMjSpP1+D6Y+VhfErRPsa52g6yPRx/mhS7qUZKzk
EyWFSU4VcZlJunfXpoetVbaTJorD1o5Udqq0Pa3BN2rkrY/f94UKARDYQomJZ9zK+u/0Cr7PGHH8
ZJ+NznQYGYWwlaRZc10Z19HlwEOiO0xD1vRl6mqBE6mjUUV/FX1pelNp1+5xE/zgBVgojuDvm+4M
IUoEjYJ0ohHa+tbSoJXXye0wxQTW6MKtxdVlGnf5Cn01Mc13A0nTqR4fmwob3aIvr6pWGWEyDd9j
ZSxJVCMukNMj+OE8pXORc/BpwFGl9XvCG0MdbvpNkhphPpB7MVIx9uCGurrNvHplwKq1+xCqip9R
2e+wzj3UzUZ0hj7rws3l7aOM0h4H0E4rGPJqT94rZVhmyGBsJvmPxlWiWUZ0T0Isra2UXgzE0db5
SJwGJiQiXspz814KCa0+J/1ipNW3WgrMk/z7ajgY2SU2Tg0XdEKyYpaW2oMWq9+svPhOYxuTQNKA
o5Jn6WjJDWtrUDckBa/8sN2A5nqhtEuhDvlQpLyRvfdoDuRKraJ7ThmsUJr8UhT+H6foyaZFMffk
F79XdSt0SuWnaVTkqE3q725G8bIt2muTgREFbV/g4KyIp5uJ6CsmpvFxMQY2MV4h6EjCkCb6zy7L
MOdpxPQ0uj1sY/J+UbyyXiNgPS9zMYirCrcm6BuuvFgSTd40fXIAKPtR981LjZ2nsAElFK1OapjT
nlrTqA91gXQ6W+sTIi8yKEtiCOvECfSE7TSbWcGJVwqdYb0F/XXHgoWCO6O4EeBnPDDoFsXlXVq+
mtMuRenaV7HlcaQQHNO6yUB/NtteZ8CUAB0EnbXNPGOxxVuh06IVoURdfiLN7dbI3NdCZijnHYQs
GqEW9EOqI6GCl6lINIouxJToKOx0/ZGgVTriyCu8crKeOXi+qen/ou5Mlttm0qx9Kx21RwWAxLio
DQnOpCTLsixpg5CnxDwjMVx9P4Cry/4cFdXxL/5FbxicREIgkMh833OeIzTKWOMB1cNwLiPc112n
NlkuIaQ17U73P/fQlbaknRicM8MzbAWqye5ZHwSLkQo3rzu5oCoMZFL6AVqW2AC7Slnw2RVL5fK9
zNTnms7Bxlgc3a56j8sBC01jPLYjliRy3REFEKOSl3K4Kr2/bwnMphhokT4YTTN2M4u6GH1LoDho
t07J8tz6wnoTLyrtfBFPI616pq6ZAMRklrLe1DWT055B18sjymJTIY+xY90NuE3IjH3Mc/Rz0t42
9XDOVNMfHOJpzutNqDNdWe9NIVEf28iICZIIjaAadx76nrgyaa30mrpMoSUPCJC2noFaJNblLqYm
SZvOIq61xqIAEZms43I+uxb0lCxMb3nGhcf3q/to5DLuJ4ZnbIuhGc+QxU4pcZLM8OPxPPpDzfBa
oVEqmb9ykWyZoTCJddwM8RbZzevzUNrMA3JTFvXeh5ry/W7uaU/G6eMQds5eF7kPG99nYq1w1dnx
GZk8lcIczxV6qOTkekyEnBYqEPodIgK1stiYOhR3AFH5BXxidpmNPr9YcqAiwvJKTmDWNoPT+TCB
SnvR2HLumS2pRqhzz85ys95bb/AHsaRa7xY9LoFyrxATXoqYwtCYCoP+sPG96i24bx7nNlS0ipUV
LmKqZd+kjseh0xy8ECX64/UhSz3i/7Tu2EyYBdffyAXS8fPXwus7HKykudbEsAae6eOjbJI0AKEK
ACeMscmw+NvGy1dZY0HtXBabmd2B1uWDnhOaICwnx7Vq7/KJaeGvG0EM3Lk1Y0q56931lcmpyRFh
vZCmUU74vMRPXcR3RVS9roL+SUcZs01jvNLFgEVtOU5/Ptc5JO4Zc8KJysrPAXG+H01FQ5WjezUd
rPfoR3envngeFgrfyt/LleRMgK22WiH8uDpby83q/JhnKyXhPuwCX+TUZv6N+cNORrJ1IMMH7dDG
F1Nph6SgTh0nuCIF9byzhvEeU8U59htqeYJ4SbOqAXNx0KkzVg78RG7DMbZM9dcbNybY1pTuXb4s
67rY+15OVEm5rJ9cWvOkZjINZwoHRyEkFoJpuCtbl2XLSNlg0XTQsItxRrS4IPoKZaHhIBQjx4c1
z79uYPtnR0OyhIUdl23Yh/mOiIsfKN2rs5ZE9c8b/1/3RO3bW+FyjNqEteyxgt6lIux+Ckicvt7h
bKqOUIFmV8dbqZvHzrG2alkj5stq0bdRQ06SOu76QwDTQnwyL1m3bePCtaF9TeWjG2jiMyWvypEr
KjiJSy2MS0cLiAJlPmqH1XYik5l6ql8dI7ej8yarUh36yTr2izslr8LH0PcLsnz46cm0g/M3wFvk
i9rQ2odi+NB5M+0cF+FwHhKRZVskEzkKdJ3Z481cFkKkCO9UWr60iw9HrFKXmJBii9i77R8unfWh
VTTdQfjdqVsWeQr7TxAKXd/g2WOgFMta0I9q9OhWzwqkRXHYRTSePJi+lui/OOb0mGBz2q8OGHfx
woBDIjlxfTwiZScfLGZfqLK/uBnkkIqywirBGXFXgnFeNrFcjs9/eZDWTY/ql8nJmtPqJyozisNb
OCk3t+UnVKuNZnXU1Kj4ZiI4iSm6lPokTpFzXD9ywj/0z09fH+tp/PO7aVURH7DcmO3Ihv56rNDD
bgtr/qD16VtE3gxJt96hVROHmbkcXRwhBijoWTuSZ8/gsjzXWA7eM7oQwfofW25fZDSZ2A+J1r7M
YDeDBEGyvizSo2uBGOfs4to7d227JZlJ/Dw3101UAGg3eGnp0y3L8ib3voRT+SlbyiNtTRokvqj7
9RHchW9qzNXOncMS8uRYbK0oJJ3dVZwqy2at58v6cL2ZlxeGHuyk8qm5r1s+TlqNyNO8Ihu8k1aG
uoRfN3GhhnOBRL4p9inJhVDl+pPKc5ziglOevO0tFfQXrmAaQZF5dqjS5oOW7bO6+iiImz0Su3hn
FHDTXRluYBmAb6LWsiFp5KZi/YEZBMVIRi4z6yBgKDjBcQ2nSjiUr2sj4hzUzmbJXjUr9bWirrlB
yP/oVeZL0jmv+D3u6srwA1aU1gHcDXm2tn3Nknk+VEnC5Vzvzja4DZznrzYi9KC29UfNthCBu6hy
pgiNQZu/Sd+ct70y812Gf6xA/kilRN8o4aWHOrY+9dNF1OGtzFhOmjZBYWZ/hx7yrWwzxlnr1g95
gWuw/Eo5vn1U1CoV3udmjKbHLNSPHfMxD67qllnhya21LsC/gz4+c26U6R880BEb94PhItasrHTi
4h7fjxkzY6TikBwnayfIP98ySWWi0g2nqim/ckbOm1BjUmbGBJ2aOog3slIamGvIH+gWFJeptqHw
iOI0FXX/pdQfbDe0vhLEgf1yWlo8JXNUhQLVw80oLe3ep3CxS4wU3fzQ/TB85vV1pD4QxEJEe6n5
+/VkpOgMvwHXBpRj/TA43mH1+vmNCXNpvZuO0jzV0wkZAuPa1Bn3RjaTtRsV/nlEFn76/6LivEGz
LNvyR/dX3eaqxfwl6vy/pfXU/1etZ4wBqKr+lHsuf/c/ck/v74ZOu9kTlms4LvCJX4pP4++OhdPH
WFSgRdl00T/+JmxUnTpFCccGTowcFHbx/wg+9b9jWXcNWOJUkhzGtf83weefTHeI1nRRly1zhKCt
YLPRv2OQYzeuqdsRmpapMj76Q/fWW84dRROqlsUYntEwUjBX8yEfwaYncXGS45SyKIn0Y2OaAlwJ
a2F3ekgJdQWBPt/7YQeOVaves7EEd2v038c8RJYvAROlecpKVQ4/VLnY+jGV4c2gVS9TtGJFQqho
ssS50g1u+l2kqTuRvOhTuU9Nk9C8EcCs3rgLRNUiIkH8aLCN0vSTF2tgSms/ADUhLq5q3/IaGNrY
1+5+SnoBpm0T9V9lJFBBetZHpxjVtolhVQkZpUE4k+anh/MxJ+p07FFGgtiLKK7G2tExIFgmKZW+
WSuKfRIRfqmF2V2q2ekDbguKuTO8pHiM8fZkoPGNXH7VGsOHwdSJp45e1BF7wWskkvjOL1V054ZY
5joD84I7htMVa9cABFHpG6oYJxIbrHhXtChGmkTTdq1PtgDcXGa5Ywu+M17qOOhVd7aIjh7hopt4
yrqbSXjT5HctIfDqNiHYP5bwpNAcDEg554+e4y7BnQiFPP3LqMoTCR/qewMfcW5DYCA91UsfcLSG
wOkwAToL6iGogUPth7J1N9Cf8iB1zOci9KzANKYnoyqmg982fFBZo+lD00MtMQwSW128YRgfEFrM
rJOj6VCOTEYXTqU9a9kV7fmmJAN4LzxNEIvSvIuIouPy7qmL7lBP+JcxfszD7OKFFjPLCrGZzgcm
eW0DA1lKDkQ6BZOflBtRaf5xatJz6JvNAT2ztkE8fZ4ybOuuJyWEk/iriuwEPwk3ejT88wajMQD6
fz1cX13ftz737x6uL4RWohODaV3XR5qDSzpXVL6apF8Qx3/9jvXzqvWV9e6c49qupfP463vXzbAS
D+nV3H+uRZvTePjLhq6faXNUQwYCD/6fN2/92/UvwDejXEMMhzWJ//nXC+tDmUjKiuvd37bv5zu1
+dl2yGqQkkvkb2/87e76xvVrZkLIKbbSkTXzchstxaz1pjVMtEKzR5VwwFswIIRlAgQvSC0raJs6
IiwPstnyK1Wj9LcbDRD3FSs4z8HT38rMWjgGPAfs0diL8MAl93X9m/XZ3iMCSXgmuSnSOttD+xkH
R7lDzYzhXyR1e5zUNdLqWzyWdNJ9DiVDz7VrSFbcdb0nyAzdzRQcqIWM3QWq7Hnwh/kEkGTYIUHZ
FCmVNd04OphlrtgLxVVbbnw7Nq+weaSJdRYzwmcyUaF0Ly+ZnekckbZcQ1ebLoVms6sx2yKVGCxa
7Y51Xe/B3lkEVNPjQjtuqbuFzJgQgyT2VRaa2oY6+/DXc3T+d6LXm/O4vANt1dfGj4AiMZ2FcOdc
qrxwLtFAbYBSD4zAZb/PY0TSbUIh+xqJTeEne/BoIVxBG9Zh5unX9V3rDSJR4+dDCJUJFdH0BXh+
yeCZvQ9hjYgpp9wf+lNxnt3+aHq+fWkxO7aTXh9z1POdISExWcVXssgIP62TfF/oRkVub/pcVJ1D
aviQ71uSjwjVzU1iaBGFIW8dryQsjtcJquXBz8unvECQUC43Iy15GtrQf8h4G69m84BnUVxyRvrz
YEd30UM8WA4Zvh32ZFXapxGhSzQVEDKXGzUm4tymyFdG4JyZ0AKvFTWzYz5QxViP0DrQ6SjeSBHJ
rkzD9QGSdoPQaw/jcb5qkzFf9ZAgzzbJ09NMRmY089T6PNHztLMtL9mvD/Ew6D9f+FIT7ed7JS7m
06ARiYu/k3FqYZkW/tCjNK/Me8hu6lR1ubPVvWZvxLBnlWqyK73P7CpnLTkCnICw/1HRfqWFB3dw
nInVyIejVXZOFdh+KnZFNXDwI786VMJ+Xg+sRgBkcaLFwuCF2a1GAYZyj4AMkNwNvjAeWlrb7pHM
NDRip/zGEqEMBrdEFAw802lZbrAA+UBU1kODxWZXugRqlwioNqlExiGSKjv16dRuRw0AaF9K4961
yTSh4P05hu1xFGFyb2IIOZpLuWVc19LRsn4flxU2RjpqMCFRhLIZ1H6G27arO8GqO1neMyxliPXe
zyd/PV7/MEET+c93/vH29aHJz7MnDvR+/WrX7NwN4ZAkPC8f/esPfvvon3dpnH9qQzPal7+2ZP2+
9evntSiAFr7aSieu6YP+ayN+e39TtMbWBMu/lbrRITisqZitN97CDPn1kHV0Q6LEX55bX+3RrB8s
iwKLdyAp0dw2IWG2BaUdQcGE/Gr6LmHCCed8wVH/hVpQHeh5/cWZ3TcKUOrWJ0TJpirODsn8YhMp
O7JfT9mI0Me2iKBiImgGNGuoExuK7PrUpZ7q8BcmVM7OynaIlgC7ZNl0yivjM67dk4M3NiZM1ZoN
Fj+RIbe2Wz0qpzhGxfTYGYSbkkPE/6xF9xqopT61gtQWcVDRlQdHRMdWOkhyZG5sib2IGSXm5JRn
ZAjEYXdkkY+mqwwM1BdJi6AF4zxaI3gC1J+h5PLxJT0qx4XIakvzZSgSQEIRonJicPIm12+uWUN8
79onwyItIPwcqaWx5jjd0SmxnQ9WjVRi9u4SgkSoEg7bKNfe8ipXpKUAcZSjd6yj1ATpbWDbgRwa
eET9XHtSIHQGQla2DtbB0lD87Ce4qv2mUK0PCkm1W8o78dYuw1NKjYspCub5sMZbEoNaN2nRBGaN
W1LIxGQiSZXEVhNgBX3cGXVL436mMOu1HYYPwLlB3A4kuzMDCxceWCpc1veEgMQIwUJCjzd5KnXO
kZYqfhSxE4bsvaKJnU72oZdgzFPxLV5A4bn+0TGIyYbRe5s0gX02b1+gToE1Dy21i6cUNhxBOmGW
N6xwoTrGdH62mkqfKhM8/zgDU+pm5w0roCQhtGn3A4cnczHnYbL7/Ao69a14XoQNwZxhA9bKdpvr
ZHkihwn80f0yuCxv0S0GKaEch8rBsevDrYAGNGBX0ZhUjPLg6mnNf1+9YRHG6XFzveGhAluwC7FY
nYzJ3EIVOMJNrbZZAvfR6z6TrvY96v0jlMg6cHFvQr92Tv4sjuwxcWsKOW70izGrDO9BdN/Fvg7K
2GfRQLOTtQcCPJt6bak3n6J2H/kwELryh4sJn2TcXr+QjzAMxXtJYCidr/LY2ITQT3l39RPnCkQg
uqFBO2Bl5+rmjCi1aBr7hMEr0fgXESs00DQfa0O8jfM0fXBgIzRR2tzigWMJOideUdQqdscB6lU6
Jij1Macaq4Br+FzgtuWMdN0OiQNwrGVMpt0aaf2utkZ7myThxgtFdoghkwnBG3WakJRAcy0oGHSC
VI7XdHBp/+AriFBqJr6HDlR+Mmr3mYo8p1Qoj6rRxbEfzGPUO/HZLbG4Fu5NUrgIfB3dS5ftSqO8
R+81bmyMEoWNTMuzrH0uk/6IDv1oEI8uQmbZmeXhRjoqcGfPvt19gkP4Pjo0moh6lTh4sQNk/V1N
PX+jdQwrNlU4rNGRDBwn00jIpGaqa/6nsRXPCQilQFUZgsSmRhW9Selrwk4umi2zsINdCMjU2Mv2
8B6sS5LeOwbw2zqKPBIZihkpO6I5wjZYHCWclvIlhNB2GtrxZYCMQUZHdxeBir32Y/XqdcU9nkd9
12UdoLmhM4/O6GvvY9Rk+wJCejgni5eN7U5AP6M7y+Nd7g8QFiJ9b8v0GaGftjMjJOlmFWlbMMLW
vp+m3SQS7eBnDaAQPaqC2JM0DsP2tkxxsIgjBsmyAymL3absWjJiASiWUi643wnPRaXdcD7GIcN+
qiHh7UqiVwb5CG/SA8OqdlVGCZh8Z2+LbVcPHMMtURYRO8FMvhjddDu+e7Io6M14/tFmDMHSHzOR
8hHy6UzlCxM4Vdj4J0//YYZueIzdHCiWpANjpTX/e5/cG6QLsAhn15rGoWjRmEwukF6NXyOxB7ml
tv1N2tek++IJyrgWCTtBEY9vrFihfiiD9NiZscqLwHAytQtxHvpwzkLaVIlQt8ZNwBXCENYsh0+l
vXyjtUWD2FGnzp8pgKfDIwXfV3DSIK8sj6ziZcRb62FdnbwYFM53WQifjfnTLOuU+bcVLZljOQN7
tg3Jb9zZjQfGRrO+SUR/cxh+hGOVbeRD7hThJZykt5mk9SOihLEB6tYfYTECvnCQhIx0sf1XseS9
ZRHLdM16M7UmOU+w3WEGMjTXr03BRcnquh9VTCwR7jiugChZg2hZjkYm4XAaDNA5i58a2g07Jg8P
Qg0ImvX8a4hmGWkdipCm6EkgwZWG1odMEg/uqf1B+tpJwBi0iHmFttgHuPWIsZgapDgtAlCjAIKS
uVfh5fd67D3idL9J/VEO/U2Hw1kXGw0mOLrnC8qpbalbr9LMnskyAmdgJPSPgSVk8tmeFc4CB/+N
Kh4rVp61jTOhoH4bVHB1l5CjBPI54XchDtoCG0Ded4ii/WNi4FPzo69mUpZBbw2YZer4Erp1sdVb
Pw5Uua1xRg6989C2aBg0gWss8dyNhUBs/1B5OHa82vlYePqHtOD006JoCNKi/ZbRG4Y0TrbJaH91
AAE8Wtp3L1c0aaT/ONY2SmNWQ85oH0RtHCtbvWBtI3gNjp0pmfnn8r3oOby0tFabPJJMkWdkcRUF
bUICSjDQaB3yYK7i70NtvaJyXDBrDONJFaY78Ew2R8olK6lrZdLkR9Tco+8hzObCWASOYtjFT/fe
5d64JfM9xrgZvboxuUqQ7zdipLBlokOKCoo28lOVz9+iucI6ZE39vne8lxnxxbGM6GIg2i9LftcI
/eOi/gDtNr51UAsBpkzk96DOj8bHmDI24r+vTjEHTQK9tuJTteOkF28dcQuB3WmMiao80zoE2ZzE
AIXBceepBQTJmuY7FTbkbKflW0GNptDTx2kAIGyTdBB3hBKqqTkAr7CpxMlP4Fqm7TrlMgHwb6yG
C7SBLYxkC9a+M4anfUwH263lgd4KNDn7BtYEolONh8+3kUw4dGJ9Ge/9lD59oTdbn9SPXdPOn8sC
ZpJyWAKNOGCzrvLvJ2/CrWGLi3IBZ6JCwqzhh5vFaH0YVegHbROCGBrvp+GHLbpmP+ao0UgMtPbe
DLonz6PPPRpTKAfWx6LXn6eoEQcvYgmf9Dcw7eIixRn3zXB6S9NFd+I07OYGmL/lXcyRmv1oIuGd
rPrFd7mo5rb7XevK79Jk2Awd4iKrKAaa1JbJLsrNcp+FdyXaqfspp9Sh+SF9b4vVZ+TFJ8s7WbT+
j54ksSb0kplgrKG7Nh+SdtaDOE6MIPPKGTKUddfV6F/c2psgds3OBRTEp6PQy7fK2ck5EydtQFJo
SWOHTnrc5vSECx+CX0mpgx7QEmnRdiHz6/Boupa8HwT0jkpt27xxkJ5bP8wc49kYS5uBbZE1FiD9
/ERvr8zrytT4EjFp6tGf7DCSoTXEPYAKB2c91pxxvvUSfwNn/xm8K3UH/vUpGQ9D735OQyheqZmr
oCfiZpeKq5HhlfJs+1zOzbgr8iE+kYF40zX5qSiR/tnzomqHrBW4Tv6q2dPHTgELcsYacqrfvFIM
d04YxBOiK1Pza09lJrDNOT51wnwepvrSQBwNjEZ4OAvuM8MysFgXXHX7i5/0XBQ1CbOrulN0Crcu
ea3YK0v6N1V9NYFj9AkScuwSwTQ6EnXuBO+F3JKNqh+UGT3qvpXTQza5XI3dky6vjlHQXW+R+aGK
2eUmvJHc1GwyRXodTaXP4mX02Cf+uKFU+rkN8eN0ZKQjQUJdbjt3bkslEPHpvZNDIZvhAqXSfgBs
d7Hz7mZEbA6Tqhv7idZZeG9GhH06nfd5GluSAcv2ufKHx7SynmvRM+PtfBUUWvqYGT2AtGrC5b4z
EDVtorcMRTTc+0wFaVIfiGYB/CIO0zgQ4R56x0qLbrpXu5e5T5xgA9sqObceCVomUpS2gFiP90AQ
Go5/zT7Vhkru+r64y1qkqMtoUVUTqzkMDseWKn+0H5T5QixUsoU+Fe0qYd6NBXHiKqKnapXorXzN
/IYHwr2wCMJHTPG/AsHoz3a5zRf3Hh/nRtUFVI1HKl8FidP2nxW1689O1FXnUXi0BLn8UFr/JrKP
fZ3icpfSO9Crf8QNHO+mxvV2qOesoJLf86ofrrVE5ki3tk8q2ARubu88RAw7YlPiHYzcgl+xyPck
nx5HGoaak8TMipYSVkfTPs13rHqcbcqc2MoXh7jjY7Mby2PYUlxwGDrCGgkVvmfF1OVeutYtTTy1
50gGpTQOTyaBG43XetsQEyi5TtqT68s2cHSASGl7KpFmoxhldtSdhoW+EE0XD4fIBkJVzqXVvM6Z
4xLJgCl/atEkhjjymeYvLlBvdg8sK09WJ3+EusqOMREmjOSInYvVH8F0w5r9c93P0PXB5B4U18Kd
36d4233CLvqye0raluZ1xKInT0zjkquGRCXMUpaOP1uCtifYal9PyZPhCOTodfc4uqSWSzWQVd47
1OIwSm7YVkW8QtCGXN5796z6tti78cQkuPBQK3FAGaI6Ij6sN9K3MUfGVr6bhopLYJWQZ0EoGGFO
yCm5WtYZrlQyRb9jVohJHJGvcXLEW+tzsbPQjPX2G9EPjB/gE4w0hAziuu+TrLKtl+GGx3GGs2C6
86k3b2WbgBqHyobI1sfMRMZLKJzNNA9HNTpPTVhogdGTrF4h5tzbDP2wL14lkP5LWHjPMkRq5rsF
1Rof/7voWTzrBUC9vgLW3kYfKpRkzN9oHukggeb6TVCyNtrnJluF+m15Q/oy8RO9pFPEarbRvjQU
KQx9FNcWpeiOFYlbyb2X1+6jtvSXqb6fu2KsKANOIWUI67s/y+cJw32QR+RBcg6RfCkW/G2bL7lh
z3N9J5NO3pqoKB8IH6v3M3PzXdE8F0jouZ5QyHERAHQW4XOZzvVjxDZJIo0X1DNOYjXkT0KG/W7s
mJaaevG5FdSAZ7LB53T+xlJwtk0cwzSNqin7EPGLUeNOuM4/iIEpdKdTgxhR1fS+88Gqkx9Esdyr
XD2RLODiYaTlYXTVTC4argpfqp14b4kKJ3ANmbcD/AlPoNNsrSl+yliZnQzLf+xnHCfueIg989bo
YXKg/1cxk2etGsO8RttJc/KZquji9u8eu+UkpR4ZIEnR8AJY56GT8WVwN+mXWZF4MQ0W4QgDRqVS
hP4+JnkBLgCQxMiCwzcfAen0YGTdCWE1R6ZPS/Wgu8N+SKznwUF4ONktq7Jo/jHDMdx1GkStGjp8
/TWU6iCi4aOnUFPL8Zs99+MhIlu18Wpip+CjAUT3t5HAkdKG/g/ikMc9utW3WWTGkcsmuOSsnbZ0
We45LDrEbEgmkPmQ85iTMdEuV0dv0oDP+f7Gr79k7QKMr54w45J+EKIx6Cu0o236QdetpyHDGW20
bU7N3v1cmylNSKuA5mTsXAyE23j+YlhkD491c4kaHFazzVJRNlhvQr3YZZaTXMEpE8U3stIZyvuK
Q4Tz2ichcSDEsxLZSyNEtYsqQ5BegWzDMFFAUWPRICf4/jHvKwxg5MFKdzqJBllTqcOnsr4BZHtq
sv4eJb2N4Xx8L7yqQKbs1TsHMkPStTfKkwHRiNlRyz+q9ktCugrSJPFGps+uGum9ojYkoFZv9ZMz
fmOOmXx0HbqNdq/ISStPvWqoAlY+i/Jhp6IEO77Noi0Gniapgm26DNkxXdHvs0Kj7Fj2nYkcHhtW
S+WleCBe0d9EpF8GEYbvjcGIXXnKI/WxNI52wr+f6eJbKoGvAST+1qW0wKO6DwPXXsz7fUjjiunl
xmXwRNvbo85lQAu0Do20I4ugmct8D0fypjtTcwL6RQt18A6VJw+cQBsjweEEAS0+kWWJb5ck0jQj
zySpp09T14aAPg1ygxvvhB6bJAOFNy236EGVXn2Iera4tGd7gykarbF2axNFV6XJ762kvSKwR/2C
HubgUjo+C0X1pRWfS2jzCPVs+g8OofVMX20SIa2eJIlOGx602HCPnDFUDboUPGjCNXNoml0/dIub
RNvXCWQQC3naoTT8hy7TXx34MxAS0I4CkLkK51MW+xOOjGV5lHjAaPQ+YHw65HrxzsrqNusnc9a8
+6H2sZeSzeeP2luHZummqBQcJg+Aqsjam0aGFbyIpN5NtqP2ZaQbG7u4U+BrYNhv7OEElBIttvC3
roLioXzra+z0eRCVH0X2MPQTwUchwSZViKO90lwXurgVbmu0xluNKoOmPSKOgnfHOtRokVileUAR
iLq5/uBRLT0Uml9wQA1M6jNxiy3niRyMA9SH/tBMWRNUana3dUwUA7H1rKCvTki5U/V2GYjK+FB4
08VOAKuBrVCnOBtvpldjybMoPdpxuUXHSzVaMUUfsYzHxYc5Nd/pTWHYO5klJqu8AdtupDFV6IGs
vFj/0kS+fGRs/uFGIUUUn0Z/kpgKL4FId41xisEIP8Q5cWbkLhGKSiBtL89tqOUnYybyyhTqgc4/
doUEUG6SGLgqQ4dCTkahWtUp52Lh3/RRfY5wX+3mLmUHpz0s/G6E59JFz8xERGByUJuYUqM6i09z
S0l10t7gNOzD1lIv7uQcYJcMD3FLKKzlQJacdOzQgAFjHFsuIHAvms+DJikjKNkfuIpT/mzHd5cj
gYbEEde/4vho0TtYmdw65tUWGO4k2rt+6ROt+O9VoWnnA43HX4/Xe82iO//13PonntSQQa1/sz5e
7/3xHrhSJIXYsc6pwCfgecEVmc8QFTXP/Pjbx/z81n/7kV4GbQm7sxn8fNP6PVwNaUL/+vKff7lw
6LtySJil4aiOwvCoUg+V8h/b9/Nzis646uQN7H/72KbpL6yZ4sOfn7w+/vnG9T9pPfs9IkBkt350
tCpdf33L+u71feuOWx9GeRFt3YK0yfXhrz2qA7Q6xAhp40b7FCqbYoNPrTJOqjeCf0nl1B2AaXJo
KN6paKMyjZWL4oqJo4yVZMpF10SAmCsWxcyZP9yRwa4H3mj6p0QkB0e3jEB2VMKIo/uUMcIlkEMt
Q35lyU+kXZkgu2eCv0uciWE+R4/r074nH10Le9RwEzRapyg+4Zs8TgI9iw1LVn1RGXkq9gxc1O6B
EOhLy2QiLRujNKAleSVj46Lq5OvSwmgmbZkrVLdKzO9pi3i0r+0rLuWDj5YEmwTyxr1WaHciJ7Mi
mw2uTyjUg1Z1CaRqfzPk4YMuGFAT5I0womOOerxa3ly5IOyZAPr3jmSILLArzSWy5MQ/kyGc72IB
GiN2Dj29+E0BeHqMZ7V1HHxCVW5ehi7/Mjfs3pIWl6hcPPD4/XzRfuoKswHmRbvG5aDdiGw8cWE7
apUHJCQiAtOZ3gW1vGnQXtDpaFtpjlekOVtBzXaj0G9jym/QjbbDLorEnqyDV2Q5rBy6PQxKicAr
2VtjG+7ioaFlblXPeeZ8KwcxBqqevg1u3rFAtBi4RanQ63MNNHoS3dX8EknzqcyY3laMZIECzhOU
n4HSoNaasSYYO9PU4bdosX0cFsp1YSQ+cm0a6Ek8V+iOvEMNSyAgHzcMYyNoJioDligyMv0YTVXG
cqNH03rqBgAXeE9f6gHvomulT0PIvMJZTZ/6K04MmF+5SzuKDLhA9vjQuaiRIp17e4z1GyN2BrIT
zABYwMeaEmc9QgAzXbrykD7vGMYIq0S8YHeatk3yxVdR+2fCGT9UbWjTIyMYY2yd50GUhCEXDgHQ
Wb3vJqwpXBBmvwFx1Jf33ew/Qwo/Exf+no/xwzzRtbSi/lUfiQ6xjQzSQ4cdcdU8OZXbbn4jTT6U
2UTM038Vff5QxkXX/uNv5iLY+/n06ds//kZVwQYoKYQF942pErq+vwr6ohDYZ9xTnJommi650vyz
m9JZiI3sIdNRd8RW+GST/bPTchx5WheFe09SFc57bMSaOLWNeaCHQrywlP3FyDX/gwU9aozc/D7l
QCjd9iNDgfxfNtz4Az25bjhif5PWqo322P9jw2d4j85EjfZEIzg9aY6NXINy3mYkRRpfY0dpMPHo
6WfRvQ057jwJLLX/eectJM0/dx71D0cYixTSY5b3150X13HijFEenxBrTPeEPJ1SI4mgMClj68+u
dkQY7xGu99HTaqYMvX52oIcU1et/3g7xR7rAsi+QiiJrNkwdjKvzB4YzLafJalJXkq8SAq0jn/LU
k/jT6gyCQ5u8KHy6hzJzngw0zzeys8ZjTLFFVdapClvtpvyuvjKh3zSkVN4kghmuVyirIwOsnCUZ
plGEGrfQlZfQsgkJHGD1aq0J04h+eEPQXVDA2NqVgPZhRKnjSJoWQEX3+t/cndly28yaZV+lXwAn
MCSAxC0JEiApiRI1WjcI27IxA4l5ePpe0OnqU1Vd0dEd0Vd98TPs35ZMkSAyc397r/39kG6/6ov1
43//Y/8X1+5WpyAM6pylTi5oe3v+XanCoPcy6cckPjmGWe4nalUPmZcvByN2j4pynkSstKVBaREw
8ELbVKdyrpjvFyvb9vmuIg4dlvokwCWV4wnKKG2JMQjvVkVjQA+sGQ4mlBLgYcfvZ/7/GnL7/589
mg+q8e/eZP8/V308bI7m/7b/2dZFWv3Hvo9/fun/cEi79j/o7HDA/Tu2a5pQcf+nQ1qKf1jmVgGi
G8LZbmt8GP7NKO38A1AtNc82SoHJl/FV/2aUtv7BXzWkZ1qerRtkhv5vjNLYsf+XW4MhTCzS3BNM
aWDOtv7jtenmc0M1GI6MVLdF4Mzq1ZYLvrFsxItlDk+Z5SZPcTbBeTCKQO9jg1OCbt24lzPTLtfh
bJeI+FPl3JRGc+7amdUxxVV8NwFO3+I/9uPIoD9W46MzxEdms9lzjetkhxxV3nWDUu9We0+RPKE2
ff2Ea1L5CPh01/WVuuQrPVVx1i27njPeU+OtNBjaUfnsUvSQx6Cr4OFaN2nCw2eLZl7sOvWoGEQN
NHCq+GbS2EcFu3IHs3f+3XvafSINjWfuFBdB10S4zlEZjMYyfehtS7FlOv9IJZ1nTW8fkH37AIRF
/b4sJqYWEksnq8D2BWrkdV7Q4RNtUfcDALnXrkSArmlV8JVEEoailLxWMRFtuwiKci0vpIQelpXG
zkScRtn89Fyvoh06p9Fzhn6+FbdmjAkDygCP0xYA640HdjrvnkqI4zsJKlg53nnl3Sjz5YK3y494
sd70nk6tre4z89aX2ilZAO2xxZEg/mgTdZ01/5zeUZkN8B6dqZgncEw+ecIkrNbpRi2Jd3DN5wkk
fBqLb4NjdwT1VQdafZd1g/emX7InsM/VIwH/DzTz6VjOBeXhlJDul3aoQ3j+Uzweyf+xsTMqwCej
8Sjm8QaO23ggKz7vCPiQS+VHMB28pvSPq7w54Aeo9n2rl+HSS+RdN8V9J9rsjYpEX6Rr9ahJHOsC
IkqoxBefoybMs1KEnNX0a0qvsM8976XLtag9uCT5ZNJdpVmaexcI+MlTcMtb25wDZfbz0ebNOfYe
fjR9GY8OZnh8ZBRpxxmopKqkb1MDEh2iloDQgDkP5kz7W3f6L6XpS7hQ0vuka+d4BJRkmJV3ZwMV
Pc180y0Fah16XFVn5DmsAilpspEqh6MWZV4ArBG4G3mpR0tVcueNZbfH9vLZwmm6U9uDu/aXCJMb
BrRBQScquO7Zr2KgPZfAxc6ud0MlM+8lRwagAXYJJRiXfyqy5xwbSsqVdZbRIv0pW85SREzcULno
3nGeZmuhTCXBTOJ05IDaElgnT6OgmDSNDnFDjZsSC0b0uES4RW04ayMd7IzH91qdulSPaWjV9fJW
LaZG6IsqZ+h0zRb55j2lUDOLaLEyqafaWQt6hwsXE3LAsHuZ5opzXpv8IiNJjysd3zsbRCNY0cLH
r0SbG3XIq9u24bLeprS/NI1yH129xBlgbD/+gk+vsuo2nLVm9Xsh+6DfLlYV9SkkHUf41Fbmh4Xj
5wWEEsFz0T56tfnsxJS6R5Z1b8byLdEiWq+nxO+6FdXaieuPsiZi3oLlqrgD3/PZebdRYblzGe6R
tNETivJy0l3EVLw3lyqCQG8x9gdaVhdIeBFHnT5XfpYlLv0ZKHT6QptxVOR80AS3ibamZgaB03yw
oH3eZ1YSQBz5FILweC3rDEgC4skr8syhF+lwX5sZo8AWvWzje2u61Z+Zwi4cUde3aq7U1RVkSQzG
6t00j+zdvQ/p0c+2Vi5qiA0MJ8LO6tDk0EitZgoBvUZ3AXdY6h54CocAb55vKjVKILYquXOXdWNJ
Jj2jY3DNTmUzrabz99pzjngSuX41GxxFcnLhOefavq1pn5exMz40jLRLJnG/IOgeGtzJscre4ile
D7JU8lD5NWn508LRYTdwbjqNrku5aOnSdcq8B2odO5fUxAqcKe2XndXTcxaZ17qwjyKxhnsHWiQY
RLLArEP1ndNaT9UyvOsLd37jj+4m5hVXcHlI9FR/6Dyb46YkHRHP4xDE21gmBua04b4jQqA0XDTu
zziNvDcrgvyLJ+7c5ht2lCIhpqlav2OShfpVaiZKj+0dnTXDg6kT88Dv/4k5SFxdS3tddIsmaWd4
rd1DZ0bCAn4ifdNAttT74W8GC/YIx2zY5V2d3NlVw+Khr2mIb2G5NDL/KFLjOU5nDb9h4o95kb+0
y281RtchMeUreZiP0h0uSrmZT9dCAi6JkTpjYXNvwhvEGuCy0q5NC1K2PMcLruV1Wj6p3Plc6D/d
kalMjrA1wC7bFfbPGCNznfaknrji/T7y2qfNhCOsr7hOvDcAAna46vFjKpm+D7lMnjNGqYSS09uM
gzGoWv6rMg0kieWXAM18Q0F9Fp2ZhGlTfUSJ3eynvKzPKmduO4LeC2b83cEYKYDxhAwChy1px7j0
ZSgGa1915Rx8J46kNYY62+Sji5Fob4+2TheRwjym9RL8OuYXF1jvBpsFQpUwIG8BLDxMGjnJvHY+
TfhzxuiYr5NRz7hEjMeV2cOe6Kx9AzQETmA6Ovhaz30EsHGwTTtgpVYkajXPnxrzrwlfuRxy420x
LvpYeW9LMd3YGP1cq6TaN0vnHUQOqnD0ErDA+tDdQY85qFz+TMQCzEKbPlR3hqTq+U6z0V48BVtb
GJd/LiTukp0SalH28HGxVzUtWbKONXEYepM9AJR1ClAZSYiuxAtStPh/fpqNbj/lk26cCr0hZ5Fb
lFk0rNSJgJ9AP7wM255AaYtW/ULWfd0ajeVhMNHvS7qrw8LqqJo1rexUl8A58LGf9aiQIR/3XRVN
v52CIOkaXZqZ8VRvyGyHH9G45UXsu/2Iy7MBsT613rmzp/bsWvShCf3W9w9zp5DYjfTcAqI7qbyn
7rPWLuMMAN1INsgwVShPnRddPG5Ad3VkAWQnCRd0LYVnY5WcnUYHj6lKtKei+NOsDbsCDYVumJ6a
kitbxd18i/Xhue80+6U1AAT3jk6BU6NDOYkDza37uzL7LCy9OoE9+Wp1uz5UJPEOSY+XJZXZPf5u
xLmuRR2morgK0GzBsckiCnifYfHH5SeBCnk0dTyVE5MlBw34gcGa2teqxfO9gNHkncbFFf+QzLy5
NdawZqxei0/TmgF0k0R8ajlcqWVg85hNd9GCXyuaiBV0rY1lRzZy12LCuHPs+s/QzhGgMYPIApb5
TogKjrpsoYNp7xM4lItonntXq58zOhDYRuSM2PerccvKyjjqNBP7CErVx9gwv+fWpq2Php3/dv/Z
EU+HrlDuPRWD2NFj1QbJ2iQ71/tR2Tctwc0jIvHTRpeheSbEM9HtmYB2T8BTKfnq3YssCsjCDqIs
RmFRVJdiXP5aOBfusN67eC9XFgU3tfZe2sc71Pb80hvKHwDVI3EpcoZt1j/CxZ1nAV4dB+0je9by
ruRV3BNoWRlzxkWY0MNGOy2T5NGKjSMNO2/UDdOrlq96WDL92ZsunNl51PtLbkMXsnCe0g8Yh/io
XkU3pIFlRi+YYFJihkjFdjZdE/Zuu6pdT5UaKOzp+cz3PCOEwRcIEGYk2w889XwHJhxZc1WiApwz
PXlm2pxyeBYwpELUPiY3xqKfbfNcbzvsJqPOno0MljSwrOBKx/lWohQmyHL5YKuTHEvWTrXecjoR
CJ8t93XaoubO82MNsXqwUuPUzcI6abN3oAFl9C2NTXhLxvAwdrlOl3D1VVUsuZFmpXd5tTATWWAi
Jb2LfUqOA6udA+lrIctOfJDgYaK5wJrWeg+RJbnr8vG93Cq5vzdDPN8dbIhttqGeu3Sg4zAazOsa
K+Ta1btzcxwP+KogaJnqmSxmjESWUlmVFE/wtLJ7/vxcONKghaEGhIoFCrfe2h6oqMCbBTKT3CKb
MuwJ810GboeXxGx2qs+8iz6Vn1ndb0Tlqrhrhqw5jZVe+a6W0rM8VdDcF+fguYs6SKdZDkSArXCY
CdI6W3VjE/NPzYX9jAUKAla9eAed1fJgU/Rk7o16ulneYjwAw9h9/2E6yoSnRQK1VAsIEe0we3Z5
w1LKZ5fbceLoPc4UCKPLqPCestk+DhRes8VoCnaV3kmz2PgOKXtqjcJkyYgJ9wxXZaMxskssM2Sm
cF95G1oDzLwPuhT3JXjaevgct3Jkm3PAjkkhoL75r4shxweenQMMz38LBL+TsBQYDaX4qOTYpiuB
yBt3QNWnlZiA51FYzHI/7hutPBe0TZsx4CPAq+ZDrQxsdXSaRaGl0djOitn48J4+qL2PD1EnC5ZY
bgO8dYeueMsceLxA7m2/Z85+6nEJrwl0KAYxU+i0BvlVM37wpqp6IcT6ASvynG7u1pgNo09TeezD
BEwuYp6fS90Zg7rXZVBEFoNgtiv9zIFFL5TLUDx9Wbt82ad5y4zVhZ4weNjE3GflEAo2qZuhAWwo
WcAdwlZO1AauRmVdkS3vzDyNB0TgYl900eR722XZmowCJ2s8l3mOK0O9p4nncPlhFZaVhWumWn50
JRXx41aYntURbK4OxvO0Rryhaf4x0A20Gz2H9m98esdROve2qVVnG6oh73gNAM/J4rOY4f+YojkZ
jf1lyHY8zNTZ4EWnKrNKCy2cY9ojyU5a2ES3+Hbnfx+4U4k5NurLZ1RlXvHR+FuzfzmMGTP5jcq8
2Aj/BTRDuxHyrufwiYNS8MOVjQzJG3h3kLXZ2BIW2U2LFh/bxtV9lVdgqvNR+nVSWsfFlNTGtDLs
OlWFwvBATLq6G5KaY2NnOPe5kdb3mrDAMLFbEWmkHw1BAmbX2b9TC/smZZgHc4ppgov6NnQCz+ji
INlYXD33bRKKzU/HXn5366nn3BliaPTu1Zjj6K0YjDaRdlJz3oUt6UF/cK35Zpg0i7jtMl0W1XEs
77kJK4bJlblSzBWNn5xc+Qs0q54JvL5Ld3RO1H70j239WKVTwCreXyNhdoFAyvEbxeuCaBUQSrfW
wrtbJ3ixkBPXnQ3n66i3OU1f8ewRCVr/YCiF5dEQ6JkVh7BskXcF4bAX+gysu1SuJEJc1WAMJUtJ
y90N7MTJss3+SoqMWo4ef4MjyeXIsoNn9zBTQnhnTm5xSokmUBTOBIMteid3ULM2yDiLX92VKcHx
LA00AV4j76i9WezKAP+vjlgg/b5MorfE6IJBV/kxzqBQGha7Hcp3wFGt9CEBoMlV/sCJoA/I84CA
LWL9ILdpT7/QD+LQcbU3tiVwbk34d1726rT9jFzNOrfk4bq0jyRvlgusLiCxUffiYHfprB4voWff
c+4Isr6Sj/2s3xRsavSct3xm06U70jkNAITZE5XcVBOj8D2Iz5gimE7B1WO5XIMmsodD3cFCTFuT
vh6OmQxDYUWv8skoO+Oxlp/jVskCtftRGeXR6HrvUK+l7WssByeDPEo7iItYKyzZFb1QpenMx1wh
UrkCxqOBH3Yx7geOw/dpPn0Uvda9NRK801j9YriUPosi/YiysbzEUfL5vWJlhDYjogoHw2iqY71q
r0zksX05LRWc3F+s1rrPzVXfJUM/BtzkzBO3FbbsT1bcF2+JZSX+4vqTRbl9TeOIAggdlOloXidd
ADUn2RnUXOT0zesAm5y6CyVUCJCGJGHbTA89jYuatfrB3H5aSqp0Ts0iPXnZBK0ocSmbXwJ3Zr8X
T8YSgjcDshmznWsyE63JiP9i9VkeCyq9mI12t5ktoLncKEJXPzKt9mWfoR1ZOc64uUCbEvXFrrK/
mWj1ezuxqW0gRSyQeE+ZgV3KY+Qb9J2ePDgH4Q3y1DCB6pxsjyExKJNJO3Xpml/SGQ9jnHv9MZ4b
976qay1s5PBcexPPv811ODotcwKrCsaEbFWWb8O4JUnv6b40A1XA7IqXeYGcLsQvyIjY50+KJPmH
Qb5V4Anq4XauV1HOSVhkEVv8DZ8FpuVer7/kDC5iBm3Qdr1kMu79oMuxx67fwMF1kAJiVrfHrjRu
+ppj4hw4zbCzmR6bTynW+jhZbeO3FrnYKKopjdfsW5IkPl2SJBl765N62giC5SW17LNHeSWBTOY1
mSzABHjT1enECSEXfH8m9bBIuc+ziuN80TTEmFJ/0jKGmCp1x4fJGE9ZMaHmQtvBNd8E5Ktg8dsg
9UaczZjoEGutqbsxJ0bMlFRcZFXiko0wq30t6Pdx9eoNS9rMiA4pBaKulUCvYr5+FaJGjZxeKHt1
r2I6xWjoZOVpGjGmKLQ7OP4dpG823wLemwOxfCxnjPxSRgHCOSpW5fKPZIBZ50gjGzzhZ9XiWAtT
jb11NdDNU+UR/Q4jJmiT3t+jrUbsIptiMa4DxcMMqAMtrcWOQWkPDUArj03b5keV1l7g8lFfa7Ry
t0wea2251Ran8QIY4TAP49vC5PbE+vwwCfl7tGvvOc8M7xkbDwFRtAkpHidHW/aGoXmb5EyDTOkw
EaTRWJNR85zYmBPY3N3DOXjvCo693C5TDPyN94Q+sq+hoBzAZpanmb0esj5xREiSYZUDwmZAQMBo
gfRqUS+cYlOWk/mDenD0QsbFZLDTd8dVoczbt8b+PYLY2xQO6Y+6/tfJ8REYm/xB9uurSmbv5Dp5
c65VA6x8YmOLu+Epm+tnGHduwO5rPhULDEacOqeYXofQS6hQSMa6u4sKpt5FbaK4NqZzGjXTw7tr
nO2Y7GzvtUytx6wNtXFHwKpif8Ragb+Yzumq+zUqctaT0lhzFuNxLnFzSq36KTVzl6x5HGBDO7Pi
wC/VuCV/57P72YWh2Zr7vGA9ckAHN7E7BRmBZ1cHKj62+3nAHdplyMZ5cdNWGHm5N5+N7UH/msli
d2W+EIYAtNWn9jMt5MOxj6JPraE4XMB5ywYGx2zuVxCfKK5YEJ41GDNn4KDhUmL2BEqQkS/Tr+xA
rOM3JtvtBJ22g9buqSmvQ5vwtdOzfLkdPkUP9QprlcfO3xmuQ8yueoaOZmcexki4LbMF/fKb0T1D
v5W8bGi3eErcNnnkWOG3jQ3ksBQPOp7po545Dziu82BamydYzxx4qbPbaWVc42Tjeeajs/Lz2pyx
IXftdYvX36tf3aG+zwiK0PzpAPOXNPmSWIKxb9p7gxiwH+twbn5DjeNG3y3NGWznFJRLfvpmtn8/
xGzX8xpKFPwqNpFTTudLfKAzPDraY/5eY4ZUdU1kDG9quTG7vxnell38desBq1M8dByLpYtOU/V+
0pPnzRc3mObmN3ZVVlEizlp+l7XejzX6SLKI8q3VFWEtoh22UVoFtgcgIyQ1EorrrY02qGsSVkE5
D4TgAAV8PyD5Arxm/uJr3kJMw65zzAnj3XeQHhjrRP3C9KtPvPYYm/mzyz6I9IXRgSXf5hKiPgld
7mNCKhwa4NEqw+CdrvLbVlC0mZVtv4NP5gCIQx3E5Mj1fia3d7fI2QrY6lozWL9qOcBbl7vZzKdD
CgIOg5D3K26Kr1qsQa/cF1xkfyJdO+o19PpmZZDBKulwrZwWLenOBqCho5nob9+YepOI744U1qdN
RdNOeUTfxyKA7/bYzRLSA36xVWKj2vLqG7OSkqR47pDdeCOa6lW3VuEPuo7Nj767s5wfAbyzBNb2
/bAZ2xwBfkN00aUGQLc3MrUG6BNcPHH8NhJXfK1XoBlJ7oY2NwFgae5wBIwYHVe1vGKFtPzvGcna
1e3FqrZ/6+HOwPv/oMkh/yHr3s80dh+222lnZdgvdPaRB9BcoMbV8mZOs0MRW6/tZkl2m7hAkGsT
92xCWxAGTXK3+jk2IgGmEpUbxQojp2J8wlmGfKtIPDyJpYoPhg1oEsYEwSR0+o2qP20PS6faI0fN
2z+vyw1Zv6Az7oiVvoqUnOnivpTel92/tWly0xZAc+vQ/CR/PaFceGT4K+cqS/qA1yH/S/7WF16/
+I6Go4VqPPCXpLqQhbVd19GhSzdlz1xHWCGdWeZZ44sTs9oER95jp+rJRsB6t9KaTREXJblYNMQj
lEvf+c02xXOsg9d1BkF7cTcV4obiSJsfMERNeD+lqT71DeRfVZcxZwPsPM/d4xrPn8IzuBW4igPO
NH5olXrvfsvkgWImLE3Rnd5tnMBhO1Sbr63ePQuq4UGKU8w33pQcfGq9/YQlgVQsRqZh8HVjoF6m
9F7zNjlEmnxN+Ktnl+7Wycry0N5IpnOkpnBatX05P8RNY52Ybgzn8rv31alAbnVYhIKBHe+KQtbg
Ua5QtBky750+7Xbybuo5DjbG0sAzrJ9kPpOzYJKEn9sE/8OBFcpVDiQ4jtHukhz1Pb7lJjTJoTK2
2oCcivqdSXPQuKTPMfIT2xdcpPDHdjEVyX5ijYyOV+LqSBr62bWrnVqc8tAN89c34qMKVdL7ssWM
xciUn57IuVqs8tSuNFK2thfEHIjoEJ1CC1j3kMR4RbZ7D7nP+qxn4jw0akZFM2l3JmRJhvboZF4V
jkQld3TocEyyvK8y0bqtUZE9c2kCtnGRvtAH9lvaKFw9LIuO+8GGOAaJ3VzJIW941W/Sqm2EgE31
IDUg3BbR8oPJBEeMTAKTWGI+G5GeXZihxACx9Yad0iTOnmrKI4jnuzESsFpLAw1v0IPYqs+rnUTn
smFbPRMKpD5qfi8NbwSvtbyp7cuiuGPBa3h3Ou2JHQJBgCK66tx/vpe774fvUgiBZfiQ2fKxoRJs
NhN+PtzOu1ao5tyRzWps0DhxBMtS1Ynhj4IipHpsOKuYnAvh01KI1m/Ptol43ZN43VJL5RXXQrMv
MSjv6iHGmcm38OKzEsNVUQdH9xMfdNxOP+WkDnHKHK2vWg7N2yq9PfPvX0G7oHgI23Q3m/u51j4Y
YGKvrsq3+WkzCtJft1OK+icSWRfFdmaLxmOurzpCqi21YFgWS/fGegVprW9uXp2JI4fS9WzrA0MA
g0DuWrr33kz0b8zGd9Mtfw4x+eB0mda9VrD9LU1TcEK2fn1XntgHz+L2bFUM1aTwfI3t6TmvDXmO
XGju7QQ8zzSoijOmN9tmzeB2DuQropMj8XLCkYWgck014kAROHzOYusk9yKWroJSLLh33rkwzL+N
sE/CRsecVyv4XrcRsIaT1v20dO2F2P012a4UaUUXAEAhpsZbhw8ncOGqEIDKV9Syzec7LtehK+Yg
yo6z7jCcVE4grOZtGbOYy7t9yPv5YqEIXQSNdovVipvVlsBuFIyqkkwY7yRYfm96icfpys72idMa
pZI2yYHScyiUTKu/tsENgrMyMAmytu5avEs+Sc2gYFuNy/0kVNi/UyNk4iiHF1dNFu9cPFYHof/p
KEE+zDUBdO50UZCOiHkT4f2WIyDdAF17RRGlUoYjSydJUWNu9wpFUIJoTlEQ+nY3Yc5y6/iYvzSZ
Rn1IkjxxnyClWSBj2Ey2AcQaimbUEpTxaYDoQ/WZwH5MDhbxFr9lieNdc7SgBUNKxTWhldhISclQ
MbY3Nep0Sls/6bKDytMhF5TyRwp686QbbGLc5ToyErm0qURNwHEzpNO1jzEBsDEp2uFnlFW/dN7i
nSMXWHjG0BFgZv48jc0nTUWfW5bQ6u2Lriz4GtmvysDCUi+YeiHlTScQ/ptjxACXy8l6j3kYQ+qt
NqcTJx6DVRLkhz4eRWrRBs20xvdyaLHR4o4+O2eqUcQSGsOXbmghdLboZCm8MLRZVfRJPGYZLx49
om1glG62I/D54jKwDbtlCPORPtDJ/hPVcD8SQRsxZ8l96xTE/+u/bR0VHx5ZcaJrW1wj//SCxsPS
D3GnCCdRieNq2X881TkHgonuju491PvokiZbLHOd4Vmk6mTRyYnRT4+PuoNAJkjNIS6bPgPQfN8T
1yNOSe40Es4bFwHERQShZGMkDpsxICa/v03mI6+8plMRh2Z/00esOxrshAVTckesmg/VvtLjnxYb
1m2c8pv+Eg+YZMVsm8xuCnOy6CU33IjQba63zlGD2sF1f8KqOTEhoqk7WqYYpem5JeV/woIF1TwX
3cNAIjQmHKFyc0da+Av53n6Ug1tylLrvVwO6SawoKwbNlA6wcBipXQ0O2DaNMT5Qk4AbFHnIWpFQ
F5guhpMq9K+oJd4UWzN+Xc/Dk6TTkRjZVRAhDHG3YpeiZ0D27iX+dMJcG5l4ucxzywbEXcB5wfOa
Ba4tS2AbMwWucrKRvi3pFu5ttycq4v4Z79fDnKL/tSVJp0UIA7wBlRPO6s8HnQEaxDjxabYvlmu1
p2HCo5DO5C+ZX+H82fKEeueA8EDkqi1sLnn1hLlCHl36XBgoY2EoZZgLjeUoPyA+coIiTbdnKsMx
fmDo2C8T88aJcVclLjPt3t/tS3UKFJnUEpnaDxdGVekMtOQ4hOdHBiTU73DqMKkjtLhpaIJhU5eX
v7yJHLi+PTFb0RXULHQ/VJEI065pqMwwvyR6cKNfNHuuDlA/XwrVGJcFOInVaJzvxrzbNRqbZJY5
gmQ+drCWIs0E+k47gNlpbpzyWKT1otmrdD0YAKjxWRMFLfABtZ1xsLfiwHKqiOSVTyVCgQ8X6Bdh
++e1b8niR7Qyq+wUXR1plYimjI3QHYkQDydwo0cp5vZcd1TFLjpduIQEcMqYxyyamB7a9NUIqzvi
2mfWaUw3rY3JIHJ1qJxC79op9g0Fy5nQjCAyqpNNfcsen2VO5NckptoZvxn9WnsM5xY2aoLRqzk/
6llW+vONE057tsnC4DFJj0Kun00K8q2OGiBd2fzh1PcxsE/mN+JXMVmw/aE8HYeUzzmlyz8w/8Bj
78ndZYV3YRCsBQUJTcmXHGkrv7UVycM6nbEhbd9lIgNybGqF1IbLqa8LYF6ScIimnpyyeszIv5+Z
3zi+iJa/tZ7MoVU595YEHcgRomPj2PmWmbDw5rUAfp9c84mmh6gX4YA9ryxGCIqS9JQYMZBztapG
Tb6u1QyamVtQpMj6i5CyU1N5iLX4R2s+VX21wu0IVq4oWnKgBpDMO6ZZrfady1pklzparztRoap7
d/jGLCAOsA/K1SSd53xUBY1VshswuszPMQ2MR0C7lP51lB7o5XY1dC5T+MLcg3jatVMPpVbPXgbH
eJeMj0pBkXaETVQaQLyi7LXAh3jEosExnesDE5nVPVmJTC6Mqe4nyIr0xDsANwh4w5Z6T2gS9Yfe
pUGKnLMjWji7dhJuKj6wIYwx0B2IvGCj0Fp/BfJKOobu9FkkAJ308bFRxTVy5+5oGFw2UrQR5r6G
MGCZQuSfkodWLT+yh3kQv+k+YyCgqldFOmOnj95nCqf4mFB/ViYFOcsVwiu3zQtua+NQjbQybW6w
kdZReiJiKzuo5tIzik9N1mWPURj7+fQNjAK4GYuC0SJG59RtOuOq7ZM4s4fm3kc2/7uvoNGHsb8o
5xXzeH/St537N5H9++Gfv90KpB0ITmTwAN1rS5MjcpAj+gb5WZuw8P3wXfTwr9/+H/y/EhVj13Pw
XD1wBIlEuP0mcY+Z7oKZ3IDmzmAcZSufdY6EeY1zf4D1H7X00UHno6Nu+9V3c8H3r/718J/+3/dv
//UV/9WXCTFzWEhtUpvCgGOcNlTcdG1yBUUkD/HGktPrHmfeEq3AlpBnErqnq6R9FdMGR4rba5ql
FJo5OYSeRl6gc6GOOHp1FNiRIbeKLzFiM+2tdMdeCQ+ROktzRBBcGLsOPWrhNGZ3XHkBt1jzOC/s
SQYvma+TBg80KYVf2YtOwznd6x0yh82odieG9BLz50uC7xgfy35YQ8S26PPTyA3vXhR/uWfCK9G5
zQ0d6Aun6QNbeNPONH7GmTX4CwUZfjWhIhkZd0nLZQs17BDfKXKMzB+SW8cpcvxqtj6VGT0uceQG
9DpzdDRDbZh+mcoxLhE1sUbPENShSLOgy4SX59p6mYVmaGF+HHEUmQ7Qw21H6UTa21D+1TuvfJ6M
H72x/EFcpfhWj14BzjuI6ktgdb0613me7YBJDLu1NcW+lUGuBnokJk7201x/kQW6Z+/CMqh3b/ih
0aVXbgWLLB7YLhzkVpCdGG5+SI0BBjKdD9oNFxH8atN+nVon4JQOO8gAsWOa6e8OgQLKfDofZ28s
Q7OVL5UG6rWfpoV8Fk2enJevFiWAcpie55KNg26n7HhKr8DTIxBb4vgik8EK0nW1z5bV2OdxkDZw
D/lSaAb0ou1ER5tGv8lFM8TqhT6Ptn0gBq2dG8+lhHdwJgbDX43NB7dv+IZ1Z2nnes4Qsp5iFNjG
7dtLPV9NZtXw+g9DC8XLTP20zBNosGRwk7l8os/kOfFkx3jdHP12dNedZszu2Smbmrh8SUOUXYkT
0Wns78ipNK8HkMscnh1aelnCo26pqYebfpKJtxUf14c+35ip2xlvrCmNV2NPg06LV8KreS2MmNCd
cNd3Doq7tfdom/emJASTdlYqx/M9G+H3z2+0V8txkVBm/YFpOUrm4nDyLt/dPH+0Z+sxm/C9JW8Q
PvKL1IGaRowX8eHbtyFjv2MiP31/I88mP83PpE1IzomjHXs0gzFpnRDfBpnqFS0WUAEc2kVGJFzp
FqKICEYlARy4b4FF0S5DK4DsZX3JU/rbioesys51OfDvjmj6y86N/zt759UcOZJ257+i0D02kDCZ
CUXoprxhGZomm32DaAvvPX69HnBW+mZ7VrOhe10MhkUWm1UoIM37nvMc8pAM1wfYZCzg8zRA48ru
PyF50O/f65C9oIPrLNNDv55Klm8psW4k4mpXvAHgIsPP8782pSC3UO7bVL3Pefp5rHs0jWBSFOFa
th/6dLHj7rmH8WXOZkhaKBApl5aZYztIntOKUpH/WVSduVNkjOKint4T8DJ0/KlH9USsbP0F06PJ
/34mgPWnmak9wMT4qUPIsDIruK0DnPfEiZ7yhTHezSRMaeVdjJT1OtuHraIjRWtax7csiQ+m4Yc7
AzATkd7SO455ZAIUpuoCdbkA8XfoopqOY+1REoIkLpvwJjrBduarXHjT+fwVu+Z2AtoxUsoJ6DiW
iDp2zRQ+pssuCkguKI0Z3YKm80DfMQanNrzolDpH2sU4P5euA6QCGAesznu7y7dCp9PJWi6/1qVU
7zWc9iCfsZA33Tm0gDWDjXLWJivStc86Y+/nzTUMJH2rMn6LywX9PsT5BjdFBXe5ZRbLpmBm9CPV
2BUygzGBDriTdB3I5Usxr6whJ+FQjQmgMdHM0NsZSECMxpO95Mp8HLxypuJvUTcgueySC8y7gk6E
thEFpdUxT+f45LcW6COzfOwFwetLTs3HoSsRqLimQWqH9l/HZATvqGtyR1wyo+x+/JGZhVprD6kz
jJozS6YiWWaQpN04VgDwm4UizokBGM4S8dWZJL4uh7noKRG2S3TXEssjrOgVHyAVkgYSciyt7mzl
y6an/mFF8C8+fhEFABurZUzDU/gL9Ha7hq/0Cr5sBT6GhjYJOMe4ry8afdN7WdLBKxGa5f74Vi8d
7EITFGoOyQ/kUuGxX6CcfYP6XXUOxcDIeEWvmJHofkdk3K5HwxnYXQAhGxrZMGuO9AGWyO1S592G
clx4no1fE/V6dhLOWTaRvHktLe18FvVPXW7zdeqCynUGwaxifx4ALpCRjRjLHXR0S5zqgfo5hEiK
TazLgEXx6msvL5585X4bG/sZ1OH8bhTF2VPD+DOzo4t3H9w5fK8zetqzAX8WOQDqZB03G7p2r1YI
aGJ2h10fU8GfsAzMIU1Uzyqjz1YH6XBw6x9T86bwCWOfvgetI9ktDaSE5vYvXyFGjYuAyJlax1u/
t9gb5gi28BkbGxECMrEj/2cyO+ioWzJ6JmSAQTHnl0khEa3F7D2ThMIVXNT6ixiObdncW9N9klXU
EQgaJEdCuRdMzidqVDSu0sUtkM07lHFf3fjujFH4kteCMnoEGZOmPncGI5uqyJZOybV2fdSUxCt0
O1bZ5RFAsMmSi5x7NHKlbzboixuSZGT1NCAbdTy7/65bPTCVePVLGZIWxMoW4MSTnLr2wSdyvAIy
doojAUAnRNg1Qd3DASMwRfE5ylCVxwBoem9NPz07JYcdhk0ywF2rQtJkkXyzeSeJfOBEeZ3t3jqN
aZmhsNs7KCye8Xyxz8XT9NMNDmI2ysPMCnejgrk7B6GLY6YT99pFqj3WtBWVlA9WV+ynYqgufWjD
kJNduE+skBIw5baLluZji1wa+XKTX6Bh0l2NKab2tQnFL+3EewNSbRclljqppU3xccjYE56StwH6
1iUHinbJ6kgC0KK6+sdDCvn7pnWmtc1aZXLm4a7b8HM44fHKNB2errSeYu27GxiA6KmqqNymRrXY
RIh7S8J2DbNeMd7BmXPHtl4nvmyPrWo+KzUnD4G7nPOSyo2TCOehSoxPbmd5W+oA+bYNfwkllyly
eqUdRBD1PKOHdFBLu7SDO3ytfDyoHJsyQeSazmCuXB8KXLCz0+EUhVNy18+DTJAQLTm3uugQSHhj
uq5zsW2w168wb7AkthxqSSWmGfCEDWSaXG+1DxTgTz7Hf2PEdv/iZxaOi5/RwjZoKcyDv3l4u9BP
o7IFdUU+HyaeubEufWueIqv1HjldYGOT6ISpPic2cqy30pkALZt0/uccUwpLKcTs6RSlKFri177R
LHCXjO8oIZYE+UqWrbUEHDmU9j+tUHYaWuuCfJRNUDbg9khunljCoxjAKNymXoP3oxNnO0GHD0DE
pJBgkp3Qom2xSv89JXX40nhVfLQ6+1b6YG3+66CzvDkQhfUSiIq+lsM6qUcBZ5LgPtNfIwmiNMVT
p8Aj/v1pdP5ihRYOVmT6XY7SNqfS+VffJXBWQY+hDQ7toH6UBIe/d3XcA8nGDI7pRlLh6KPP8+dy
atD8qNTeUMa3n1A7AiVKUxhCTmo/0X9tbsqZd2gWMLA4GfYXit3P3LiYcTr1Yk6NcUw8MJKU5O5j
AkCPc99sCym/p6JuiKqOwsclRAXJBSS+OkVTNM7Zq4jGfOMUIFoZotUa+ad/JRP4qEdIhkhC762F
T89pKggGWDQJ4BOv2qF//vfnycZ2+6/Wdc4RWbquaUlssup373RuY2sO0QUcOssnNoqsMuk3+3Io
eLuxNbGUJLEYxVF77k2krOSjQqMz94Pd4XZ3pqufe+R30KFQsG8OHwa22G2rgxu43jaj37j+4ZZZ
cNPbapynT7ANrqOZjRsyX21iGAA9xnH/bAzOGQ3P3783/u6/fXOSNyiRCwtn+fmfjOE5MI8ux/R+
gAeWHpGXUj4lnMaOvoQloUBOUBAx5/BB0L1ydvCfxlVpRMY3XQnmroJFcJ2WByd2022uabbSP+1J
9+3MT7VH1piqM0rdXFarZoboROmquQW2Sv/0VULmhLLs9jp1EL4MK2m/9wyR0pzyN9n69Y7guqUl
gStXXOeiyTdBYKp3v8yOhDNjCxzNV7ON3yOoM59Y3XT7FAfMwVGd9ZQiBF+hRUKIOUwABQLjjaqP
fMYqAdMmjpxtzZ5jXYAEXlf0TQ5TCkDT3nDniLMV3msyUKB3Cv3MpEfUAh2CoUrDhxJ0y5XNLAOC
j5eyjkf/3FT5W9/I/mdPs8t32i8F+Go07khBLfep7dExJMqtVsJtneeSWv6+xGN/0myoN+QDYdOF
+8oqqZefq7G4iXp2fzK0Hqh++mcpRwy1ke8DGdTBS+yTK9AJEJnY7HBcGNkB02XEPEENMtwxb9e7
2cCiMuxAZjTv2N4QjjdH7l38u4PXPlgxLhcHzKc91OXnXEmIaYgU0GI5pzh0s0NLFu/ehe8BjNxS
KKtae5uyzAC6Kf6foQzCVYr/bM8yTSV+v8No8ESGjSf34FEwPZhIl21KmxfVv6W9dY8U8BAnqOWW
YqJ1TkVCJk6UBAck9Oz44ZBv66XnGJnWt8ylzuvQu9srkz65OQH5yqYJisgCFm9wCnSLqn5u9Uq1
oN+yiRpkU+utXXjU7/3wHWEbog2qo2vSmS9myzNTPbiHjF7l3998i73+t4EFNQWut4VIYQvzg5nx
p3vPcMkF7ywVHmZV3KJksm7WFEFtIqrhGrjdGYoI8dtB/lJY3hL0Y3Yv7GhuxtCxwayb7t44eCx7
BZ9lcoML6VlyKVbayGTwLJc96u8g61EOLkLIefwqcP+tbAMHYBDHn7iJSvg0KzOpG2BC4ckq3APl
6GSXjj79aVW5m9TK3F3l7hv6X5uZdtZ/OAVC/nUSgkjggDrC70H1UfzGBSH9usQRXIWHnozE25QG
+tKBHRaZ9Vmqtn2cAxmeqiD6rhy0G05Uvg0R4YMqGHdSmRTkMq98T5Nb24vndEpQMWeW/ZKpwFlV
EIg0k8jZrer+zYvefWQK937ov1WjaR6sasLnZjjmqx0rUjEkd1oDJW+cYM3YPvJ92thhkb7mNN5u
c1S/GUFLjqGfwH416u7ZUyffz8uXjorQpsrG8kBa1T0tzeFW00J+GIPpizabHpkpCT0AIY+RK1+b
KXZvreU4N8bLz6kTAZ23BJdpG7VP6IfsB1gDV6vqgFsGGfaQwbh0uIrWc+C4YITm8tbQqtm0k3X5
0JYwZh8bkCIEz4waeUg1P5WueNIdyZFdVT/ZdqsfRgRRTxmbwdKbURyjlwTKOZwN0JjU6/JorzvS
D/pZ77vZO7dmRatgMCOGPP3okj+yN2QL5KQNnO1gIEjFphiUDgp0VeoHyyV4w0WLtx2Rlu2of/xQ
k0cCDcyTFRYwKNNd6t/TTNyoOJCj0qf1tiS3cd/kQU20NMZ5U2TVZtQK8Z0wkl0EjvEOXfWA5BT5
XsS+nDA5ap2CqPd5yd5C003quUHR3A21vxWVsPZOC8wtfWVxxfoPOiDkdozPzTdXlFS+5gkp19y/
m8pu9nOICAVnJGu/DoNjmUNS6GP2DfUc/qpS645uE+i1bd+GjOKog8NUI8xZVWy77rAZvS0RgvaW
5FGKipNIaK3naAEVaospMl/wmRePaThG60Hym6EvWavP+hWl2MpW7PtQmMqHrJto8JS+8envRxZh
EXv4+9CiLOVIoR3hSM/5bYkcCoPCUK+MPd3UkWz5WJAH6PtrFN0WhDDnBxyb8CkvY0CgIPy2pXLI
6Q3Flz5XAfQECndGDFei8Lzx3hhWeOw8prUs9F5cT0eHGmQBINtBHGxbvrVAwsaS2CO3cJsbTDuk
e1XfrOwwba+eb6w9YjXY4N0BU4b3pd33yIIUb4Ww1DbKUf3CxKRkZYFk71uwUW3P7wWUU0aVp8xC
dnKRBeKH3h26DRFc7sV1MtrmhRB0houvtM2pVOviAk+wRN3P9Ri5Ql2ttIVFKyOCSYY6BnaNdTub
2rdssNR9gKVu4zZbfHq7jEBno2u+q6k5Rh7qW2HcLesb5Yv+YBR0y4t4N7OIuCpWuMwkw3AAHoL+
RMINYkDeDj1/JbAAVkP0nA+2DO5tHiO5YQtGa246wr1wNx8+eFedbUlZL/VLohGp2KxSOXiv2Ggv
yVRBp3Ae8xnoAgtvArJdDztgq6oD9vkQZ4Jnbx1s2Ku5yu1bkrM0R5gEoWdYC0L9FpnrqU5RxgxY
k84yD8wdMvZF1LYoIRBXo3dxX2KcN1S+AIL2PlrMOClmwPxJdY3Qg8xgK2AZYcZDJRkHcfbdSxAG
eDEp27VvnUF7zZuPK/b/Y35epvLn//zvX39kEfuehmie7y3hpTmD+bRQxSyI7H+P+fk5/Lf3ok7+
zS/9b8CP+AcVZEsrbnUCUGFr/R/Aj/L+oWj6mnLhXfE/ix/9E/DjkIQqXO2aplRgfuSy5von4Mcx
/+F4nu16wja169n8gx8xs8HP4o7oBUxa89vjP2PTFmrRvwxF2l3WN4DTXAgGWsrfdhi45Ss09UFx
nMwgvfVm2j75aLZiZN8DdamlbTqvJ8+Biub/ciXruhkU2B/X1/fxf/zXq/qXV7FsZv94sX/A25ZX
gfEG9pXmXAj924DYN6aBup8Gfs4GAOSV/9x7hLghq7+6M/PzlNWXmrigHoqoDISxDdz21zSW4T50
GYccq67/w77SImv295fkQOOwlKkcbKj6txNTG1Q3So2v3JqQmyYpycpmN4t1mqofWRub93TsDlXR
YBOyg2+URAqAAihbhF5S7IwnP4fM2uVDR/vC9fkHQAwpzKHIcRCsQ9Yd9iWxHmss7EjZSkpLhUKG
MTQHSmn+yQjG/zTtLIu1306ya6LhoCgslWaTxM//tKBF7gEHpqnzo0nszNlWI2GZYcFcHxHYVXrO
wQK6vm+S0TqI0tknWQeFltSHtnzQY/4SFYoQP0u/+Zbpbf/DlMil/pfXxoVuO9JebpLf9xht08b1
oFVG1X148gfwKOQTHgtTTvvA9OSq8SjXTnb17npde0rR1a6soWLHxE7A9pP5lhk32kD/8XX95cKU
gpuQV8U0bfJB/bYAjk1jLK2m9g4ONoI2V2vbRFvuGlONpD5/aDHB0NOFaiXyeG8Fw2uZDWiO8oq6
vTuLSwYs9O9PFUnHv50qxbZEagtMNp+lpZeX/KePcWqoXgX+2JPhIwZMGL5xluhOTEsbF6DL9XPq
45mzg8dqSOOXXEhAw2O4nh2UE1nd0wz1y/GaOwXbxh54Tz+CGZ/s4JgXs0mTIFgpclQuYL1n9laG
IlzXwYo4igfQ+zQunB0sSzio4y0mDOM4GoW7mgHBbiCY0NMdbaxV0zfWbf1a45zcNUXx4DQKB03Z
HF27eA9bVjnU9tNVGrNCMZoru1xjV2DguyLhQyj4K4orRFah7DajYnHI8mdka01cg/RIMJg97EAk
q/UbnLMvf396gW/85T5RrhB8n/se9Cxr/X89wTlsTmZVhIAW+CJJxusVqvx5YYKfrRhBGEI33LuV
7u+jPxIN4cznOcmR8ITwqDqUWDA1iYgSRnD2+vpnnUFjnypO0NT9GMKC9z5V/hngv38OffW9rNCr
RNHkcX7B60rcw1IZ5bvfJmsKA94aUFCzp8mvToPl3BNtvXhT2B/DRmFNqDl8fJV4QXBqZXfHDM2q
KsRo3xgivH0c0tC7Ch+w+FAIf0vn7Kya/ImPsbum7TgSwOOKlx6++mPo30i16u55m0GOT2a8kvi6
k0Vi4cVlhYnZNLZcPDMSPrZGEALcNkOOZbr1WoiSrESS6nYoS/NjmceAjueEuM2FguJ+mzor34yj
CC5WSq7YPHfpkQluY8ou3nFzR2vTqhOIG43zIIdgEz8kAsCHpLFNjEwaXQRK2cwKgscsfpsMouKZ
2hqEAUgAP0hi8G/hvE1X9p6grit4VCXm4w+KxhBWNaLiQp1Sc1Qrgb/+yMTOTs0kF5FCYHEWupto
eETNQxeBGWrn6QQyY3ygvrVLs84+JI1Pu7T/pMtCY8XmM5JpWK+r0BYbNTTtzrbNdzdEkoFFBlvp
4C6xYcXRzoxrUIJ+J71AEbM4H71KRY+wBc5Zm9kPISikR9/oo0czpk2MAP5q10W1N+gwPHc5sWXA
K3BdjKQ6WTJ4cOmaXyudT5BvuFos+FwQHRD+qVg5lGOrR/zw4F7s2tx3ZfsFVAeh46PIyY/umnWn
sBYk7niaCCCk4cEsHxsBOozesfgjafzgLAdCbm0gJuE1mZW/80QbrlnRM8yibYsBCZwMV0S30QyD
Xdw77IA7k0gTWafHj74NSSTm3ZfQ/xHcHKup+zrW1XTvMmO892326iUJeS2tfZiXsrVjVgYqVof1
Bo9sx3xBh8BJXmLIp4mAN1zoJzed8Tl7CgsaBzeo8enqlLyG5eHs5fqPHyQu76PtgeB8fA/JLXDj
GVE2qUbzw8eTbehmiEJzZ+tlkV6gTv0a2EzwWC8HaHz6yE0CQH15OFUMprUdjhcHLcrHtxwzh+I+
CCwCrOxNT4d7RIfBc4J5dB8kDkZvyzFw0XMwY/eERGy+msszQm12h1S30PrLCy1Def84tBYndHKm
7x+PslrPV97eZmThiPOnh2ZMtubzx4G0KOQ+Kt9NDNroDdpxIdKjjVMtBdM0y07zWJXwg4Z25Y5e
+xzgr2aCJcS3pNHX2R61e1PhHm2GZ7jGJH0GryUI4UPoYk7sXJxnhWy6bdstARleY1w7YOlIEYhM
xddBnGBFGo/8MdCS+YS1/UwCE+zi1H0VbkM4SZEpsi/wOHWVozaVNX5Pi86jWruCUfdF0+K9Uy/z
u+m1k+2ZcuBehSEqVYrbeQ7JdGpFjbbX3cTY6M+pHx9H7ost2TEoIYf06KYuqpiB1lyUuQ9djbQw
UnW9T5wULYuawSuhLiRiYkDcnBGxHgyoqPs4EUeIy78shradh0CCkQuMYDowTtSWlmuxnwvaYaGd
bzIYPY8kCn+h0RruHAbfQ0b5O687fYVFRYibT2yM2Wd7s0RqaUzWJ/QXqLOnprrT2H2MzOHFHw25
HQJPr6nv+FiZMeOCisCGpINLGhJO83E2U2c2jsQ+Unq2bDBKdNyj+M2FCXU3W7mJ6cf+MT4RXm2/
TFzLdfNZm+hGmamumT0PZy/yMN7p8Vkt9tfOPVOqcfdwFhCCe47c1vZYnoaBEl1DK8iJEG9DiwCz
xCABS5n6ieetG4ShaycGKUsp5SDwUvb8A+9BOgPMC5yHj7JSDmNmT3jdyhwH6CxehByqQhTTkH4W
iuzM53fXQTSc2wBWXzmDUjB9RY8ZTJwOcd6lRY3ASSOZwwaT+2Q3OqSsstCwp90MOm5DlFdBZQgz
Da7Zb6aR16xXu22JZnc95B0QkB4Ryhi14cMIr50U2uEBU44t8vkqiM/Ii9ggNvUwESmxGVADHDAg
JUDVy+vc6XzHhizdk96H4tcIKaOBGU76N3xsLFdG/8W0gX8kpvucBDjkutBccTkarygHsbqPxd6j
oruhnjvfdfW49K1PfhMFO1WOJX+efoTZaibWfj7rsU6O0KOWiUCkNzPTklCM+RLF8RoAwnBMqsw9
lTpjBR4ws04lORPhsg4gj2Js3fokqSme5gZShgkUtfhOCWXRbhBnR2DWhTJYcTW9n+GCT/F9+zOL
GveYuPVPBLxkmJggP43WQ+9jq5M7QfDJCXPaBmk8oBiG8SGdWZxz/FMEOLQVyuhE7c12pIDWofhE
3+t8LRpdvkcqfO2TAaEcpfg1hpZo06UZwEiQEEcwJPWpg6cn63KvG8CdOupxh1T4bRDn42Nb5U2B
Mr+hWJ7Iu4gzwKEekvCyOOLIgduqCvgxMRAgrQB5fLx4DPDNY9l5lwILAThEioU46wgw6CLz4oEQ
m4NMoL59octDiTLro6Pdjsz+mg6tG8XvFck1lxZtu8M7m4y6JTwkRA7mRNl5DAHWkKgGhYs1atX1
9sGzq1ta96Akmx0G6PJY9FSW+vFn7ebFZSg0Mc1+/aucNdaVgAkcZTpuQJSUMXphvfRFQHbbJyY1
jD18eGsILDg9AnKiUBBSwKYZsCGG7s3qSxvVCG8hiSBqJkZhHK2Yq2n5N7BxwzsBb4Y0CZAscgpC
tXDLoCJqt7afQ1ZIiDkJWuaewPN2Q0qVMq+2vl8aD2nfppu5JroA1fWWy8TatHD3Y/mTMvZ8D9ut
hULoSBte76FFIayfNLqGDrM6nDSQKhJ9k8QY7vXpSzds8NRSwC/r6jzQKSxC+6XGu6AD+BtjV7z5
80BmcuS9WB2x6piDNx3Bs0ANcK0ybtAYlDom18L8VbsBbKtJxU81MSbIW+2vfW/MMM2ycifIIFzj
/BqwJPXlOY34O6nLrUtYJVNTG19lo1ib2uSGGuRGbT4edl0/PjCzcIp7fQ7Bw13JbBifuyw7JgZR
99UgLxqbAZpplzSDSfoXlqnWRllJ9ploujuxg/1PWzVHag8XxFzj2nIoLNZZLs+W9tyz13Td1uyt
08g27uM70TDIs7ZIPqlmckliZA41VxzPLT9+CzRrTVrLyslUiLQoGh7qDlxPZ5LnjJFsOEsF8SAK
2SY5tcVDw//hCZyWw4DfNXKzLzUbsjNxIsHDx1cfBxX2ZDSbSE5RNxl4WU3HOHsxVg+rd04fT0Fu
fxqr1oCy6P1SLRpTUu6vhhvbJ2lI649DjjYGsG/lw79EZIrqajWBHsREZBYpXs3o3aziaWeYV8GW
jvyr+5hKeTdIQx4Kv3xCn+oeKio4K6OfStRFfK9zxxplaU8PGP8WS2lDbOcprJ8K+Ky6bav7xyNf
WOIE+CxefTwMDm4etDsuY/rWkqRhqd1yyyVjP5LiYD+iDylwBNbROkQdi0mnjY+VPeErkGK8mgRN
UietngP+BtPGk4IFfyqmKkOJxMupEU89aC/5JPxBPYhWH7UzqI1jkk5mBqEgY0uYT6gr1k7DC/Rb
z9kVNDuiyMJ7LZBKWd1y+0D5shbglRUUD8hTcmSeLoRaw7iJBiPuNGPEHWb4OJj/eIxJZElnIGZH
FyAi2CCdjUnrtZWlE+VqulWOETzZna73sz1q/JoIE3sWdt0wzqePQ5HqLvvT4xAvP/cb4YwW55kp
c5I/UT1NWykOUlUQKCv3MS077MzcRGfW5T3KEIrQGdZ6fiM+qzDAkNSAykbVsrMi9zPgUW4HJKRg
mLDX5dgP8kjTrQ4ydFdEYhXym1+bwdlADGF6uI+yLHroCxP87RQ8mkNMHl10rbGYydZ6YYV3iEV3
HSNe6iRwnNJGYohEKNYyC2gX9ko8jV/oyifryorfDNNZidnElhFHLxK1xqq2jzZrtN6XzrohIYVb
0Pvuzs5XNavDoPtPoKS6dT+/wyWbNzKPsnXwQlcGxD0xb/t8NNgBaho3A+FjohkOsdM+sjh5C5cZ
JnUGtGS7xoSeVlYHS8THID1adXhPcunvW58VrtUQ+J0TYOgPRc5YEVDin46L66upoOk25teie2Kd
T047BNAVAR+IqGuFys0mX8Ltx0PvOMk+7Q1xSCX3VCWic2QW9drU3U/HADMg3eTrmBAKayr9ZhVo
w4hFG31W6DpA00CpDURduompKeHuZrj8OIBeknUoD0SH/Gxm3mfcNXvojEehW3PrOO6jjEaEpnWy
tgoBVTYvEVw55m7o0cIlACU3ZWwdYmk8gSdudkXVK+ym6Tf80Czil/JOpkkv1q8msYCoO3W0QkIC
uxTt6AqxYrkq4LytmDrXUc92qMjEL38xhA946maDedsgJ2ONaeZr8m4D8ryXJv7ZoBrJfKSCnJdz
+4OB48YwRMvbtrybNkhqzQcaJnZW/Brc0Vn7sWvtBIC9V/heV69yFwyBRwVUihOOT5TCXmh/kl75
ucZ8dYpKtsCOh/seGlD8YFUN4o5SPSZqWX3l9ZcoL8o3PhI00/5rXfX48Wr4Z10b08mp5j1az2hN
urGPPy4xVy5jCJv2BE28IKU+tSmYKTu8Gqm3aSOrvhLKB26xNV6RjlxJS9fneOr1tiyZvrSPoxTL
c00ClB8eWkCy+9l88uZrB4Rn38D+e4wiKobocwHLypUjlWJTLq19v9j8Cx9ce1oShdh9MkVrgouz
IUc7bcNeqOIkLniUCiNBWTuwpdO6oo+E5J30+S85haPVgPKlsAgtZdxb2BHmjTg+dQ8pUOeGvOv4
2DuT+ZW2N/SWQJEkn3rTIYYNXLGW2ie9fjRneZlxJqwTV7h7jJVilfaAWpKB9MX0ZaCofDCiuN9Q
pa5uRRU9k0KDv9bXD3xq/RosUnH2TU9tdUJJOS4ydDKzPDsJd/9RjQQ5il61m495IzCsT97k2kcW
Cg9FQsBQ0vDqiVR81HLwPxUxHLByelUeJOY8oLNsTsBodFgX6xmv/kYMySNIIsYt/HsnAUBOQLqh
BZ3SMKaH2nFNg4WrbuB9rolB9kAY8/NkoWdGpu+zLapIR6usNQBAjQPgOLQ4AYwC1kpQjjYc0IJ5
M1PFzlfzJyIYCLWhdD2vP75sRISAvfHtVdSWXzSd89VovhS5tzNQxWaMQggWy0WwGJbsKencYjj+
BrPuGzgFfZpZA+ar3nL16eNxTq7RGEbhUS6urdIC1F4vh4+HHwdHzPj8/68/9kv552cPBI7tpiF8
1la+F+Wwrnr5rpKKkF8nteRWGs6OYMbk0MPEONTLE6hMoUQH+1u5aGm9Gk/0Irz/OPTxJHbTj5A9
uE0TmcUaxCSEc6mBy1XeupJuTRf1jzDQSUiJNSEQ2NvTMvs6ZeRaGTYm22zxzMzWrclg5rHXJfc9
qcklkuEAFSqen/wKX6ZC1wzzI3jED9EQ3xCp/hOSXnvfL9J403Wz0xh4oPNq6zwJ9Nh70oPVc4cM
HGK+fjPHrHjx/Kl4mVUJCAE5fI9bvZDJaYAKcQ2nqNq4ysBSjAcz8Mj5qfr05GPEOAStUfLBdVQy
pvw4I9iiot1mhASNtGtRZ64orjrPEH5yHDInr5h/8GErhmwDUMGQ65W24nYTldNnRPPedQjhFqSe
JHLcXRP3xGxcNwU7wMlZQMGUdVMqK10aFCT6NBddFPm56nKojaSLGiYO2L74CFgPxdoESKHn5LPM
spooV4oNfoTIrqFf9pCk+dUWhUGQsh7wDAKIT9ugh+btIU515/b7mIR7wgP2/YyqTSF5R3Hg5wc/
DPPXIvfPC8b7a+dTvUNS119hn6ZXpmg2Sl6/LVmMfw1KajxL9LsanXdCZR6lT+wkKLpNj8zZYoy5
LZjQRRderWpzOlROI79lkPPZesEpUYujPu3CJ2+kodN3FHnZUKtNETTJ0TIGe6MyBzMcIcqQ9xg6
Jhsp62y0DaW5GbspQXJmNe4pcTQnoFv4i8JOgmkJUuqBhdgYsjPItzKCDXRuZ8Nm/xc6yAMbSrSC
lY08FVZbInrxQrHtFFBQYI3iEWHIDm6yC6SwLZGxyyNV0Y7raOZfWxrDK0DjxqF2unbrTITcs0fA
S8ouOKizaA0qrkAl366lP8WbjpX54xhcEA+pS1wXzEOG/E5c8nR0vxC33V5JfRDjuOgeTOuMcpkT
g/L3OMSjsavLXl2GOrvoOI9IGcelBuwRJgUUJ8bMS4/l6NHK5FdcQUQBpdmm+EhkMBtjbYVMUgJl
USW7p44ky3UTmBqpzvyjqbL+AO45hjZfISTryOKUJg3cGtd1XEMPVZjgcRgDZFsCO6UBZ3FIIIZ3
3fQehi1L9KEW14+ylOfae9pG8kmYXyu89TuYg0xhrf4sS6IOwjK0T2lEaOdUlrvOsrjGRkBTSTC/
RlOVH6xpeObTmo4y99gDJT2OB6sjF1yjv8BPZ+2TwAQbzgXGEAEhI/bWM0TxQ1Pw/NCu37wFHNvT
Rqomszv3aftAmdN9GMW76rJbjkzwMZzBxiIVai9GhtPLYUqrhwaszfQ+ecPVW5S+AUpfl9N7miL0
XbMezr2U59jCCgTT8i3IjeLeVf6DCjtKtKjqsbjSsknQp3pQN9eJhfFxDprbTGkbCTYpfkMX7WZc
R+f/xd6ZLbetZFn7iVCdmIFbEgQnUSMl2bpB2LKNxDyPT99f0qfKf5+KqI7/viNOIChKh6YoILFz
77W+1SfD8+qQte3ZPxqTiHjbQH4SaxTbqbXsOrNUO3W4Xo0GK3aE8jSZ7t5xbHg5U/8piPXFTmND
bhixnI2HqkUMWVQzVPFmNJRFmKzP9TI1Hp64pTUDUddyd+scdEXhBJEyGPtxeWjdqTyO2ThsE5TA
hyXj47As6x4ugfu1fV1YlO2of1iMsUUqn73Es5HcIygyCDRHE9tYYjcvPqg0WVcXBEKElhkn3zAc
JeoMgXdZJ0lDbxrA8awd239axfU7qz1VuECJg/Xto1+PS5KcBtNK7h2NWTNFEux00UYks8RUQi6T
p0fZsRyaba/BTNN4USPG3UMzYG5BPFgRTsRuyEKdTcguZiqxdVY+Pwpb5ywhrp+Hyn+dZpzijdFG
W70tzVcXQAELD/9TTdSOjAbEmZVIjTN4+5+jmTsgcFLtVA7PyewNX8ZFfBl67rBuuZZ70KlQXXJL
39cozY7xgJkIWR1RNozGsIuZ+wru3nYSYrxH8wt+h8Iv7a078Nru0Z+rN4vctDtkrmSBlzg88joy
t0sBjddGi/bk8RJB4sGAhcdPiJJE0Ed82eweEvb/505Zp2x/cc4VNaPKywuy0ej3t7QzW8MyhkRr
X9qVfkmk8yYKaziwVr0xqkBaVFYNpARVWugtA1+gwvSXYCEHhgddxF8mLDTY0XfcHci2GOKMxkmk
70duvSc0fOupJo59byXLnU65gR+FQ2KwIrfxcI4mKsIaueBmYCx1ShyGzUierlNBAlKUakmgNWc6
qcBdTWLGO6Jx8ghFHn7I+mpa3vigkWRke1+FvdhXFJrOdaXp30/Z10SM/cXFbEBiToTTUhdsEdPo
xCey0qdLrv1S2/dwgJjneX0WRDTOgORaxVnGUMXKFjNhAz/2PGsGG8RiviDJx5olLDPIbWeYAyNO
fjrQXsJB2tbJEbl39Ps3gINMDvQ02jpu1hUbhxs77VaDh78Vyzg3dxEti43TsWDwBudT2TEV2Pid
HgKTpOnn/qbkxIozSvU0NVF7qIeuCcgQnVU4tLGxE+4vqxHFBnfEerqXtqeHac4gfiz7VwMw6qGc
onRhos2I6eZGiQEz+SzJWec+tE2LaE8dbstOzhWMDiU7uPMDQ0tq9ab3SiT6jKmtWe8uNo7jGAoC
ojIJzBRRDzr37EGqR26i/cwqNt1lPzmHKdeZjfpjMLY5z0UlKr6xu7PSHBpn54Hjmu1dvWb5UaYF
OwUpmbK67EB987Vsc26TZJdBIiE2Yi1j5zL1c3qYCnGBSnzyO2AIPrSzYyPIt2fdW3cmNFeasQV8
qmr9JoEWskMu/JdBTy5l34qvkbmWgZyccidW/XHo2PgXxHCjQQGN2pEtsocgCHxP5B+TDlEvm3wI
4TZ8F5whbz6KYur9kyvM+Nr2ZLlO83JGqm0EMnWHDSKfz0VaLZDsaiIg0zhL5kZfZ0Fwu4OfvaUk
vdfrOLpYM4q8xkZmRwPlNFLq6W6lfwe4ERIowvSAIpTQbzqhmPiZbRp0dvajSRx40XT+NS39vY8n
bKJ2vYOtfqeNhXHS9bZ5aET1QIt+l2VG/Q0eD6644dOuyuoQ+d1yxf15prVwTWoo3eAycLQpd9Lt
zIhEvbcoOXZ1n1dkFRfRMUd+veXk5ozvslerbcTWo52BcNdqn0p2pos0oo0wl37b0CpjDvUxSoIx
dO4bG4bxLWpm/coAXAR5yTxnZO8W0tli28e4czsk3fNIJsCxqehUpLPKR2qr+a307Z9at/JUnos9
dabxCo7WD9D/r/vbImxWTJUSj5oON9wnnvUExx0+pWVsqmApmWxCUdf2g+bal7Vz3yQGhmspfOsi
TeMta54c5v8vTmYnV7/V6VCXib6XqY9MwBftyZrqWtAW4OHtaxNZ0+9H+IDb0+1LnJnIrBJQDoUN
5xBDmg+s1CfGPVMYwtuhLKd3vSVfdkaCYSkU4ODWTO5FLv75MGOsfZyWC83m6nQ73PgaoMQq2DHs
2cSQcPeoehrgXPLpJlWADAiQ5DczCMUb8ftxmTjJJm5N3FmGlh+jBDRoOel/HRDtIsZ2mjN0BnHs
zOFH1mP9T9eFF5iWf2ZD3x5hsHBYw5331LXhg4w0zU6/H87q4W9eiMtqJDuCwJgrAwBTsNhVHW5f
/jnYrkx2jeJRJjaS1tsL3F7w90v967kW2BtYv+pQsAFb4T/lET7H6e32Y9ntudsLZH+QJX97waxG
nIWY8a2hR3qqnIk/hJbC5P79tXoyltpKr7lFOzOa3dbLMTN2gElPzO6q0+3Rny8jCbRoiHtqJX7i
z/O3j/9vz/358s/PmYx5ss2fV85jCPfMBwdKe/6AN8zJ77/c7WtNq/lLJF184uQXDC4T6xRZLZ5p
jHrmtrcLBBk+TNvJ82kdvtx+QLO++0ZHBpw7193Z14u/XtddS86OPySV23duTBUdI9NOpP3nn6du
z3vV+Bd1pYMVsV/c6vjn5W4/8fs1yf3A7VmjnwOE2Z/o4PWnVHFsb49uh9s3oAJoABAGa5vULz7D
T3zKZL0vo0Pwm8ZllTdFd6Iu2hixmR9vf2Z5O93+/FlzJObqorpdSbNClN4Oo3pkOQDWmzWRO3Bi
86mpy/lk0J6nqceXfw635wq5sjPU6JpnfUTYRF4QwKp+kVjxc2+HxW0Jk8naGbmIV776KRFOSi+Q
Y3gFiIX6U+ma5AwrWWGs6hpwKu0+Xyw7D8ICUZkotrwrINd2w7h5DwkKB9/ohEXTIA6Wr8Awn82M
Fuw07xZG+Rta59pmjXVkBwuGR9c4ezZbfHAthDehLmB0+JonxkNhpGQHLdkPz2e/wyD81an4B9HI
M1nkmtbK6t1bzONYdkBh4XLuO9ME+EIXFBXYJYuh+NEFfTMa5TtJ47vYiiGFqmZzEt1FmSNPLm9w
M23Qvn+nF8esnMEoPsZjVkf8ZXhBNBkK2rrscEiBSmggldG5k3leIGrJkO875iWyrHZDhNqsZsMD
nmCo8g/C9c/YbwnLcc5j3zAjHZbA7oZ3K28f6Zjth+hVFyR6ysX7rO333imcbdX7xy7OPlmtA4aA
/D4x4DLNQ6/VLJ8rMX4a3PiTwWAW07m3Aeb0akzuN03sRVek29ntf1vSF9+FeqozL4i6jET6hQmO
NNgscBtPgCpKG0h6MkAr1CKxG+gBXeIoAdIFwA/Lir7RjflYIbZImdzgI4NmHhFaxjwxXijlS5jL
Lg6YrR+YuaWySXBUMZIxyAIYj1avzUqPsrJ1g8cz5t4LEP+NbvLJdezETpExHrV4gBkBDCOsJaYY
qIFfK2dv+GyzzIISv26jsBujp6S/L2Gb76oiw3IPSc+jrgl6czuyp807L4VJGzMIdBgOmpDKENts
5oYsSQt2ysYwgBq05svSAx/HNz6QJ5GRYpNf+N3JSF8SFMVQF0KQXNu59XVA9AC4aqd84+r8BWiv
X+mTph0Dbgr8I3Qbe6PrxiFaLWYYpAuuYwLPexDf2UB0XLKGDg8r1mF5lHEV0JffzGHU1+9Lb0KW
rZLvSQ0bCE10gEIy2q22C9yq0J8X1/4REZpqT0S7Ec3Z9nzGQyuMXWQUxEiWRbRvZ+uA+wMOE8od
8MhNFvayn1+NfICWpGnLjirZ2JOnJgCDV+MBeBfYUNlb1xk7aDGJ8rz68Nm9orCva6l3T0zVw1Vt
G25PkXuwaYeJdIFy0bgLYdPtmvWrERn2pVh79+imGYgQi3bBGhvuMbZn96oNsmGCTnAKc0UEnXZ0
nVEXEwFKoEOFV+NILgr5Vo6tI/exiE7lN+isunyyCCl5wbcCSBDuBSQDKh7BaeOj8UPXgl7JZIxG
Z6Ibr/O8pPdjnb5yoxivt0M/n+a5Ey9pdZdEvFLamD8az/TZY0XT1bVauv0KqZ+uP7FEEVOVTIlK
5/TAFYUmgALWqtw/gBFQl4mWPMfSPUnLvKsYzHqjPZ6b1WZG0A/apnCfzd4E5aIn4ZKv4yPU0Zem
bD+lKHy+tdCrXszywbF6eHRCn46enpmsGi1im0qfA71oa8im7b6yOvNeZ2c3kp1xRvj9jXonC1Pa
iPT95oRy0Zru3PStqFOP6n9qYf/MnAXTFaFHvzFGQqbIe6F0qikLc3FpHM8imWexLqWBXHFG1xAS
LwA/f0jtLV3snLa/S8Ks1O8s3XpqRvyRmhPPO9pV3abS3s15hIen3HLorg4rzLoAdPkc4JSogzbp
lVq9gHE09D+X3HhBWSFfetrzMuqLV4cgm7XzX2zpsK5k0IIXYtp8PFSppj/fVDdNS1cyqYB0r/jA
Hf75/6ws1v9u5vY8VFeuaePmwExp/N1qsY5G6ieuWR8y3csO08jQuwcRvEEz+OohWgRV1bXKCBfa
StwxO8SY/ue3YPyb24P3wIIqdFsXDALNv8nZ/Uj2pJz19aHQkDupACY3ZgXQJpkE3Mi+5gb1OYKA
OvSrUd5bfgw4pdC3Wl0RI9PAbyxoHJ6V2FSMevEw4nbuGS4f2a6Ke6UCvXWj/pd3rQTX/8O4oD45
IXBPoMO3UL3/T0E2bobcTCscnPjjnF1u696RlN17HcQXMObc2tujVwXzqB9HKGN7tk3Z19U86Fb2
PZmWu6gDOT7vat2T3x1DvFU0c2j+2D8RqNgW6xclMN2Yx66yk02RJOvpf3n//2Zu4P3jnbYczwfP
/W8u2qVL8czoTsVSV1K6WxjJk77jl4D0lyGoPqLKgCIdd2NIjO+X0UlYHiyITn4PPrSydmj77ybv
u52l7QFY/BdfdUCatIZRNT2mc13v57qatl0h7X2fWvdWnw+/vcD/ZwG7/mcLGJJt5cv6r396qv4t
6f36syx/dt3Pn/+vB+yv/+svD5in/8PBQi+47i08JFhJ/uUB88U/TN02XRWu7poex395wEznH7iu
Besipw7+c+U9+WfIu/UP3zMdnwRwho4mEWf/Px4wg2n+368wAzOJ7oP1MR1B7NzfrEEuzWRNTnZ5
BMOnbde5Zc+oDpNl9sdevA0NcsTKNNh1rwLRuNYg/O/Uk7fv3A5agYRh0+uEhN6+nlUAxJ9v375x
e64cxoyUE5ZmYJa0x/65uRNxzH7296b69tDDbGHkfr9HquEccmqN247ZVRupP3tnxtjU2cOgxEuN
iSmF7Zt+293dHmK09Nfd7WGjtooZKRHrVjdrY1PZGpEKgJlOksgCuKzx1pjjbGd52ZsN/XzTFDUQ
baQL/XqekHzNpGOfdOFidV4j7nCzAWHHdcpzovCfRdcsQQIRNFVo0EzG3/S5h9U2168t2NtNn7mf
2gPa9q8FgN37xUhxsDP/yaw1OkiNxbMYrC6soZL2YnycFKYUSCO+J4UuRcQYJGxfcgU1lSPZLPBg
9oLuz8G2Wrb9IFB7WKj0DaMAefqXujXPyxynoeLMbBAkXdw4T86aOTzNebdPGM9trf3crMBhpleS
emVYwNtFimRtUA+GRmG9Cye/orQGqK5E1gkgVzZOdMNguy4K8toRO080dG1DDHnxYh24ymoMKPu8
LzSDVHt83tkKG7vAj10wGm70wtMOYqlSjOUdMY0Yl0NmX8yKG9IK+31aifVVk88TzJAcZHEJonFj
5UCKI0E8rjnqob+iTiRVaZsSbooAQtM3gzvd0fV8KQASHUSiZHnQxSK8SmBRCYCGe5nreUcnHJxu
Kr2L1dUz1bf+S2OCGZSJ4Z+avH5k+9g8GdkJ8JK7W/D8bRc15sEiGHrF1BKaZcD31AltqLX1mVl7
G8qu3KH0wssNBThWOOBZgYEHc/5qJPhhsiqhWayjbC4j5zum5BZM6yWDL1wq0HCtkMOoCz4g/Seh
jszgdqGsL12uhqEGtOKSaWFix7BXk8mkUrY+Y6U1H02X6EEkZ0wg6mOZlKT/Fe2ehnu+7Q3nxO1v
31I7bnHhP9Mqo+hqoi5keqTm4wtsGzOc8a4FTkY5Eo8E3PZOexJjEtrtdFzhW9a0gO8Sjb1MRExq
drQJLy29cSRYyH4xkvF7rnDPy1o99b1AgY4wShsgfLCshXVLSDoAr0DPxE6PajxJGgM5l55i2eIT
X3DfVzPqIs1G6a91XIj9oXSQlqfs7ZAp2dtMoaq1OLu2gtFZopHJvB4ay/qRgJbcFsB+D04l0PjF
sLChGm3mZFw2nll9v2VuxQPDDpE4pKjElQzKZmEU6jN5WfwNZ3GQJO2XEbYy+UN7TfXz0KNuIoXk
1uEWDDjDQ13huqsKWZACeBMgKTmzMoxVhDutPtHKQAzoPe4ZKfghJ9ATHjY2bMuXbvKZIlimsVvU
G2vKCgetSbtqlXF3LKwriSYfmRshgEX5KYKpKT6cDs5NqUsGohFMHPJ6Lia08sEGW07EH8GaCmVu
Kah5m3XvbGQAUJhYL8hbY4Ua2DaX4kzwybQjzZB8nQuuY/48zCuo2Tc+FPVU4dSlAqtrxpyCDgW2
zsDlR7Mc46L9ksUDSLrahCtZyn1ucWlIvOyNZM+g/pGKoK51nLS9dJ0+iMQFsH5BVFBrPw7C+oEt
c1PF0FOT+XEe2RQvaIy3Y9vGR0rvaPbjt87FC8uOdsb2Q2AE55hA1kjZw9ZPGoqQq5D0I6zLFUa9
rWD1E9R6Q+HrCzj2MWnzCms/w7ePECF6RT4GkXyGd6vtDcnKOQpUN7abBH2+izuFXJMmil3wOzgh
3kwF1J8TRABzHOfbWeH2Y+DxXjwUWw26QuiWbrVbp+aIvtHbLsDMyCeD8YPzGIaEC7gQZx3mop/W
zPJCwQmWyOc6r48Do9QPokuPNSCg0muLL7b1SyuaHsmWPW77PDlGJL+AoP3lVSU8umg8aK0+EMKa
X2fCJzcz/Pp9qdpQaS6dR1uyjy3ZwmdadFzJMBDDj7qJVzb25puv8JxzRuIUOZiwvErfQBLljqHB
MlVbOGHy5ei6UOskTooITreKUZhUoAJO0elYqpCFQsUtrOn3VcUvZCZBDFG6LchlQFf/YbZKeq4i
G5rBXLZkJmlQBkrUg9O3eQlrsJbbQZsfirEeAlP4kInQ4pk+bSXwt4iM8qNrRF/bSrDRlAN3Gakf
o0LubRtKsKXctDlhoActp9PU5vIw2RinAEsQF1izARYU55Ewoh1aLLiG4J0C2bcnfz6Tm0Crb6YT
0cr0aZnhonVvbQGZT1MySlSHNNWgE8/+PJ8iu6HbZfv4ZQv6duSGrmb7gDZcMJ+T16bgXkT/JNrn
AlhUVrJoTNkvW0V0FAhZt4uK7UhVgEeHqrA++Egy6gHjAkbVvaPyPlTwR90MQU7Pgfql/FWqcBBf
xYSUKjCk5KYSd8vDkq3X1sEnmDnpcjdqJDTpitKvm9YzmRu7VFvtM8DqM+v0feIgWLZJK2lVbMlC
fgkRfKOKM9E6JuhpS9b22DBUA1ap0uiSPXy0Z02zD77dZCoWDY55PaOMjgKiiM6pLu7d0n7hyvki
FKG1qbHEtZk8+dQzvw8ZhUTWAdJ2jefaZv9tZYim5ET5oMaZjaw6mnzEPTRTdSzIGTndQolMaXwU
3NID4XmXGcPizs5Y1JkcPiHC5cyTPnOnotjVGfnKsZKSxIKMpNIiSBMP11WMtHEJZvoqEInvJpUs
40mbdBtRGLvYK7/donoGWBynMdNQrvdF8SyydAzZW23j1CGXokad7vUbYE1NGPk/IpxYO1sHlZT4
xBLOk4f9bC4Pk6Z9Z83vQl9rHuJ+tMO4UQo6zcLqPvlym2GLCXRfTXMbr9paC5BbJNyDQRBoandP
ZcIEumCE0yN3skkmFmr9TidUZTflnlGSDtR0kH3UPOl3NlYxjv0G3ZSJrZ2qOjOfHVC1tDdck5sE
ow8hoxj2AVmfohSnoq+mApcUal/Hnh4S0QXI9fVDpkpbaO9XnN/OlvX/MinGrWsaIyrv9MQ0EDrc
LB9ugXwLVIStvoBYkWluHCogRTdNn8X4KzRy77nEE3g0k5dFvsVtmoA3GKvt7e04PuhXcNNHF3tk
SMgvXLSGYK05yk4p4YWlYxiEw0niHjWdmtDHxKD19TX1FaGOBrQTDrN2Wf3MPhaDMbHukVGppl2x
GjMI7C87PdV/kgvY77LCYUiskhCBnCI+IXEkx/0HR3psApEQPIqIQzX0mSswHWxORfRByttrSncz
7KwiDrhIhOmBYSEpcJIQowynC4nQhBZRnSboS3BgBwTRrtUrtfpuHXsZ9q3zxVNZS6CKpkD6aNdv
U/8KJscO9MpHkbSAiPLytEKeObnUUWokZ8coZ8eXIvV+TgnrhRTVfamyHyojP/mN+Tqjms6a7Jo0
mrHF7DOehg62upk633DLKV2e8gJ6/OXFEjWBAntaFZeTHudvK5xK3jhs2cL/Qh0oiTpI76oS535W
0bo0wNdlxJwzD4ziDJ+jkL/6OT/fJKu1uNYeDsK4N5eTpTYRVqWF0iGfmBAgQKLK4sbLkEHkQ5bm
NLItaMglhLENQiIXdnz2pDV2s7eBKNqeaA6aYJoa5RXDOKwK27pE0EYnsV0cF/wNhyn+zJFwHVel
3jSa8s00dbOAja37Kn6aJFOTnmmMSdpr7I6xCKyzSZoER+OdjidE5gWLDRrZvmc80dRixe6xAkab
y9eGxTZELiPrBUhX0ryMk8z3MCvHs+bN22X1IK0PBxKXtFOX9N+oHt7yhvBGzenOYHnA0ZJ3Re6a
mORyMuA7IOPEn3HTgAxgxZkj4Hy3B4RaLn3+m2hXIx3y6FbvieZAlmYt/31RW1PxZDRkwvqzT0Ss
OguNFhmMY5HLOMMxJKmQoA13/HDThtO9Lswt2RmYY4b8Lp97lg4H0xtR0wQ/FjNXN1o/jR1hfIh6
evcwl7xD68dBMZBDzc7qkkRTcloeC5tODpxBc4ta4lotsRP2aU8HrlidY7+qki8Vp8hJsbRK9y2G
ZLeV7sqCp4bGdgNiCK41jK+SYVW1GWoLrdaCCSJiz1x1/luTYLaNdbP7fZovEro4C0+289ENJ8aH
zOpqi+HnjtTTs2OaAK/b9azGV/Zk65ukXtsgXaHot9jqAxfbCe4ACLc5gALroyj9bmNUxRg03q+b
EPh2EEJSgUW2+TQhsoQWwN4VluVfB+Zbb4i353BCC/f7+cYRBbyqsd7dDpHjtpsSLOudEFgHKNJ3
q6k/cSMlcrKJ+5OZ8ZTWN99sEycD6QEOKGvsMWJliIfyfETARIQkYR2EM2R05iZaEg55JKHMm3kL
2ncM+/eExegUrcI6JcqqeXuUTQ7+0IbVmvtQucnQHe7iUjnfNdKozFlig4onQqQIOeunlm2l1Tz6
JZHkwmncwwoQ3W18H1EJ3/tzuD2Xo6fYxBBHdr76kaYqopOTps8wPFyCJqqMSfiTYZHxHZfR8mnR
XNkuA7kFaQV/AtO2f9+AMNvfQgIr342CvgGUUrZ9f7Jaz4M+XH2Z9KzHaU6E7lRhysEK/rM+oFL7
Wg/0Csj9lQhkW8nJ7HlPbMUaxAxI4G+HSN0ldUm1mzb9erodBF7XQ4nGxuxIJIQkprBgKMpuB219
akzNOd5ua3+eNnpKdK6hhWixk1CHdaivZW/5u8wjQnJJrG/MBONQZ6JwXlE2b9KVxXdlKT7ERXVc
12w6l85YVOFQEuBXz8QTLcwQ/JI4AE3bRoYfsgYI7i50/E1ZWI+3Q6GJ72KoXmzYzFuyD14RM5HP
4pD00fqbJUuTc9XauF+NvkaIjvuPonTfIYlytWa9QIpzt5Yeo+jMADmLFPxEnr5lOPG/zuWzlhLb
3Duq+ooD6erJN2scxAZXbHcG9/Ek0U+91DWlAeGswLi51MvIfoz8hHVV5j/6VttHqNnxuAzztiEs
O3DmFMNXBlSzp4q4DtI8226MstZiYzAbVXxujY9VFEcvw9SDPhq1I//VqfneYf7BOhqR3kNO5zkT
aPXLONtOaTchdRDz0bbsn/2QX9V86GAPYglnBKlyYnsWyWp+XpMEZ3r5LSoK/bNsyF10pvfFKMzn
NnfiwE5LC22dIU/4tDZsnub7Oml+gEMABkMEA6oYy6VXmI7nqfKPdm+4l1H0VegXjIBIYvDvkvq7
PuXmuX6Y88JiRmUbQVsVU9gmfkAmahxUy1ofU4Odb1zr0M9iaG7MLCxSZ0ojbCd3QIY8M0osyWOP
2vZuiuaIKXr6bE/fFvSSH4p73WOl36WzeXV855v3nse6f89dMQ5aRT6RNsOzngiNuQYhUstyuevz
tQtXzbf3zN3xZVcqNK9DO9UWZuDHiApGOROYYZMJWWfL3jV/tbIkUdtOpz0GN+Z3pqft8i66VutC
FSsoMFLXmi9Nh4XP7J0xwLr+HZpo92CX3Tt6VgsjvbrhKgHG4MduQNeSOlDdhDUqSiTLWXGIRRdG
5qCT+6ZPW18t/5kKTPZasnArLb3enqIWWk6PDSFb9LU4LAs2wZQQq01urCIYVJd2VP3bXh2Uk8vv
bC4+3CPmAqSq0jkBc11UIWjl10xZOPC2TofYVHETiFGYDwGsMNpHdvXT76eMW9O1NpzXfm6wG970
Ruog1MEjBLyC4rJN1B2nkY+dkp3cfsjkTg9Jg0EnszBqhULMaP6MjuLaURmit5DS28GYO5WEQ9dA
ADAcHNkWG5sOwulW9EQdv/TtUa6neZiV+tttp1OxrSEEXSe1Xi8PMyeKo+s/9AZqB4K7YzE6/kFz
avA+cQdteKRh6NNWwbZKu2Up00Md88eDk0Q6Xu8PB349miLDngsGMkkkWT+0x5lR6naM0E+v9As2
1uz8HIEmnRfLOxN2qdP+W3EOTcMur55lnJ6kPo0nXp3I8yi7Ooim2bzQPUZyC2E3It2orpqHtOHf
GhuL1LjGfoyNOAKv5HSkpk7RhbO1JsenYomsEDnuNJiJoEPkg4dKcCrHfWU2+ELzaguy5kT7aApw
3LPUxI+D6T6CbSEIKyODszEMxubucxanv2hqZSjzTtk8I3sQpNag4yEyZXzNUjz8VoMcmkBkcBX0
DFr+BJtWWxRmszR2XqcvYZuijDF/Dgv6LZFkRK7G8hv7eOgs8z7zMzo9XdSHrZ9uDZqLLI9jODfc
ot0OlAl/pUzHka8JLDJaOu6Y1c8ba8Aui1matdxbyqBO+LDdtcFpRsILURvJEGKWtybvDvgKnN3V
/V5m/rH387uiWSZGGvz6/vpuT+4pzXYI+bIHwLH06ACABXWH7lqghKDJC3RXUNxkDv83tJFNta7n
QSFE8bS9zDoqMIrXdJcmdK+RvmzyxqzvcJXT2tRS/aECKl0YGieol9yZfDiObrGUO8YUMs4g+cRv
LqRNUWKkP2dBT3fymzvQ1eRKtMVHgsr6YBQRkX45Zv4epEWnnRfAach8tRca/S+7JmL+Uutfxo62
rypjy+mbYHdNLr3onos1+RJTFT13Nb9216R0z/uChjPlYJLHL2wEUvPSL6SRxIl8gT+N4D3ijrfa
9rasi6tjxBeXmnhEjH5BIY+Oa7EaZv1E0GJMtRzj0228NXR7dKAoZvLCfWX082ZbZAHKwbL2bp9f
JpdWiO9EGYVffd+QS8tgQSPtJEV1AvXq2EkEKmWkX8iApVtGkuyW0Byvnd8Bf7tHTV+unpeHurPA
imDN4q7W3jWjHczLMB0yc+5p5ut4TXSwRFoaHVB6PxsGA4EEhvtOxMA/deeCJAhplGBsUtTtqeim
TVnk0VMWXYZFI3LAaPWdYGoiIkUTcywQSVpDI2Cyd5qdjVuBNsiKGfUUvukHhvlT8/sfxPDdG5hM
t7FW5RTGX2P5KOEjHlGDbOgaxkhuMx3yLYr7yHZpHjsLKc/TnV6YhvIo79xiIie4XRs+LMGiEp08
rf2wW+vX/FkyJdzkcXnRIKneFbF8L9NPdqqS5h0EXQTwwwrpQTgGW7b6cUlMU6nFkx2BkygI6mtn
cYK4K9HFwmO/ZIKJt8rzkIA877nSJkfpvb6k+gSTdDHDHiAD0ru4herhoOtxAlFXSzhOtAQsqZMa
CZk+IEEqbRt+lSKFlvOlAnofpJn5avXG98Qs610zCSRba/VWFrTKgS4jl9TluR0I+gMxRqlMN7Fc
4InRDm8XApG55urBukaJ3x7ID74rquyaWWgS/RQZuDNS/IBiC2W6IHJOym8x9tyxtkm4k2hQTSYn
W715xjhwgOWw6XqT5MAyr0jMe81AbiJtPOAow7bqAmESUf8iLeO9WvyvZQbugTfn73uW9E46+OOT
X3FqpVuiTs2NBw2JDRo5o3rJ3UhSQaUxmdedh0zezak9kISdupyZws7ItOMw0Tf2l1TfOSYGdoB4
yGt0fEvc2PAcw+PvtG5vR1FQ66R2pAm+AuiL1s6DRA1tD4il9snFHsgWnz2sO4e2gsHmmvBWmItm
cR51rrQmfW3Yn20grVT7SjCs6GL9DRsNJiGAVatXkwCJIRFfCw28rCKdocWVif1vykNqmofO8ABE
tc5WmEhqHBh/7O74ILKXpjZ/Ge16YLLG+3enr5Pbu5tI+sOxaPKLvBL/wGp4duySCVDj8DH4vMQo
6wZ/ECgkLf8QWUaxkvTvDBHsbWMaDykdwiN6w3NjoyS11tHbmhYVSN4/zFISajyuxTYrKjdcd7VN
ynFtGVrAVY/kx9n2bgnBuTSZDDZVCIvos4+ItJFr7VywjQLu4ILq6BFFGllMJFiA4WY7oFQ1yqTV
ObR6S+6XG9uI9U03swddho49kMCo7HjBVOLLYFvOWVhuh9z9oLv52VSQS+CYw+w5urovFPWScVDu
soegSIzNz2TpzxksmiNrTbDOBamNzIh8F4jnD3ePBE7A/nChZKSqZUQod0EmmhTiITfSb0zYmjDp
VRywy1pmaelLW+GFst3seVw4xcTMwK7kkkbTt5TYh4jOyFSwstPNV8utTthA09Br5jmYJRNIWYug
AGzL1SVZVF2vCnHx4lHfrsyN8Cr+N3tnsh03kmXbf6lxIRZghnZQE3hLdzo7kZSoCRYpiej7Hl//
NoyRQWW8XFlV8xoQC/CO3sLM7j1nH2cPWRoL/8y8Ume6jjWfPBPjW50hicURjO13wE1Eg3PMilfz
R2Jl8kZUw4uGLsZvrNK8smrokaNDXo60UU+B80F159p+77bvnGMcUEMONpxpOHch3YWJc8bBGKi8
RkuP/NZ7KylROQut4ASdmOO4N/RybcgvlA7LwQR7cegGMzoE6xz3c+Os02CMef/fZZ830UgZJnw7
LMJNXbTGRomTi06GxGau2nUgDCgKqCLU5EcE+D1VGCYjG5ryNRHzt9tDTqb/nWdPlbq7us1vux8P
tz5muRYTbMHPQ0VpurK/NRZjoYu3/sN1o+77efjxJD7/328P/bebf/y/GRrMmmTJqTpI4POtT1QJ
/8P1wUcrQbeu/jV2FeOYLzqxpqF40hcZH5xwDbIMux8UxUC5dVV6qEu3PBbMrndVYv9Al30cwF3V
RN8SpgWJKCpvHGcVfBcvCTSs71HGaTpynGtX9NZRE+h5WSzRdhk9ZkN/3y1WnXjtssDp+v47EABu
uH5uapO4UBZ8tYvqgKBBtRuhn6XNs96q1Z3klFvUewfzqsQvtF742/Xq8ZyCivXHoyhVurqR2tgi
+ccjfVxoQtiIECoykQs/7qEu/3xaH4/1efz5WP/+MlODI7Nan1ZnvNXO9Wmk1AjvZZbopTmM1u9p
+9e1ak9dpq5Vh2qjHuDz8F/d9189VN4j70okn8XqxPj0TYS8Wr7gq4/iX14oq4Y1x+f15dpswDr4
jzupY3U13hMREv83SlL1mp6vNP1qdsGUz3/uqqvUBosqJTLt6vPuf/sX6lDCsviA3/6fCu2/UaEJ
EwT1v1Oh3abZa1Tmr7+L0P68058iNM/8A2254QARNDxw3x4qyvFX2/3Xf2iGLv+gq0EkgoM2DDA0
V/0JIpfOeg2hL0jRXNd07N9EaPIP1kaWRTSRKdb7uv8rEZqh/02ExgXS8RCiETUDMYV/988yz2ZI
SduxDb7KsXPOylngfMLN56AByILoeWTSV02LtqlwVW577UvqGhIBEbrliJmHImzhBrM3hWbS2Z8p
c9b4HPTENK9IOQAjZ9LHMc0ThtFG7ujnRmMRn3t5qHQLE/IQmJux6d6mWg/9pS2Z85MNjjSHGoBx
9CDE7FH2gfCQuXdq3ZD5bzTpVLfXZohtPVcW6v+mxdnT4P5nFCDxVO19bjRzg9Ma7/lKH3VI51RX
MT0BGqR26as6hFjTniy19JkmpKDPEv65WdUMZCkHuHqRGfvqMGXI2lCqEpvPG6sr1IY1qjipPfUo
am8u2nbVguwMtGHIed+jdsSK5eYh0r4sP6uNbvT5uVlQ3VmJ2NmzEBg6NXH62OvKbZ7COKNQNGxC
g0TqoCdFfVmyM8M9cfaep91DenD2ZXBNrjolspaZgyvD4vy5SYwBDA/io82cBgn0pZgZ0YBv0heW
qM745a7rYFh27U1OF3RTtyJBG1HGJDPmd2J0f9hViv2tXsYd8hu8/HmGQgomCz1kGirOfTAmzVaP
bBecvVucW/pofkNVzXW1l96lDymHbD/UGkVwb1qOpZ1fSxcJ8Nj08MKmWlzCThiXaYTL6mNN4m0L
bR10AvKYaE6vNFblDvAoMrdYhV5r8zvO5+IyeBm6rCW/jG0BaNE8I6Por4OZySZrJWQ0wFMn5l0F
q/QLGUOsYkBQbKVVykvVWOT/oi7x42z4MpcVCg9vvrYnEk0aq2UCqlnRReDCRE64QI4j3e6ISPPY
smS5oV7a+FHeDAc5hgOgrZS2M1qu+WDWwOFM8ioJniXiOR+voQqbWLxBvY5Te3aRW13rWWwfHHd5
VtdBSOXd0/RdHsCoUTewE9uFnaUdDF76ZcbWdDHWZ921ACI1QeUnjpjWcR2UF3mx4xzEgEX/Fkmf
zfLx0K1cozktlutm5GWNdsz7YWUHT2g/wJSE+2Wm4zLi/sYu31/sfjUbtnQtyBGXMJjs9p8uGxty
fdMb8MarJTHKz5rw9CNCyb0AMHdqvLJjTNbpkqlddeHnhknOjlxE5ty63UF3o1tvmPznpAMOsh6J
VQGb4jLxJ7I4thRGwFjGwa5u7hcrfJriBdwBXfbz2vIA33jC/imQktt3TLARxFCWhBWEvjMcbmTq
TafeYn7idQ1F85oceN8uTIO8vLs0Et0JI4XYDfSdo9X1NooZ/oNnb0iEcenUrb3zj92VKNTgAT2C
cc+WzY/MRb2hymNirZGN2atp8cm5nuz8YjUB5sr/N+CUJOPkqC7ymjrBIWQOkGGNZscpoaDWNtq0
81bYoE0Us15ChG7qlPm1t87L03WCQ0DZj3Qahp3qw6s2qGrLqz112eQOhyTNyKRCGQYmyUUGYpDz
3NnxsRoQ4poVoexO4L3Kxsv27WpQVE9pyZHLxlRjPt7JntJJ6U7aBslucypgX8VyGlFaOfVWANbH
N2Y2MAOZhE18sbE3kwFJayHbyLAUlOIGzg2q7ixXAyyRSTb2MFZ2YA5UM6pLZA4Udtzr5JLGRX0g
NIgFgGZT+Ui6J7lmXdeuO+1FWTzaAW86cgSyb7Sx3egBlXeqM8UOvTYfY0dpaIxtVKez9Khikve9
AreHOtpbsfazkIN3FSOs6wsm1KwiFdLIzkeGCrULabMgtIqN2kOhSZUz1hAraRAivHzKT+oLMFtQ
kNQeTP2HTu+rfbBqoeNVF2JbOBc2qiwfMFv0KXOVWy9IAKE4+J/jpBtPWpOOJ5P5NAnazbRVpXIx
iB8C8foO+AIRgkt7jxwoONVjK489suP2xWp/qQZxnYdz5n+oITbC4pdaeETvTEaEINm136GI0gtd
e7CUSIijrLzy49apnc3bIChbP0h6al9JdXRHgW5ZUgWer+pidq/ifKRiyOkQ0+CsQRczv4rsYayn
4epvr10dDkr0DRHhMreR+/E20PvaCJ10H/WmqI1qVViTfZ2J+W0s0O0uEDhO5oCe1KpEQnUXEZPI
sX4lrHIznW9Hun5BU4tw4XmBtSyADwc1ISNASondupkcWR5tzdi3XdGfXDz0o4UIIBMalnro6bve
o9gfEPHkqx5zQ55CzKohWfEROrrYyaKxv+p29CH6okOM2/c5AbYei2O/mpz+iKpoC+2CddW6QYzP
CawsACc6Voa/aWXjVFcRStdu1bPnVHiTNKYAajMWMN/fKoqYAoZ9btRl7dLf62HT0Rnl9KY2SqT0
eaivp7w8pjIahk6zjcqQsbXHeLP++kOKoXTL1121gXzqbXKCmn3L7K5JInIRbBl0RAAbntSmWyVM
og0+zkHUBS921IEFLLzYbwVIkMpedlAkvqv/q8636rn87XAJdA0PQL631040ZRUjYDkWpBWd1oHq
tL+42dfWMgGrdaN+UhsqUua2zXlHSh14tQHc6SA66z1n/rWjSx+dYbNvlwIZuCgetcBOSVxcv5kR
MOlSDPyW1G/TayNK/qbdEDtLbBCp5fwGx4DFT2X5yUCfXIzhS1bDg+WO4HbIdHQEJ+ZapuBpWuQh
qxIDvVVxypWdX+2a67G65vNqIz+2fQ9S+a/r1E3VDYiUrK6Ql8iVTOAQdH4ckXmrI9WZV436z8OP
PWmnV3Lk1F6TmbNTl0HcY+2n3kcqqeVwTmo4VgW0cMkrLgQ+bfgf+nUCIxYci3c1oMQ8hA6ag7gp
fkFaNk6GJg3UgyW4Js/DB0A1RTXn1F4Sorkq4gYmgtpVF37e5l9dRttn3JTovJFa8lifm7wgEceo
Kcz/dfnf7q+uUD1CtddPtbbRNGl+/PQgNMbI51alR93YUGncifRf5CirCZlw8KncU4nKjkou9zmE
fh6qvWEx0UCrq9WxGmY/D3NZb/OBrAjI2ahADH3aqSFHdTabYUbSoY7H9Xdkme52oBNApXytqagN
jfgWbkfXu0D5xg38x/5abSbHAZbBiLzJ7LildowZhRQQFCtKsalausFSBu0R4nZwmMN219dHE7rJ
Ce3otKBdZBdCI0Nhphnl6e9X/XaruE9GoE85Y6W6VYHfuqyuVunFslNem3bl8P3musn19s9raBks
zVldxaoFDq/apZ+UnwxKDXg1190ZvW5KL+YfjyJaKwKPOA3ZGXV+ui1r1gK+gfECM4968N8v+XxI
Rc5Qj6gumyhqX/UOVLx/ADXUdeqQ4pY7f1zzsav++8cTUXdWx3GNgm2jjj/+4+dD6QmxosKzu+Ls
ODMniHUa9vn4n8/i42l/Xv356P+Dyyh8JU6tN6hZU3TewTy3rEdjZIDC3pJ0UMnliCP9cSroJC7x
KLaTUd+Yib5sO3I4yIUsnpMYa0bpVc8pikMms4u1LxrdPBiBc0eiU/WNpfA7U/TXzsEIvVBjIoZU
A7UpuLlRoqjPhZVv4jZ6miyc2X2Soj0CI2hG/eznSLVAmNvzLou9bt8Ba6HRwUjjtvTQGFF8G23K
MoJJ72v9K2GAGBIMsq0G5xwWyVmLsOQkovA26foyzYlVwNi3+0xj4EPb1I00kGvmp5upS9AKdh06
47YggYDy1aEqul+BjdjUncaAzsjwIrAg72z0mwllWKeioUs5fWM2zZ6O+3epZbU/7AfAaUy03Zhu
lyavnN5GObqUpLikJ+RnqJxa8wx3hoCuOH6J3K64iaKf4/yWecEhkUVAZIQ27MMi+oqpAGCfjK7M
mgVpUU6nUMqD7KpbcEEw1sNaoxfT/7TJCa50NCMioCKR2MU+bFi59U33VXPsnxZBE/ZawMhnxlbu
6vfp/JBOwV6meG5mOiIVBD8zs4E3yLc0yO49ShPPQ45madj1TLlu5z57zZHg6jWcFEnESj2jPixj
PPzsNZtsLFZHGdCk0P6+eFj4TTR4VyWCPHrKZgi0eGrJaugOaxyLn9s0ZUOs8k1mAi1yu1d9aaPt
1GDVmLzknGopTXwgiNuK5eOuMIYDonDbn0gSmBoz28eoZXDTua8J3/RTwki9MU3ofnoUPy6T8RRg
AWBGghjYZgKar849y6bHT8sTpz9oP5CrxzE0vrhjYx4kueVRXpsPsel+cavsZiQ1g4FkbT8Z4W3f
JkRXTsD4hbbzKGdsoRFkh9j2DtpYV8TN9tdFnAQ/NThW/NWbhqYUMDLgsZin9F1r4oFYIk6TMXMr
H7NzUiZAikxgkot+68WNfpWGmAwoTONwnudbD2zbFXLvm6oGn9byfTWMAFl4ZR+GuiY7hax0c5z5
cvYLfirhdERbjHcCUCdt1/rUdt2bWKdbru5MuOG/aiatOgeldUZxdpuY7sbKQ5M5UWdd3AXUYDbQ
GBUoqc+mGOQBZvNDsZHJTJ84MwLob+m3WlpvVms9mK6uf6va8mvFKQocKTRjt+71DUjx5iCWcbjo
+iVuMeE4E6tIU8CkngdkNtT4A1z/NySSkL8CqSo17u2yb+/m4l1f4i/l3Npnzqz0oyLOfY/Oda17
6QONx6s6nIik0bWfi2E8F3Gwz6Lo6FUelLTEJZ4ptLtDSk+SdX4bb4qh/RlEmbUNTO8LGIn2WJ/7
pDUhWZWlX9s1+vweBjTBK6NvmwE/NyIvqGoxzXN3owYnNR8CIpgQr45B/4tJLnF/E2xggKE+wtJ2
12WEF/SOTofdO+VuNO1LK6HFZHQ7O0y/l6nOGOBNW8htzUaWnPmcmkloR91HVHT70ij4mgdDsmns
JN1Y2RFnyJfK0YJT1qX7yIEv0dUm8jmnvtcmk145COI9xLifY+e1h4Bz1AZFe7+LO9a46H5ov7Vo
wsc7PHUI4e0D+RGPY59SlbKLbusK/Wdsi7M1IwYQY/yKUg78aqQjWgTZ1vL92hfecAlE8ywba/Rn
ZEb7eeCNFs/DkL1XMdES4GacI0o/ogb5+lavlCl4TQOiGdNIX7wAg5VdPhqRgzWuTH/2pYPxaEFA
nRBP4UemzL/ktrv3PG+LMai/I5gKfIJ9aMuMTiRRUaFpkyYc4qLqIFnT3pbbKqnAyhhLtYun1z4c
v09uDatkfOqAsVK/IumkzcAJDU/azCieCxyzbXSe8QgVwn4bin2XcaqJafp4gy13Nc3N0iFNctLf
x7WTORrDu4tECzMqCUoeZiagjGcnrhzQSxVimPUNKtyIEOyQaF7CjXw3NYOdZuTepk8rhEESQxe+
aZBeffxWjTvET3C0+uEwpj3Qw7pp/ZClp8tQlcHo7S+ZJKdaknHuV7FZb/TC+DkXaPiT+Jtp1qDl
SlNDKT289S3qP92r+F0A2Y9B/azsqS1eKWeFSVepc6QOpUAJdm/ehG28CwjW5LsBbxMLkd010BRy
iKKLFr2YgM/y4GaqXMrXYwl+LOhfTJmeSlbDyBqtcw8O4cYookujg6UPMSjs08y9od7s7omnm1ii
eQSmUx7247m6r9FBMArXO68z94kTyx2xIl/LKCEmIEH8ONio2SImjf444FWJxxR6PNF97VydgL29
4ivExsIn0rbZcxNh5cw08UuUdyHx4BuznEfSqNCOac92Ks7taxUlT6BaXzsvhvwU9HhNFpD/LFdv
5qAQTAuiW9y6l1VCcrCq27ww7tyl6baFl9T7QZt2i7eieroQGb/JyTgK0KcO8gmIKUL1iHGZAsKD
qYH0DDhBpnGl31dh0R+aIpGUebQHszSWXd57PuYE0ow6NFhRiVJvSiYfMC5s0q69AxrlCydevxDL
daznd3BfKFbzkeWkoczhzNkB4ufOcJyzhk77qiyxEplNtscK5wWElzPz6zah4zxVaXPui+jOifG5
0bl+M4vINyqc8WZM9DiZ38SSUwuMcFDZfZ76gaEXx7gLfhjR9NgvvI8aej6ShQFIMY6RL+bB6PRq
ZrCDeEBQd7LC5GYhnkNosiMA0SH4qE3CLVDRrTkUbxlOkb1VNyOeHrIWvBbvsOW+BskQU0RlCii9
9lafUUVOxMzgED4AKiYstQx/seagim+Gvfe10YoHLIuDbwD7pCRckeV9GovyMBZOdhJJzPRJJ+Mz
FXJf9eMDq1wGan51DR7EyrTQts701Scz1DcCoRaLvS+laNPrMTZ2I4bJXCOvkfDKC8p+cl7yB6JL
sm2qE+jipstlltU9unO8vd2A+EI7t6AuiFTAKgZDgQTxpa7uvQHzf+Oi7A8l+j3Q7BtwQWdK4lEd
pMxuHVaK2jfSFRDmsPbapOAwN2Xq7qk2FXdhTCYcEfJTV3rfOR0BMGIyv686AyhrPxk3Q5OeG10/
eR4jeGwgTayHYtr1WUwHBoXWyqgvxfxQraxlR+qgRjSwSdTAY8CI+Ci8NbHHRJ+/x8IpSEoPi7w8
z2367lgLPH/GpK3eFz/KBMOyxlwrc3ptHzK18kcyCG/Hadyl42PBlPAgygo2e9ZfVaMebcrCIKKa
UwMnRE+/h6t5HaW1uF1c68o2qe1msBqZJmmET6TkDwaMfRawexOgasHD+uWwSoOdChSXjjGQ8Ppt
EpvN1WiADJB2g0E8Q3zuTFs7kyZu8djel3RuGDveeptYA5XxG4vWpbsdXCdEPzDRit7BRSeFASYg
uWEaGRytHC27/QWUtfEYNAas4xFjnQtzS6Zbq65f2oHCed+JZ1MwufcceZ+H1tdKtlsKePeGa8Oy
rotuNxkLDOTWg1xQLg+lgE4z5chLdd7xOcKGb+AY9JMKlPh0HnrS6GA4U0yeHnp71FFcjShBccL1
UbIxc3HX0ejcdPr0wyrcGWosqibwU9wwwHSpN8szQcSsCwKxGyWKbzOAgDhq7fc+pDMHhb3bOhWe
jpm+GPCtnFDPTTEz2oxd9ojJfsLGnv+UhYPWM3ds1mNuuzViDUdpLSjb/SIBvNvXCFe3XdqfyPSC
5WyTXu9Q8k2jsjoaAUrohHSIXUaUAasc1OWEYNJbvGQ2/zkrLcBlLVrJUd7qPYPWhFa3ipdkm65B
40ncf+85929kHy9YreyXpkt6TnjuDq8d2pSmf7Wn7jHtvXuzpqpeL9QYDEyjwbJrCDHw5Ty9zgWQ
+1x4X4ecKAnd0YlJrBH2LKBNE0Kq+GYDSs3Ms+NK8jsKRKYtBaAcxiEI//VVCj+0ktugOjiDfhjb
fDiV5yGO3yzipPyhkfilxfOYjO/NwqgErGtvh8MvkzTEPF0/QBvbdATVczKRxObIAkevfHJrxo85
976mCyBmZ/jV5/DDovCqDM0D0/rXII0wrHtMlnHaPuhtcYm06TFNAt+G2XDqrP5QlNYMeWpvpTiH
LOKN/HIyCUaSE5li46kMgpoi0KtYALBVhGntlkoAJkeV+Bzm4LKpkxnkDAmE6HY9nTvzhtYQiack
vaJryp/0FEXrQiYgHxl4i2wmd6OkEmRpZ9D1HWdhj3KN3vXPC5F5N6xSBH5vv114y6o5QIfamPs5
gvSYze9Rv6xXUXgMBV9t23ziLIEpX4BcziViqhAnZIkDvfM4awc4cxmfQxzEA4No6G4TOut+2NFa
8IDW4mx9tkN92K+xnu4Dv57RqqCajOjAZpeGXhb/1JeIDKjceilJJ5oX0ISwhrde/OY0FkU/vpOt
AyBvol2NoNahPrJgrDMoJrZN+Q53Y82mnY+As96MohObekiugmB9Anh5j0bUkNtUbNJa+4bou/cZ
XG+YI3yVnfzSiOFOFtq9S3qol/Ap5QlusiQff0h4sXXH+MRCvu4lGs04egqdwIBJ5+1lmLqnaAbr
aGsRK2RE7NjpwMLmEfM+AHuI+HB9DR5pEnGHsLLlrDajMZsKdIeknsALZPbeTwVvSMAQaerddiwt
rK4hvZuIiF4fMEnvx0S5X6dUGGILqVXmjK8ECry4vUbimz3RI2sjPxuT59l4jYTxEuZE13WtBVUD
WMu+Q3g6GO2N4SIV1RyIMvZFAD49YzVgyIQqj5wCm6N+pvqUYpb1smPWEvk6ZNPG7PuneLaCSzOe
MhwT+JDEW4nx2U/7ocdmQSkvZUSeKwfbG/TlIU3fvYb+tFZjA3SKcA/vL9xFTsZcU47oyGeoyHln
UEmcHVQ75SqRfJhK7akf3z3ybza28TRaBIRkrvtds54cx2aUk0POnM85BhmrRfpERAJzBnBC/n+T
JWQ4EIweVc6NVenkypShcV3MiEJ7Zqp1YjJzSLEgllWs1M4aCutN7rZ3kUZTsE5NTg/JnQdTL+z1
NyMMQDLzFDaVwZmP5xxJt9zV9MwNpqONp1/WNaqPgco3AgN1NipfQldQivdQTG0dmrYmxAbqIdNv
Ih/8yr2LO5S02phtey+sdsbiPaVt896tkUPMd608vh2KEk/FEyMCU946fo5Gz92K2N2kccbsXPsm
48jz+9aaL078g9SFO3Dk1lW9NKafM+8cFrASopYXYhie2pkwn8kuiu2AWNh4zuEtTCwFOBkjZTa6
6IdGrNu+To8Tq3usXNUjg+ZFVsu9E/L1zHdy/ZyMlNiDcZC8xow3cKhhOSzhGmsU6b6GHXMXkvo1
6MD8RuOlJMqHXN5pSyIU2r6E5FLnS0QB2ge1l1pIDLKA5iDidOpxo2+N6Z1j0T5FZlG346M9J4/x
sDxMU3wfYkAjz+ama3PEtzdWKl5KXkIwhKRi/CCrjORB7a61Fr5e2vUUV+htFlTzLEyX1fbooUxj
In8r0/BVBPIJCJDhywWLTFK/o0xFgMoqYcg7d29pTy4JRJWlXwY0gX6zAnDKgJdr1fZ3RML3gk9L
BuZuYjoYmV/cZXmsIXIfjReaCjJjgsiqdOMkQ77vcr4xjVlgcLEaJLPeLtab74vjfLfzmhKCAaEk
f+9b77vs+7eieBvbAMojDY5cB20adPc1cv/cLt4FTzZbqvcwSr9kVvkIgnjZULEk3q1wwPimePVS
DHZMsP0l5pSU1DOu7q58zZLmqmlA/oLDcM2MQsF0hWtom4nqi2UlZ7jXXx2j/TI6+T6aaBWXbnBP
BACV5aF5h71zDxdlNPtb0WrXEVl3vZ79qHS6So2jnTOt3yMZWSNAI3PfENuzsVqvInOq/qrFd9US
v6Rd+ysPb2TbIGWqKoO3x72QCeWXfXQbwMWtNXlBbvxuGRjWQ3MtVgl5Mwzk+dJDo4rETDtCNu3E
p6D7Ks32GIXfminUrvJuvtew35AYhwItxhB4UCq1/xP0/beCPqqc/1bQ1/wiI/2f5XzqLn/K+QzD
/sO0Ma1L27XR9Jm/yfmE+YdlW5bt6IbN6W8Fx/0p5zPtP4TNdQgAhXAsgPt/MeVM4w+KPaYDhQ5Y
vgkG7n8j5yMBZKUy/kZthM6yoi4tAQ2VNaguVhzmj9eHuAjb//oP4z/TlpSCsffiuyL4DkygPRVr
O9vOFsCq43ycs3AflP1zJOvgRKEan02TPrlT/DPUI4ADMTNCxbj+3HxQsBN5PdnYLrNJ3n2qrBva
rR1UukOiMNXW6hucunWYBESBU1zQo2RTOjj9lzUJtCvRjwwNnB/DKHddBKAtIfDyYE8L8ShQVvdt
Oowsv/P02MvhHEjE8ZkW3NV9RgtEes+FC+xiweqAPOTO9rZNOM5kx9TxfermVwFTRoJ53GvyJC5W
nzZXnFLeYnjOVbBo59BEblNrY7GvDZdimeolgRQAN7F2y/q1T2aL6bkaqTHVpU0tpagORF/fpIOe
0lFJChrUFFen4IcekWw0Ze68K6sS201uo/JwJ4NKT2xvmqDfFwYFpWrdeMMkEb+/jnnYwJkJgfCa
zNRCXo0Gj26F8X1C0dWhYqbDx36cUuqhCjZO2oN27BzsOHUYntOlhWvVQ3AqBmyOf/XIPApYR+aW
YA5cKmPqxen8Nx+/RgZCqSPTpSRfTibXSaRn53kWYMFKV/iiSZ2TC6gBZrK4ZeW6NcgtS1cFhUHW
tq+HIsP2sEZxDPrQ0jW02+24cuBWtVDc2fAN3JZSOTEVvtFRM7B6G8jx6JChtUhiYCF08CFD7s5D
Qo8d0KHS+/2t/9sn8fnpEIho7rSmf5dmcdCZyR9p5CKmcnHtN6siRG3QJEG/Lq1fulOimenHFo8o
AjiFQ7TXH4Pa+9woMKLIyuBgztZe8u9PaqNe0N8O6fXUJ8SZ5qYRBiTwVUWxURT2j91lEncjiH6c
PeLFXHsPFOXo6657n4eK77g4jXmEobVRnzRjxp+hBurw88ug9pZ5ot9hUXJSv0j1Y/yNZK8uVN8O
1AnfZE4BUrVX1Vv3ufm8TEYOzZbkN29DpvQRyvCgDA7K9ZAtY0DyICaaeJUWpH9tplUUoH7nkFqY
GbRrjIEKNCAYtzo1yk+skg9+OwZab8/dvdkiet25a884opXPkjh7DVPydbqhROkFX8TPUwgH0jWW
E3kty0kdqo3w0FSZYYVl3HpJEG1QsD9UA5l6iNnkFqUkAlgy25ijzmiQXTSMCJsKkOQkgZ2bMfjq
ltSZSqFvnRifrSvl4+zCTxmV1E89KdgR0BZP+mqyVhcYq85LbeRfe+rQa1kCeY1+AC+KIXu9gwha
cWBBf2GAwNpbGFdpF5ZnO6eVpulauAPKsvC62ejwuKHWjARYmdO3OIdJEWtRdDKXJ95ZWPehibow
kGwGzGCERWHsDiKLplMHecAxH91E5nv1FOv1lBXh3WYiTGrQtJ7G1BWkBOT1N0f36qt5rG0Sxcbk
cZ67hV80aKN0uW89TM7laFa7fmhvkmV6g4RgbqSG8VIfSJ4H8L+OdBshgp/wnLIrKoQGfCtMoEHz
JXP1+Bim/bNu1kei8OQ6cXvNK5y9C+AWb9+TaniKc/16zONsX9Tcoo47yvXlsu3HxKMInl0q1ykO
7jS9TCMAqCl9CU2gBXKCXtnm7kJFdWFOt34VpulWNvRFjZ7IGuCcu9LIWWb2/Q2MlXBfJm5K0EZP
I2iI20PIq2NyXJk7uDnhlsTH2zQqrrMKejE/ovjaxG2I0iy3wvzSgz2k6LCcWXui/TXjq7kTF+BL
X9wIg9NoBcgac8fzxwTQ4twzvlnudKwtMBkJiUGVixiV9CfiJtL5eQJJQFwB5FCoHj9TyfIXR+8P
DUXUaakMZyfdzKVp0yJXGu4DV4t25AE9xSzvD1Uy32qJ212F8zjs46lgFQ6NdMPi+1bKRJ6d1sqv
ihTmFsbOEJQK+qncBveZHlgME4QiTEAjmNO1xpMI2Gp0CVNbA6ikJStxgO+suIe+N96WIbpZywSU
J030hE0c0Opfks0Af2fbSxbeWeIanMNLuWlMKfdgaCTov/QXSZD6IfTmR4jUBLjb42O2MhcXqSFS
kGvYbSdZpSzAIig+e4agUpsAXawrHhS/3V23kFHIBz+dRZFqN9MccefwZzRn9o2badm2DiqKSUH+
NFXdtEudxNgjl/heJtDZxoUcMYnlOLK78G7OqjN4cn2/0OfRtEa76RGVsXCiK9rng+WrhHI06e3e
MslZgPG0cdzeuLiVVW1znKGMInr9liHLAQzH84pln+1FNIqN68qvo7uJ+nPp6ZW/FILgg2Gr6/HP
NIxo6aBs8CNHu9BHwNRbQ11kPD92Ez+goYheKMxVWx0TH7CK2rjSClbZlERwr5LjxZP5iZMpodhg
aMS0obhefhqFvHPygBQh55JmvKe2Xn6n3/mCws0H5XgZy/xkOvxuU1GjZErCm1FG7lFkDkVxfqp4
MjrokREVwKC/bnPDelqcQNvPJRUQi7WFXVRPKSii3tJOfTMZe9vUYOiRcyCSpN6OEaKw3oyeS9v7
gXeS4WRNonB1S7tZul2fl8nBmYmEzgx4vvRssx003RUn2d95qz6ACFvyHIbxR4h82CexJjkuGcKa
7iqyja8jkdDbSjNfWLWfRnwpyBafyIFbtpNmvqeNY90XzWMzR9eVB4TeCbv0qklthLQm6EZsxTxd
XOeEecQU5Mj8qwA4AdW8E6n3hSd6F8choavIEi6JJD55Dq/a3P6VzPLbUoViY9f6tdQDmDz6ACaK
0N84Mm96mPswJQVIA6KlYGHp2iUPxpZY4visy/q9Ij7UbwY92peZTba2AUdJUpmhrFjvWIW+TVZw
m2jEsk56DURqSXaA3KEfpcZ11083Emzvpi/Se4HjtNEzEL5D92jCb2yjW7r2zTmygSI4OfVEq0Sw
kA6GnxpIvVgBW5vGHa0tp/7QD/4fe2fS3La2Zem/kpFz3EB7AGRk1YA9xU69bE8QlmyjOeh74NfX
d+D3rup5kFU5z8FFgJTFS4po9tl7rW95dJWrkjZaPzZvAzFJm/IWF3JS7RmSZJRnRjTp3pKddvEc
67vjfLOmODjVQQXYMxq4FXHWtxXt90zK+8GllNGxLhK1tQNn+E6XP925DBjnvNlFXf4lCmMq8Zkm
borg2HBJ+PaQfxNSxfrBRmQSgV3qSv2kjZJWJlFPW6lVP3LGjEf+ECmzt1vpkL5YavX9TLwMUX+R
mzg03PGhzCW3I4xHKxRsI2ikcSI1JATRNJKBY5UeqfCFSp4dtlyeuiv3UpCf3X2N3oLhRKwRtGTy
h53m9SDgm9CXKA7kdbDM0futRGkYKJMe3XzaPI6qT5bHyx5B9tXvhwM0w2bSKMnU8mXZUJuiHfn7
IbfEfIex5HW0aS/3WZ6QfJI7AJuJRk6UQXTZDKo2+uNh0Y3OMSTCjkj6NQZwAwXY9GRZtY7QCcRw
PTTxye0Y2JRErMC1pZQo+5BAoJ6ed4MZYx/Bghnz9MUqQAVpPhybim4ZeedlvevS6GMRfy8UrkUl
vmwSQjHgq1IGwQ4JNpkyjLq2k2zMRo1WlPUht4L2LlUbg4HWPo7ic21jVKSl+F2GJIZYZnaMh77f
L0/X8BxD1+wPGWE4VlFNdyJEf8kaA8OF7rQbh7B2Di8ElqS9/CAJo9l6i4mU7Gbn2Ot3C/7mc7Mw
cEyYPmpZh22FNdCyWUTTWUl/zhcACRdQ5CKYbm1nwqOrwJF+Gkw7mbm3RYabLfLaZXeR237ys4gZ
zO4wIKjKfpBtzORU7XLtQvihUxh2wz4di/k6NTB8Y9t4cqzilfFzf+AuQqdy1MNL2FeX2YYebIcB
dlDvXssKDu7C0G5M/H8Ah8Lvi4WMKWRX7LwS1VrQJuPVUxuyH37OKYys1HGnO42gvq1Rsz6aIwRL
m7SHYQjpgPR0yidDfMDhLUm+BfuHOt5ZO+oQieKiolWbiZvRT4cgp17II/G9K2wHNgeCmSgOr7mP
n76HdLGSGoQ0ktzANNbm95Ellzs0xSPDzKx8AiEPPbJ+M9okfBae5q7QmRB4b0C0tZ3ceQFzI1kC
E5xr978m3AyX1mhNaDFosKRaL+qWaW9tB4+T7xr1LerC+jYIOKWjXqASSJwTRx4xdBGXTBGDclhl
xSw2sQC9aWtkLZr+pFDoF9jPV74IhnSY4u9t4yetNHm1q2OSz9YKZYrYWHkC04FbPKlWCNGzhnjw
xp9AxJfxBOiALGsCXda9NLpNU4zjQ9ZZSI3H6tIPGet/DhgasIxiyorcoM4dt7o+Y1gKs/pIbvMm
ILHvCgWwuXbFCAOexiz6lji5NAJ7gz7UP8kPPYV+GOzddVvNLaYrZKHjZMNR8oqTlQ4IDjVWMlnD
W3eIVrR9LsEMye4E9f26bPSZfNHi2PSe/jy5GBqcFOqPKJoflYmVLIEYcdCGYKf1kb0lzjYGw9Zz
lhvT/eC7X1zPBnIyItZQlO/BcR4SIA47T47faz/8puWTdd9OVX/NIZLnbq5dHN0K9n7H9Bur2r4g
zxhNmN49WDqTnckZmZ0G857y4dobeXrKnZ56DpAANh70nCKHoIWB2JBcqRKE//iRjeqWoWt04xtS
/DMWMfuamNpJR0Z5sMfso7UssZ38FLMG+I6r6TEFybt0fADYlx8I3KWbgqsJzcLZHc07nYpiSwgn
ksDaMI51+mUC1HQ1Cr7XFDPXBpwNeadDAFupSRpiZXXgIElDRHlSQu2IPB8ULu8mpoLPuczsm3my
ACUHfFIsZ4xBijuTpsOhq5I3Mu8CmLjtWaxKcDcPqCceK7o0B14231ZhB10lRY+n1S7TS1mt+N62
hgRUZMbNNoqD4OwFo0UWrX1HP/mBPvNwroGXnpc9lijmWmqJvhGizvcQGhWGLilZ94SoQhlBs+q7
aESmMq187BOlKgn05NT79IC0IgkRE9gGuGD0uUXcXVDpIG4R7rADQAeIoN/qFRNwU/h3dlaJJym7
6BHZxOqtks4eKY9youl7gpIB24bJrfNvhFEpRHj/AjhWJ67pa9dyfhVFtKv6jLgYUQRbrq5yndfv
BrrTNTaLFu2bjrfUzOYj82Rw7X1HTTYY6a1B9HXzShx/afM+6KFSC1v1MWrd8Lmcwztkv96xqnmJ
NCl+DMY57T1gjfj81lkN+SYN6+Kq284+QeC2iuqqPRVt+x2AjHWGFYp5qsOalxgO32oaMDVymu7g
FNqPrnSnXacCpfRcvMqa0CrHTp661q+vRuQUx85G/6Cusc3cPIZIE0gOc4arkWQs7ycsIAqI2MKS
0YsMNivJWPTLIuTbnnFvx0N46RxzR2pldh9Z+hUi29cmMLC9eeOD6zHEiBXdi5hy+J1OtHLabAAr
TxcCrby2mtKx3Lmu/8KFJj0ak3lkCfxROnV6mUJ0j61wSfdKW3dPSk+OGM5FWFIM5p2poNyp1xC6
pXsu32xscMR8kTh2KTFbhKOmcYulb+Do660NXWOB4hLnk0bG9caPcBmWZn0b56F7VN3UkZz3xP1o
xbBvG7HlnMKZICqYZ0WsjuFiH+bv9qDrnA79AdG/cTca75QY8JzyCUOjQ35qEuVED3jxJu+aapdL
pvRaPO4x+h381P2ZULa/QInZdhWrSOaJAgvqXVRm1WHKp++JmxImJTiVBPC1tc1gj9uKGbzIS+Y7
xyQW6bWXhfNAed3j9pbEUAxtQETCyAjJ9H81M8mvuWhbSl0U5y65LlCeAm8VFBTYnZE/VzC/pnnS
oFoPyEVH02MKhVRyjONm3ZgUsLOgml8sNtVQQ/GvzetSijEFndFrtsgQi+a1Zb4L8Kcw7shWf6m4
Ttttp+SGHdlwZTgAmAslysjizOQwPDvDeJLxRDOGYr1t6Vs7AaFHYkZHaDoGTR8NZcic7SHOfow1
1CziWB5dpDcpsJKTpdknP+nau4iIp1U2Q8sBY3b0nCR47vROaRC/28McneBacH2aDNBXEv9uP5cb
A+3hBWQjRb3pUXNG+IINOTNeO+V6UV8Ydpd94VL4Bv2OiIjpKUR4Bkd8ONCKslcmQs5t0UDgj+I0
uqYOtbdrz3Lns3ytYn1VG4COujL7Veu4yJC2Dt+dunyMZQlQtJI9bp4ApecYPM8T3LfYgLMp7SS6
+Ayrtw6p7ohgYH65WnScKX/QDfisWs0nVlK/+lkfz26DIJkVo8L7mb/8FmgsM5XjMJM0PJFdHZJy
yz2jwCXV0ujoTMfaloCUToAPd36NZAteQf6CXmy8dVZAgtr3NknISewggxZzSgK613x4Mo3IY/bb
q9ZGdKJyxzmBTN5Zut0/VDU6ZA09ElcYO9g7stY2dlnT/myMx5wbXVhl/jnso7cp9akRK+VEB12D
WbaoThkhEk1vaziM0llNTgE3dWNabCN0MQz6Uu0cOjqESSJJDpkxHEoDcX6uDlirNjfSBnIsyvFi
+422l3n5Ra+8+lwMSXRyefej5hZrlF8m7qTSOKRz8D0Ly/Jl4kSMe+aDETDVR60CbVlq4VMSAFIH
qQ9Kl/kHJG8WoI1XEO+N6dFvu82QDTY4fJY+hDY465YbzTZCcM7Iwg5XkhH3YQDVeopqfBLc5jWy
6y3zEqv/C2NMzPHGzI0UccbGY8wuMziAtSJ1WoyzYaJCgPQY1rB8qJBXJY+FyP1tzv907fWNiSyF
ClVWxdULr2NaO6daEs4JfBJqu0wfDA3frz/wBbg+GfFDiHCLWTQ3AJbYaw8w3DEmoSAijuhCY2IP
kF7Dm2USbjDk7c5uoNpA/0wYBbnGsRXFB5bkkV6DRxS65gRX4dOSSCsjPFAV7TDj8xeZ0QPHs0fr
2OzLo1N4rNeKmhzGYu437qABus41YivVn8AAzGsZxnTVKiRNVqCf3JI6mOUZUpzdnMc7O6m8Qwux
AKp8/WDo5nooSy63A7Gi4ptm+7CvvOJZT5P54ISWdpeEyGQns70AV/3ap7PBVRbNczDadBSzbjZ3
1Mo0SBv5xa5GLBHZbJ3hvvr7asre20wCCcd9TfqBntKPzJmcWPk5FhQXAe1VeAl1clLqVEMrCfAc
mVgeJSK6o6MzdCqSG/fk8OS1QXqBs4xGSRbXVm93Fp9sX44xC0MnfAzobV6gKXNV/hLn8XD2ZFuC
2LQqQmVacZe6Pou0Qnt0ksQ9LRuvJjLA1+oEqpmd3ZyyhNMxZFzOQ0rIKvPqfTy47gWNY37hY3td
rBF0Kr46DvbGQD1q3eQroRb1iUU9uLiRa8FgibfM1fIrdooCsSN5CCg3T0lMruvEmnXrShLlzGl4
JM5weBz9Zpvm3aPfs1LNx6S+VfZr6frdyXZQhbF4MM+ai2phrpBcyzSpTjPJ88fCl8MmT417EwHb
E6IsjvUJjV88zsi+bJKvwSP666gpQSJ2ibeOdXtXOgws+7mO94Sd4uXh2kXWbJAADplvWFSMA4k1
73ZfxQeTL/Wah9UaQmN88QH8rNFjG7xq9zGMjv0AGGNDdJ/+1Aegk1L9qqF7u7LmPc66y6IOtTpu
Horz9GgXTnPzDYVnK1EK5k13o0FYnQbEI/S3bQlrnLLRoXGbTgjrvXqD8ICbAUtTMmtJdSb4/Fhm
XIQzVHoXf2TFQsfp3ms5iCz0uJSZ567Oq4tL6zB2MLqlpfU8OOapJIthryVhfIQkSWJq1TI8qXx5
k1N/I5i6x3Ke7BvpA171i/iIz4g+DRbpwUa7mjBfbQx8wgwwfUKOO5rMGSMe8nbjrVGAmVNWWK4f
Pud1j5E9qX/qiaj2fu69RxOY+6bPrkWLrQx2cofgtuq2Tj1fa6sAjYbOah3RnF6VzIf30zi2ezvl
Vp+wbNoNirLV5VW5i7Vy71VIRiNAS6+ZU587TVhHy2XePE9uSXoTskydQOmTk7aPuteV675oea8j
ZXrpdc9l4HtnGrjPocG9BHEPs94YPbPoYNYrk0JVHoXSLbPm5uDoWL1NSCEzh96uMVc19zXsZW3l
PeCfg3nu4GPQNM3GX0uYaN7RUaqM5qcVjsUpr1zAj05xiMFrW4oa0nTNWy6Kr2jk2nUwDd+7jsrW
G5Pt8jk6r8JEPLtvQ5RzAMdhehiM7iXy+m4bEQLA2O02B69iJN+4h6XNJZAMochncouYFg19az+X
8kRk0fgFiXm8GWo722lO93vGt0z7luHf59zv87kw6J6jKs8JzVTN3kz1kko1je2A1RGIReJ4ZK9n
Dy8tw6d8o/ldypUAs8wCijByPVsTZIAGYXmcNM2aoRWQd4UHmHxkj5aA0UIiA+W7bY93CNbTbWzH
kFH08CFEZbZqI4CZy9y+VWN8aqjhgOAWDXiMNEHPvmeW19GW1Q5+fSNCOt2HygM8qHQJ4qPALYal
v26EMdyFZp5tKhjAqyTBNbdsojS5Bi2sR41WzV0zAe+wRw7ujCnWKZA1K2XHfOBkqVe9qF6deTBZ
s8ToxVjLFKckNcI1Q/9sA56bNoYwyvI0cYa4kZyOqQXuOYQvtl6Ae+6CcFsEbjM2K/qgL0aiEYSW
oIz1weasFgZfHOFRZQkC7kJ9kmXjq19dOG2fz2mWmexgJr78MYcOLKokyWrEUcSA5ZMve4WKC/98
uOy55QR41GKSxPKQKliRLJY97++95WGk/mCFaT7PbXWNKpXDUI7wE8I+3U4qemNY8jdy0v1SSwM4
tITKqI3D3es448zwVB7ODAwLo7zaLRVAe9ksD2eTYjRJCn9FzPW59+R0asJZpw7gj6HeG+5ajr7N
IsOQi0hBcnWmq87QmGkFBW9i1az7wE83pf4FBquGqwpshqazAbtMv5QapCGTx3mFJhHtaibLd5mC
uSx7Uu1FeerAoEhuy1MMEsdj5L626pMUcfKPTbvwXHrsfp9QwlB4d1kx5XTfSn81i+q992ia5Qiz
VykeFmxv/9z0VnHuTKOGdS5RjTh9zLpKdYQZDkLzsxJ50HpBG5FOZjza9wQnGrv/EYjldKem/4dA
jInef6kP2/xEo/O9/pfU0d+/8w+BmOv8pdvovJCA0ZaCe2b+zXvjR67H0tUTPpdTYZJv+k/cm/8X
EE8T9phl06awDH4Jhk0b/a9/t7y/bNswCJhHbuZZpm79d/Rh6Mr+VR5m41yml0sIMTHQHm/vT3kY
7IwEXW51YD0uNh5TjtkgOcnj6FxOUXKhmq0SK64IIVPSFXWkDXGFurwf6B1WZIeG8K1XqBrJo9Cw
lCc2Wd5k4Wwm6VZUhziDdvSSYKErtQJz0K3OebIqZW8i/GZV3GQYpmV05i6h7bTwmydK1eVrBZdh
0Z1iL6Qw0ag1jAqCuS+8feOK6+BMjCNKcw1Zgrwu4iMjWpvO7MH/mIqfssjmvd04YFr5iGvZ+/QY
my/26FwL1Y0j777u0m/0+Wj72h1Q+qpFnC2YMnACTxY9SSypV2jhGrO7XNKvhFgb1FGJYUWnqefs
g8xxnpD/nqC5MOno0LD3AblhYgr3+WzjmYirS204wXaiRellI/c6ohNdva1Yvch7Mwy/YZzGdB1T
tkjvzOUJHugM6VFnll6g+NTcFD8pTTJQREhV7cR112OF0mkO9a+zzkQyL/w1rYenYTDLLe4U+RSE
7te43NF4smqMHQNcsG1NO32mSanMLiSKm8ban3zofKTKERnP2r+Jv3XFNg41c5vIGkNoZhDuAyN3
KwayyNsSKmsG9LjdcQz9kkNRgH7melUn7VMZlhZ3Mr77nW62r5lJc3MelWtpDhlkksruhT8Q8WMa
JXduZUTmQ92bD47sKJt9Ceqqi+guAOnd3SJpXrmVDBs9lL/orhGteTf3Ot0eo0CXEWNEtsVzEDDc
dBtRrZsaTBiGnB2N0h9GQe/KwYC/kUKUDEvo5PE/EsQNrmKXZn2BLL0zzYdco3tkueeg7y5GQBhp
NOZPRCViHwzIBCGphagyxBOpzHtiK5sj0rkH08vOxZSdHf29LrP7spJ3IyXGKgwCsDMJX4qcwm/Q
1o9TKa4A3edCcku3HuQkv1UOODy3KJ6QXWxdL09fZR+sRybG7bgurSjaBEAZNix2DuQZwKaL83UZ
3GhH30Yr2AZuIlYy4JP3qqvm4PUAUrMqMwMfGAriFaUcobE6w+4pPeDKJEB+NNd1Bx69R3ZErwn5
S9mPh2IY7J3KwOnK2of/OoyM4iQyCGpoY7TyPaPRErk5SY+ljhxdjYWQ1a3ytkVhoWe/Eu/RJ/qo
GbxqW/jGLbC1u5bcx1VXuwIc3VNXN8MNUg/ibrF35/JJaFP7qAXEwvQEXlGMvVooD8ch/mWYhLhl
+TEdnEPgUYF7TlvdGoIgkulpmiyWcyMGclt6RK5c3FQQgwCivkCcssc7hyzJJxepyZIzjHsqZQul
R5LB9YczRKIqXa9GcqmRdR8fy/c6dYJ752qlUXvnW9rV5aKzw1hIemg8U7gHkBgD420amBNj3Hlk
4sZAGdBL71I3dBNtt5acMjX1pmMQCASNtjY020FUDxX937M1qzE1eeGrqp2wf1g50YOYFPdZEZLn
xOxp7tNHr/LtQ8boUZcTISISyavbIcOyI9AH/eyTm7caqq4AmRI9FRHhgmmUP5EDQKQx+JA0CYx9
O4eY0SPjA7G4ls3Q+p6CJjn0MOTBS68Y3oW+ce9WRrrxp+HaTw+mlZxoqi06BaI5M9R8gf6RoI3a
wBx5nc38CalEjPqEsBggZOIEht89JSrPPQc5AhMv3GH/7MjvK7pTaSqpHG/Aqtr6hIKoPpkDBJBW
m3/0kkYm81i8ba/08T2uDQmIKMfbE73aHqYufnDHZtwDlYCWEnjcN9xanEz0KMeyCzdu9lqrC79p
jN1JN5B0FmkOQE3X28NcxCc7To01sEp/zdEiz06aro1wio4p1LtCDs6+8wZ6XB7XUQhf88aHJr7O
A/iJmdX8Mt0Gr5kS/0IM1k5x2jj7sDfvtaVP2Mcl45scTQLV8ylKwTgQpmewcHITXJ3ztU1wxmt1
cbHGST95RuZs+FPQvcJHHLEWPsNLf/PxpO0tm9YsUr3yYPniUiQ69qp8ogNX24w/W5sGr3oXtdos
e9X8CyUEGFP1TNYO44ED7fe7zCNJ47lj3YE+KZvhifZTRVzE711SO45e++r4aAlDYT0XzGQ3Whcd
JkMQzmObD6PKfIPtsFSQwm0shITUkjkE2Dtbm5pVmxCfSA/sV+agLWT0Bvwi+dKnPBsILPoVaNHa
tEvaT/Y9Uh5YL/58WWrUELDS0WDG1zFQ3Q/afKlGJnT/U4D+/xSgpiPM/xI5fE/wPbrI/nse/yt2
+Pcv/rMMtf8SvonXG9McJIX/Gzvs6X85BtZgfszU0FmKzX/6FEx8CtRTIFCt37TizzrU/8tlJStc
A7wvrgNgxf/7Pz/G/wh/Fve/7QfNH4//Le+y+yJmjovvgFrpj0LUc200gy49Uts1DMHr/YtPIeXU
nDPuOIcxLZ+wqs7bIEuebJSL6wBCFfeEXagZN0xDBKXrYlh5JsGTmaeTupo6B79y08cSJUujzKDt
YO9JXKi3IgYHl4mwW7kjHiWR9uO5cJuHwTebbaa1kF2jUeky6TOfs154K8C+nFYd/1lhyB1lfBzV
/cA33vLl/rDcKdQ9A28Yc3duI6a6n9hXUP7BffGeqHtNre46DrefmSzTAwt0sQUnRKppTkXTVJIb
h+y8/eTiriBg7c0nVxQhFF2Wzse4Xw8iOQG6eEmiR7pg9KR85txtwrjOdL+Sw1nvDVqOUxP+Ghpg
IRbi12iCaDCV/tkuDCoRc9RWWpqqbD2wM6oRlfWpvq6EhQwEZiq3CeJEQ+LKUXXa+irojIlUbEkq
BcItEoPrd3RivyIEZpvC0l6EC9NiTphtdFNMDzv1CGyKEGkL8+IGabDyEy85xnZzkdZlGAFCSShH
eQRc2Mr9gWngPG4Y3nrHUZrRmp5sdZxNHR2XL+PrFE0BQxP/rhD9BeRWezLEexM18kx2x8XSLBcV
dZqtR/p+25reMkHFjP10UTEqGV25sxoSphl8rd0J/epUpjqEV2AyvW57K1vRWawkfrNNhsrROLVr
tK7MSMqo4ZqXwTVwG6KfylNfDzMUHe9APSo9Rve61n4ERvG9BhcJf1YwT3fpbtsYkl1BnalBhFq3
TXuZ01Q7pkV4cwr8mm4cmVffROdb2F9dI2tvdJXOoDjLk9YztEUpQ6qnlTKP4KZYaNNz0NEiasZk
nciBu8bsuKsBs0oaekDVuuCFxni2FoXrbhs4eNuJXsIub3P8iBIRnyngF3thhYxb2CiyPHM8dCk1
uudyO6yiH3VKWnlMcxlTdY9IPds5ufYTDyhRy+Nsruhe0MIKrUesgdGguceEcUhtJoCcmhBg6MBw
WxepQaQkdBa/5TjBkzqsXY0xk7DD+64P5+0wmt1xLnuASr37rYVVcSBDDORCKcJtU7WwrVv9y8gy
co2jliY4whzdrX6QAcKvjM2TL4hAC5vgG4BXysf8aY4Mjrg8vtheyDgAPWQupdhic2I12FtfUJQT
noR8HSowIvIGD2Cg8VHTstkXE3fd7/EsplU/knwzmU9TrBPdlg8Pvoacx6gOnTDNTTNl4T6Ng+dw
0H56McsBOQ6suJzpaCTm3q3kE8lQ1TZr9QZ3bP4rY4E0NzCmojkgI6vEbKq7O88I67MDwGzl1ch3
84br1pQ3J94sa4Bxfo8TemJ5TOIyF6RtarrvlUuETOZXN8v3n2ujPjcIqzfYuUjg9bP21MoXX9Zk
6el7u0Sc3oo5e5DfjLH/IYG1reYRJJhas0axrq2GsoVTh8BQQQyIuJ3n5EtQGc46dLw16K18JqgJ
NQM1XgByzD4FngpGabEojZIJyFTZ7xbOMMI7ox1BItV+YNK1DoI23Tmm/5wD+MZDHgO1k8hDdTQT
SLuhp1EsxJUBrk6JbWdyxBgZPtQWwOVyjLKD6XAxMmx3P8zxoUHPQrY8NBg/f0nNxidxooIxQ3VT
7SMoMZrO9cHx97ZnmofaJMOQZfE286ovjjfgL0qtal9QDla69Vak+CxbCkqQNVN0GKxZ0ohwUPqM
8rWP+2CDmpLZHRgokrSOU0XY+dg6zetsc6Eb2udWZUIlgxcewOYkMFKiU18ZwVpYCpptP7i9uRuK
YVqzxnVXRTK9lCn1OotJ7/HLnJIvKIGub8n9mfoWLxMSvZHVlEts85oeggTrcmcpkmdOyK5t3Q2D
hCwztVAL8BRdpIjFpnU+CELDs09GlE8m88bP3A8iDyGiZsFeY30OwkE3t01rB6uK4nSNsUwjdX12
nR92ZjzqEL1W9Da1bc1cQ4h5AqkWv8+tBXQ0zt9abCwm8RNuzqqa4C9g05s2ELBbD26nv+t9XG1b
K9pD+4VvyeAqJARx5QfdUWNavHIIJGFVs7FC6xcB0a/S4YKBsMogOgt6B8rBneHRJO8c+hGRn16C
WT6axcSh0Jr+OqitJ8uMEd8xMqKu7A5aznlMIbLvdQEjNA9JfrMStDgTqTm0PiyFI2HgWELyL4rJ
gth+bfuA2T3KTRTWa8vnIAL9xvLzawVPbDuSBLVDgZ+sNLM/tvow3UUmC0eH4fSQek96QYBY5pqA
KFrFU9B7cpo8xD6ly604tfFYY24CmBIjjl2FothXNMrXIggfamM+5ma0taMSleJ8RMtlrCbkbOso
iL/1qGUuDK5hW0k+itPlIPwUQZmpWuhb18xnsdBIAgwMGk6zz3zIbz2Shofhw+sraGfeHivE93By
X+jIQJyuINg42Xin4+WW1fQhNS/cEIbDxGEe9oZPSHMoP5hpHREKiHXlvMWT9+FEmbHp6tfG00Bs
tfeGPbyF4FA3SdXgHzlzUQiUWPvUCjghvME2T0AEdhfNVk5AYV2qUIpjnHKTdft2m3MtWHcBvaem
nbZtUJH83XCRLINj3B+duvJh4GOd9KbmHaN7FjPCkpgqQQWdjbKiHGG+1JlJeM5a61b0PeGspHaR
iQXNn4MLieClCKJwn4DTXCNBP4ZF8VZ3jAhrrm5rt3D3sdG8+D6KAWuSP9BwertRs25l3r/MzG0Q
3WOM8pEmDKNrnkLCnTm4t14UaqhBS753EsaTChJkmj7mECzyqvpB8xKVcD5C5BYYVjoC6bxn2yeD
iXNuH+jTVkRY3KyIo8+WNX6bVUltVVo4nzIHWGUnMJvCebrT0aGEnj5YB+7sEEOU3XLZDC3Lsi7N
kB0SVlAiHoHkAmbmGITDeFermcrnZnluYTQvz3EAUHKKXnIBZ1iW/r1ZpMy1zimrhbvpb1V5vJhs
l8ecnOkRwhBKSJTdS3bp3Asw2CrpPVAZn0n5lMnOXvcxuIYF9r5g35eNbASdDTXeWH7glIPYLB9E
axX3PlBmN18p0Rcq/tTmR4Vw3C/PswQmB/3vzfIvmq76ILKi2S7PL099vsbv1/x8OaMMuEuWkyRg
tnpfyOBF/xTGun8UcKj2yDSvEUBCZkgosu+Wf+DOk87cPTi6jg3MZ1HJe3PO7vK6y+OgS8A/cM9a
Sw9TXq0w3XXmwpFedpcnPzd/PLe8wh/PBeB/s4Z0+z+e/3zoBbTtkgQNZVFwIY8ikuZLpaFfFPOL
w6AUg8tSWj1pM1hKy8nfLj6Bz691oSunS2jWolhLRxXAsPxcjMNrholmmy/P6W5YHBqyiD5/edn7
4wVr5ckUbhT/ZiIvIORlw5yMgAW1WR7GeMmgI6UTrE80s8tLyeUYW17w924YiDdEymK7ELE7NWRd
9uRiG01bAqJbq/vxG9uNEgvz38DZKnLwNZODG5HYo2NoNImzchNsO7+/tjAEJ/aP/eVvnwiu5iiP
YFHlI5izhbK+WAGWvcUZsGyG9oJCTQXB2SpsQHlsf+8uxoDUC/cO4SJ8rPZtOY2WjUufBUyJOqOQ
Ak4bD60aDDnfQUfA5NTKOYmmiWnq8nDZQ3dTg6xXWVfLY79PJCvRdhvkrjhYZfFV8z2cYXEfrkae
AbxZ3/M07qOyfkYbmNdcSsx2+tZUAQLdGYFRcyYRTj56sbN36uBLHWCQdDVCJCtK6Z1sq3pXugHq
yBYwnE02d2E5O2ztD7kFas8B6ruPaElviJfEsGGQP4OLBv/5rCoPE6SKTXNsFeGGX1VemhyaWXyY
hkGjsENMr5ICjdkFd5cgd+1SY+PHlkdL3U+OxkgVEZKq6DVdzBymkadBsWdIlMuupllwhxSo+BH9
0oWGcA71BvSKE5Y3HUk5szDz1I39195UKqkyRWIQ1s02SU1rU4UTjoIh/8UZ/ozdsDzWPusyTYsj
et96uiOcftqkA0oswIFtg+YuECI8TtqEANILmBmogJWwj6+mRUWIfQKN3oK4liZN6hnnKhUFNthM
XZXRyIO9XoDWy+7nk3/8m+WnvjIjf/67ogHpVaN6Z+Z9WX6GMBNA9rI79ygJCmzeBCISyu0xHTPU
Znn4e8OyhEggyX2+w2yEQcFAkUb6/DHS9wgBYaj4nb8hyVEN1vz7USdvbnmhZuA4XvZqCWte1vN4
FCOGKV5/+VnA7HzTa3IAu89zlVri6xO4WPWLndp8vsTnw7zBAWFOcbbB9sOtTEKFPTDg2MK0RCyR
ZqHy6LH7uUmR2u8HMRwTlbWGJ4RMCXUqcLBzjqRM8FmCGr+f+/zBsrdsRK0S62pgnvsud7lW8LvL
JpTTd7NJ4J3//VTZlPbaoM5TkaTqQ/F3SRij7QHvQ27SKQ9sYZ/BqHs7V31Ty/eATpkfLN8rYwyf
kFf1vZvqlqRbzpthwbAi18m8WzYT/tU7M4pCsNazt+59N9h0GR+tdkLzbkhKE9/XtFnM9tTl/7Di
+7hTfnMZPp+zTXwS5mD66abAU7UoLZYkvt8hfagdT5Ur4mQbzA9FRoi7NtPzxdx4HKaLqQJRFkv8
stdn2bRPNRXtDVYAINu0d3rzwMI13NacGisWOTGeNeWKmpcL4oIJWN5MPdimiqYgCFXd/EfER7ui
tK4LsAAxVHP0+m+T8iUP3QSbRjf3CyEAqTkpm/+HvTNpbpzpsvNfcXiPNsYEsOgNSXCmKGoubRBS
DcjEPE+/3g/4+uvqdoQj7L03iiqVyKJIIPPmvec8x/Nuf1ETdQx3+XT/+7j4oNZNCIQsHiPa5Gs4
g7CnsHfZxJaQdP/7rrC5f0GIY2f7bslY0LETNaconoqdr6fHOz3g/qVpYe/WLm/3HStwf9z9H7p7
mOI/2IH4vovA6Zg2MuPa+k8/tTz53//x/n/dH/5//J53D434+wz3P90f9/d7f//692n+vry/34sr
btYwomfWuPFb+PeZ7z/s3lNk/nntfx8jU0/uZwN75bJJ3r/88yOa6dI1uUvQSwulypIKjwBfbMsa
m8mSLVFMrgo6tl6O+NzKsCWwsDi+LPb3Ifz9m8U8vg5tK1GhxmI/D0CiFoNiERUkBteWsULyxCVz
v3Lv18nfL6PrPdShYjYwx8RcDrfYIk7krrhRHtv/QJI5qRwZLsmcMPsVw3icncj6Of//B8RCr/vn
wYSu7oE8iRRBPkJzcRXiVSbcCzaVh5LuyK9QME89WlmlDtKuY3eNvSk+3HU0ajIe8dr6as2WvWoN
QA3352AXh9YwzE67q42UdUn2O8Xsq16GYP9/sPB/M1iwHGthBf2Pf3XpN1/t13/7fX/kw1f2+9//
+5uqaf/+16HC/3rQv4YKzr+ZtuB5TIdVgpzvv9oWj1RC17Vd7L2Ow7jBIkXwr7jFdhzb0HWgScIk
b/DvUEH8G89mwWAXLt0dU4j/l6EC2YxLVuF/gh8xlQBmCktJWLwMXf/fhwoe3iYaCBHmrrm6IcOp
ONXh1XXPTquYeUXQe/wup8NH8NTsntoBfG1v7ETm/Eu++M+yiTjsYLoPBRAgwxwRFC43QcHdimzG
DO6Kt6yEP1erYOq119ngZOl0HY1eGIUWREFm+ptU9IyXxyeXiOWo846V3jwL8xUxOtTJPCOgqLik
hiCaST4kf+a5fi/D8SN0S30LQQoxWjR+Ds2jequdBmAbqAnVa0TflZ9xE32PqquOmfTXESwxZYqz
1+DY8+B799phghmLONwleytqcspk18U5iqlprRITYe0CyEbtiJ88F9cid81jUxBn57FMJQ7zP/In
7i08mPk2c0usfzTxSnZJn64rIQ5/3Ex31hkPrmq/W/FO003sqq94ZDLQJzEe97fU/2U5PtaB/hIr
/3VkrAT0dMRyvBw++fieFBD37X3/u7N1SKTNNKAWFJS4BbPllN1RbdqtRjdTMrA39Zw0EDDgDPD1
0N6M/hF3lNzUdW5/xNpAkF2MTmBB9CSK128uvsSay/6V0POPAqyRneanyW3+jFB6z6USp7Ti16b+
1DhDwOqDKP1o0lVeO2EOUdUhkcmQfYQ5LtpbU6Sumd7+ws3Y7fAhEByuQv9t8dy/TUjckZ4SfEH1
ag6ZsZ9Y9AKSsjJGP8LYe/HNSlzmVf6wrRg/XfupDg/ess1addduE/9xGmRPFJkF6c6a7U2Zv5YT
7xQchGYtpMFLsZFTqRExT4Xiuh49zJOjxuN63DA+qfGwILn4PzuSyFZ3qWbWmG/QPORW6MCP1Fj7
h1HsFadIjBx6tMk4LU1x+tsZ/BeG+7shKn7NnvZNn7vYDiZAZj0Eo17bVPIUIg1ZzpzLd7mXn2tj
qKm58mKL0/cIXX+l5sbB/kQxh3zqqaABtmTwiZWWZQO5fB4NWLs4wPo4JbVNinnNmJ30x+dyjgne
NKZvsKdDcFfC+l1/Xvoiu7uy0xlt5Ppm3ALPoFS9f6kzYkZmDWPHvZzSogmmSQVqp182lfvOYoNy
IAWcWeFSGY7pD1X7P2wd80YNMRX0tZ21PxOPnKUW22dcExLQ2J5LOOfYwImFk2s66Z9sUXXeL1nV
RGeWFzZbWfxK3ey9hmaIxS9AtNOA+qWrFBeYEIfQgZXKznj/EmrpQU208pwlsLhZsorpX8zAKcaM
qDhXE846xlG3SnqIMj57qbW8MVoGwSKrX5O43cf1iAcyQZgX92I+hnkMdDSLimBYQFuFisCi682t
Bnyyo1vy4EHL3raJ81BVDMIE5apWxohDmGKQ/tOsQYCxFoLjHaxiOJq2CtKWIrWF9tpGenuYRHeV
MV6W0qTQ7OnpkxuDbz0lR7xutIIuslavUdtU67uON+49C0aifq2qhRdF6tUaJDRG9eV1KgedCT7t
vkBRQJwa2MqiJ3R8RH07yC/4Ot224YfuyKg6w1KM2nA9/9KX6EaoHuMRdNjKG54Sap/10KE0oLd7
h9pZVDVl5PLWCqC3RZwdxhSMyuhO+3uVVmnIYbKwmWi+lyRp19HO1cwV/hI4bPCTOqqRaFDoqFgK
1jX0i8k11bYke3nTYEbjWqpujsFKQ4wMwDkFHs21kgIeUjw9AW49i26WGyfT5l0LJVkgL0bD+eDp
UC6wIpyMOMAYb2+9EWz6XEYvNboz4g8YFofD4LIiYEsbJmK9bHsnSISl5qP1OQ3E84gIV+IAx6dt
UsWJUd9Kwk/vG9FY25cmisvNxGjrPI7Jc56E4S5skluCt+lhNPTiqfZ9lO51/TbV+EAzULr3v0VY
qrcuqWMbq30f0INcTKOBsuwoiOapFu0K2qx7hhVYuOlWPqFBk5vI1xFGJYZ9Nirzd9vLY1YXNby9
82DbAFO9dv4ySTTHV7ZMHLHg82Y3m7DyrXfe2pXXTe1p0svxTFwwWbxJe+mksoiZgLtc+9Az2TXp
vYrQIFbBHuJqHS0JGZOJdyMmUpXWKlfdGMJxQoG11QECwoChHT4vMcBc+PDPG0I4Gpi4j5H8tsPZ
ORUVXrypLo1Ajt1jPc8eS36luOwmlFncU5dijL7LEH+PPSa4YQ3v4DgkAZs+QcIkH4HD8L2dWw/F
Jh+Td+Yx+tkJCwcnbm6dC+bzsKibhOIXOopWaHbAYFwQSQSKmoPumwC2iOi8GTcApLojezqkag4J
R8YZ78LJ8nPUaS0nRKBMCS1YuAKeeSTmCThU77fPQJqxiTXXMC+v0i8wPLso7JLW7NeJJCk8BKxx
zFKSLtlFKKrnTZV4p0HZ3YFkjhc1GPp+oCJjneiK0+wZzj7VmAAaeZQyh9Xp+S7/wFuYBy68JRal
gYiN5FEq8zGeu/45t3KmLk301Gmo7wmznB6En+cE5vI3pcdP6KXUNqSvwyz5QATcW9gm4WfjmAM4
5qREDbvu6Zs9g3U9Gq7dHyFMdWC+jJbTh2q/ag7B+qAd5dwA421SIqBQsyusSih0pyrc6vjb2rsD
sy/F+DRYzcF1tcd4KPybPXgWfcIKzdTJt6J4DcZs6cVZzb6Y+FTnrqaMM/z94LUvhddlQU9HnMsq
/dI6/8nSRHZNRL3unL46M3ifznl5Bo5rMdgJzSPqpovb9otd2Le3QNCxPDXDViXXbrSig2f3HNV7
fmgW1GVlOPzoECM/Gi3IObPyA6eFqlByyYY9E7GUTEkpEJRGaCMnsDcIaD96lWUbw8+zV8KILmkM
6zyJ63M4JHLNLjSf9PpZzjXqNHNIH+Dl6xvsSsXJbOxnJOOQ07Nau0p9khdNsLR6n4SoMJzXLGRs
CWk0kJx2cRxPqK8RhZbENrz2NsTcro6Lo9Go7rXzEoc1E9oV+Q8Ej3G3TV5RvWbGx9wZ9T4a+HgK
4Muydi93wa2GVRPZo2uPm9TiJBo78zPcPEhHiUp2rV6Y78rceVYnTn47w2tzR+dctuqk+SabL4Eh
Z1rmlzDvtWPZoKyAcTdvwZbSYyJ7c2VpstxhA7bOQy/RiY7+WR91e2M5LY5tri8ags4USBF91RxG
rozZ88CvS2cfR0W7anCLkv2jikNqZ95t7Gt459MNoWX9MktzDCrX6i6Jq0VHSaq0lp6wVUC/4rj7
WlsmYQTYjkvVvqoRn2Q0oQwC8fVIFZYF4N+xceOnPoPg+okbRUOoDqVojjvngzCxJPo0kRBfJSVi
AFJGgkCw243BDkmEmPXEyM8JWPCJQC5IGQArILa0eEgFI5xkpzXMdacZSlw0oi3X7LbeGxF29DlZ
MougXT8XJU+XIDW4jUX7jtK7gMrplq868zIim2z5ywEdo/rSe61nwAFMVLXRrV/z2KjXEPRY1REO
/2gWrExuaNGJJGYTbohAmNsX325W98dosvqVKHLG/k31mtNZLg35TU4qWpdsoyYWersgIy9EdrMx
FCkJnSdcdo8SWl/LQYdW/pskaOAQoi3eOE5J+hvAOEQQ2OD82lyFhBheVPcbNBfN9QFgXCWbowXr
y1O94OrgfdU06W/zjCI5rN8nuAxnO4o4ynWEw/WLg8/JJnuv0cs3YylOtT8vouacuAtYSh8yC1F6
Cuc2EbxFmnx9TorGQ3KUpTtcCkRw+fEXzxLiuENOQeSj8wWSw7xakmwr5Q/RjnNfMIej8dFyNqzm
6CkaI0a6fZ7vi0yikdH15mAYvO9xZAdl606PaZ7jC0BBQzyTxPJFs4f4KNcAINv+IcVSgu8gdcty
h/e87ocNWRvpQQ+tjc3tf5hn6+IZst2SxMZlTIt8HlT42KfhDSarw52j/clLKz4I7dARCRbFhNzl
WIT3DAhnZJ+YZFWrkbATDbCspnJfho12MbXpHLN9Niz2VxcM3yr2JCENZH+dpMqqTcM7qnSIdFRf
V2ZWnIxMhtu11xzYJKqj1mHtRCz7LYeZ/N1YuIsMG7xqBJJF9VBuNLBwlzEVN9W1L4Nf4k9yGy8Y
+9LnFBydywq3WcsUgWeeuSUin8kEz+xW1h8ndLtdZaKF9+08vrLcUG+URvNUxyNDaCn7dUa3MWCV
bFdtGIdwqxjiu1HWkyuyqL5D3OaZ1z2EP2hBDKvk7sWniYG8Skd/ntnWoSWXXjVau0cXBGKtV+QK
ChT7NiGdZzO9zA7ECnYmRBddIQ+hdD8mBBIZs7HXPNSvGilQeSazs5yrjs8n2RFZjvaBTy0mQRxJ
x4iyeQDz4SSMtVzkG3CXYTBGPbc6ioTjkCVnn0jTU5fMvMng0LU46W6ay4UZG4HKEXxYJago2Den
3kx49bn4qiEkrAc8xRs3b/WjNhMiRtyjfzAQr0TwADByiA6xUfkDlwXm1FJFVH1AoKAlpot1Fx3M
1Mt9liJGTmJrP4VkSnqLMcDRPbXCZf6oZO8FJYQGWEoeFrrZ+9lOfkFSmtbhoTVPoYPCEOX1cHbD
4WoTHMNI078B/OkufZG8aCQNWZ18Fl6kLpVtPEI7nWlwFk/opjHC+FEjVpBFL2PWnyGkjitpu+dC
Cv8qHRrxeb/16Rbupta2T5r7Sy/a6WTSmGZgWMFVYDSuF88kV1rHpOefCGwLOpFGS0CgOnjmwLHb
jLADaiRPNFb4YnsdWEZIQONcfrbQ17PYeCS6SDKfWtHFAdOHXq/pMdwYRZ0T7qXHa0uvs60PIGLj
LTsu+ReCFTMb9+2kExsYdbeRjHFmDbG+jzyE2bZo1lIQ/liiY1jltnnqC6/FrG6RTwjcpvCal8mf
CIJq8WoKYqM2ZE+bgak7KsiBccE9S/cNVNG4deJPtmozyIwcrlqHHUZG3UE2gHE4BR4MW7xGkhAu
VCpkLyAU2txnG+IVmt44FlQuUBa2o28hIsEshTtdvhE4RFmDsXlj8n5v2QJW5feQRONtnAkdnfv+
F9KLF1l0NqgZZ28BvwgmZf8mdPC3k47QbI3spyOQJcq53eI+FBcOw7j7SVxYEe1rvkEbkKQRv6Lt
+kqG0NvjW6V4NaB0eh0tFVFd2twihiBr8hNUDFIUmq78knD5eSc+7CYbDgj8KQXlLZ/3RcP2Qysh
/ZDtQ2Xm03sYEf7APUfWS2VnT3h5D34RTQeNoMi+794Meh+BgSHv4Mji6nCLnzRtQN9YG3lALI93
KwgIb3z0Jk7T/uTLZi6TdVKVZDaAmMVoutWwTgeuW3PF98TM1yZBnJRLV8gy5sbuSbOKaDsJrdkl
Nu/oNNA2DEX9Q7gohyWyV4wf9ipy4/kp19Tz2FN6TrUW7rqPiXB0ju9kCdRGueF7BLwUaDC1HHml
tmV4O2wjQs/JDihZ3Vo1BxAa9tLskS/RXMEtMy8hMAPRM0WHHlbQ8OuNr2pGb/JouuN7P4Aed5Gd
7rXORAdH3hAf+fTQDYDDWPqdxzQTRI6h3N+IrryFTeGdhO52a1PzqMgY3lZ1qX6Ysj9woEo/M4ws
trtAvVUlwfdYikq9AVg5Vsg5K4mNrqYT04xdczV0+i8ev9ZGyPAXGERIC7UgwqSeYNBqWXzo4/aW
e7P12GgW9F+P2FPsTQVuaCBPzCKIsCW/aTM6E1LW3JD7mkuuKqBeuAsNoiRhgVO/QRCPYTfks9Ng
fbQjoH1DWrfs/mjzdF85Fx9jdeAC5g1az/xKZ39VV9ElzdNxN7Ghd+Bxsc6RYWNmxYOZhGeF3uIU
ezli6i57wafD/S+QFXb2sxo8MjJb81SrbsGZvhTVDEHxOMIEEJV8wuctn6TIP/FCZjcn4wLl1Cei
cpsihF57PTyDrjGuPqCT7thAccLCFzJdBy/ST9GFZPZVNjHIbYWhExNp5WsmqhuU+dm6BvJAKidX
GCku31o/oIys3g2Ia1U3fY3K/KwjIHuh06zGOr/WgwUAdGbF8pm4p731yrsM2HToro5Z/hhDe5+M
9LozdZvZB6lz4H7mnnVxmPbTyvhGdsze+Vo7/mPpyRdhQsRZhUv3ORLNH1sJApwKGeC2XwztOvyJ
ybwCml4nJraboTvRtq6R5gOlByAHUoDkIIadeVq9ytSONoXSXvO09yk7O+hiCayDGXydNnQ/rMmK
Nr1DzAtFU6EGaBWWcLa9rxKiBLN3/I0eTefi3aE3olFvOEMGFaU/kwXoMZbiUYSh/zDVo5RUCmX6
wTX5aS8k7D63om0pmh+ttNXONMI3P4x/wnSzd4mmIz3qhj17PHlEyFJtY4VijyLbBFVhxsaTM5GY
S49iJVDfbJKUrOPl4rUl7RXtyTXQxjmD5Z5ovr1FkyhW2LVKOgQQourM3NmI8leRF7/aRXMw07RZ
GtocMgtt3ti8kUD14ZA3BKAU9CyLmo9Pz+MfHf1BNPQipMS01u3AL9tm859U885JNG8YTFOwj4FX
noUHnw55emETzOY2CwUpqb47b/x2NcKhc9oHZHJSO036vs4052QYQWNEYuO2jb+u6CbXY/VbqPBz
Fs28qceEzyl9gHOCo260T9QMJjN7F5OwYTsn0ya4HW7UuYvIgHGmnNg7w30sEro0PfLloG+HPYBa
CVOn+QwT7+YawKP0mdO74TcnjHIcARMGmcdq6BOo3d6SKKbWflzgalQn9P0/I5dCblZqWxMHeDHc
kz/M33qaaRu6Kf5Wj7uTM6hv4hsWbyZx7Zn1GOuTcTAqz11VKt7Y4EUaz7XOgn+yhBFtQgm4Oimb
3yGc7uuMXzMzop+DafcfVCoxS0x+ITBtN4TDm0vNDYUiwqsMvHdVkAa/r8vRQWPdVZ9JqM+rTnOT
azvRcqi02UP9TSSN3wKgQMmzgtHDld1b/cYs68M4k5HmxFAMh8gDqGSbD1HiJueceYdmdW9AfI+i
P7hVl33qlhZvMu2PFpu4QWauuHTpLjgWCEwNtIXeZhMLFWnVc45Hc3IRyDs9hA9/JDuxbB6hcdG0
MdNza2ne0UyXXJ+eyixtuRAYb1QvDiXtaGjsHDmn2YLH2H2Bo67puzWkinaX29U7R7L6RyxKzq1j
r+1DZ7Y2jgaRYwxxe2e0vBY7KWLehMktWvWLZzlnPycxMoKQ3j1qc+hvTMDLuA3owjQ6zt/K96YV
SvpDg/oCgXn+kJfTEwF5TAaQ9U6cPTd5Y9/EAEyryF70GbBx5pMRGKVYz+TgaYGJkTSoCu3Rghba
sPCa5Ct2XXGdh/Rp1tsyiIckWccPWZ1VqyWyZSOFh181lteoigTkzfkzNPXvziwHrnwOSZxjvllu
jDYsdhrkl5XVfEegDre9vKgeK5BM+mnrQmJeE1hAVmBTRUEVWvXWF9LdNVx/cRql51xP80NOfYAy
xod+9I6rhY+vgW6JH/BADphagx/kcsdVbNbhn1DNf6bEtm+OzjjHjyFkdpwkVcKmsHStbEEYuQt2
jbsntzdOrb241Sc2EtKH5uhDOhFd93I1VuPNmLDjNqb5JerIOWVKeyRK7tCORXxMdaMlfhwJflhZ
uFLKb66IzGDiEpblxdZmJvWQ5C65T0XBYAkGzdy+Dj3agamb27MFoW5ofQShHqHpJHZvsqJ+i/32
SZCIsvZgZmIiAL3pWFToIv3KcUYhv9XfpkLQApgrpMlqMrc95P2zW5JS0rqvTaWDtA4LDOZ60exr
ZZ4sPd6x12FB1vxvH0LWR6p/Aljvtxb9gD3q/W5bTZqxn+desjQ14b5CBT1wzBm2ZuK+W1X24tJz
DkK/Gd+HIV6PMyPOUO0Ac38OReisy1m+AjiARmRoyR41SrNVyow+jZqw2DHLgClFe8aSRN9iYJ9q
uc/VR09ZeYn9eD1p9GBnkZ7owWfrkDbCjPKwNKjwfHwuWWh1QWUxJRw8/EyG+aSxRnI+NF7iMGQ/
KvMj8snjJCuDme6Iug8oSmXzP5XdhCt3LH7nUOm3hfg1lKhtstKWmyLB0WKMlP5Vdu0q3rEWbDxa
JbU4mTJmSXug2MgBl6SuHgJaFpYa05vuqTX1z4kXtw17JN+2O/zKhKwxDOvTTbTurW9Yt6oRGkFN
bp4jumUYMtQPqeHCXzvp0uxuk1nQqqohY/NzdQKpVs57O/cOtNTnjRjMXcTsbT1E2XRwmnJbxn12
NIbunTwWrFfmW9OAt2lH96Wfi1ez7Z5F7Aak9xEVIfZRNmSHCAP6Y4mW7TGmLDw6uv8clT3mWvTp
iRT9g8OyWlgCRNieFekCRhQcY8smq7vq4EqNLpnJURo9Qv4BvQ3NNot30niPY1Y9UmovGHvr4GmR
8aAlOkrJkr0qUzgZLPOc0TWpnVB/5B6mAK7Yt9hooO+XVBeEaVtiXA70GNQcYpPNMoMip9Mrd8oH
Lx+uw8ypm411KhHopdWtX1wfo119dD+Juuj3+Sw+Hd9RO+BGmBu69Jk8Sd43+DM25/RA63uyWWlD
egUtCkMwxp4JpEUrUOH6gzlOjmIWk0ruTGATDLWNcxVtgIEzpcj6nafx8TR7Efov0AUBfzFiyOpO
3w5hSN8hhVqeaEawSDdV7MtjgznNg+ufloxHKmm/Rohv2NRYMxLrFLuUXvp0njUmolVcME0lnZYh
ZLprCTEHi7ccOrAkXaZtxrJ+a9tlbVdy3ul4uWbfJCNoMlmdmAIwPqCG58KU7TemCWPjyhy55EC8
qcEKXRjN8DD4332J/BBd1AvwL4pia8ClzKHSTszfAMzobs6MJ6Um3pz4Txdbv4e5PpfugvpMVRl4
EfaRtKSp56maQ2wMPGswXPL8XFKlYVDNdGj96o3+WnZsrfbNLY3+ODrOVXEqZdaSWVcwgYE1hL8S
12zvZsFDpbmoHIfki/hoMhCdJzSzDH2H8BVIwdMY1lA4I908l954MMWAwd/o6X3Wxc+5izk6zEm0
710Pp5fZ7soB+ij+vnXj6zJQ3fjVGwL3WpltSvdrdDv67ekXgOf9CBoAJeuMB6PQx03fwUGEqYnq
rsNQRsaBs0GN9QD7c41/lbic/urp4Y13cCtC0AbSrHZ90qLuDTc4GQlrjAzcQqOXbNKpfdSiZXLl
eBNFNdxKP4E2WA8HGI8P2GzdHTEYv7XkvUJanLseBBFhPcwJCZzdDOLUVcABrBu93w/SHwnw43DZ
WIE3Qt33U8H/6jzmXis/xrkeApSb3apNyTjWOdXvvFyPSEcet60qH+Jx/qUV+HT1afjFLwQ33+rA
ntdPhU4k9m2eo+GVgdfWEV55Ea3z4DBCnBIHj6PNgdYJwydY7x7NziJYRnsrGVc0fZJqx+VzEVV9
ZVpbAbMEjayii1eBJjGskTxkxz1CU6G/GseBqfz0QG7Be+iR/9DbA6w2PqCZmoRJq79rexrYMmc+
L+cZOsS8y4RLIyMlemlyIw7+o4A2wepakF1tiMrDm8l3XFzEKLcHMN4knkxmde0L+cHITwRKfRaJ
ryGzca9p6NwqAyChbj2B0aXItNOLQ0wrEiN6QV0WvfjjzyyLoIZPJrqMEMxBygmQDBXMWL4gbtXg
fsvZjrSJ3HWr/CCQ1zkt2iZq15SyqIEXXfSEoWsT0QBcEbta10mZqDryu93BAByXcq6RmMlcd+gh
zYhVKPtiS9MEZLtQyTmU00fjAazMh/RUZd1xjNoUQpU4RsrYA0OA9TeOSFDSAtNu22w7BQzHMEjR
yHzmBsyfsO36i/2w+ewkhydJmiMmqdc6FIcxRJeUTOwsHjiTYSR8osy/ln9VA5jU2r1Wmn/i4EX+
sYJv9hbzyuG54P6iIzGILfaltSOH29g2bzqjzVlqL0XbDwT7mC/6vkHi3knguBajCsCE+aEDfBg3
4slX2fgSpiStyCTeIH6KtxW2x8jDphRF0CJJZqc/0Ed0ZltDAx7JC3Sn8jJ3DAKWEth077M8teFo
Pl17IRmKRV8Vh+u1NXWSTsYm7Ry4xGP/PBoUSQB89QDsdLUy8NLuAE/U6yVrNChtJE34wAkGzprl
Y9PtwBiUFtBUmR+TqLu4A01ReCBqY5rPDrKPgJ44zuwwv4SykcyLTOOgKLsyAm9NpBp5j0BqSIor
mmmfLQVNJ+FAZzMEI8FnssZLufUiOthWPnwNE2Nnx6YZ05Cbdeg9CGxkAiWWF1iWX25trTJxsOX7
JsUmSltJ88j2UP5cBtGPMBnfYfslgRXbGjVR669FTQYBDgMxnKLcu8jJJ4PZlbgeuGvXtov9sR+h
rcdxeG1z50tv+BgcpWFZ5dAAvR69PBLmvolXk96LQ42Xqu4ehHGWtQ70yau/RgPUC+f1NEgwap1M
Pbp2YPHWXpguudbx1tbHX5LohJ6jmhX3/g4UOxCrsu9upOaViKT2hTmFQWyk+5ghTF/U3bot8rVy
0xAEiDUErtBRHU1rJpPukw6xXFFxQaNX+MqLktwfspPXaFSviBnVwQwVxTc55219zS36Ytz5z6a1
tG5kvrdasiUsb9cQgB70o+Q+MUt7U+Qp8uqCV+Zi10DFM0P1baqdqF67OZ82+oTp15Axjd6GiNvp
1c+c19ikXTjF7Q5BwaZ3aRql0EAQJn/5hSn3/Xc7iY+J6cNK2ch3BmU8pVkMonmiL+Ir8S09vB5K
VUAZi+oPYiLCdhje5qO1SR1K9orTiFtkr83IJhtfTC+oPINZXdQADffnQ6pEkDNeptKCPPyVxOMU
aGwSx5iJVyDb0ab9lV+yXHK85H4iuSz/SGAll3n8K8eOUQ+Re7KI8cGxhcyB7aqhDxpwJj4UlItv
U3UB7NR/OtIZUDrpyCwP1GI+f+7n9egUl0pPzjY9eTrMz7lf3KzObM5mW4Ak5BewoyJZ+xFOYcMf
QZK5rrcvOi4nyq4aP2GJo19T1aqoSbxi9Tpoyt91Fmyj2D7pP3POpxu905yDA5FiIzIcyQoJAosA
Wq4EG2kkAYdKojRmw/ijxpC4etW9GHpI+0C4Hx1AMZUJxM1aZzzSnSM5JKIxbDEWZrQ3r0NGcjv6
61hXhxQJTO986MQ8MPzQYTgFk8zZpAbnBwrq4Zqat9F/UG1uAvmP+b1jQf61BcLKmTt6Kh6BxC5q
qkQVQ2DjgEn1aZcUfK4lVMiN0XSclnwWMnRnYCRj663tP0NGhqdZr1NQqd2NqyjbYR/cuE2IvYIw
GttdmrUMmprykRgMEXh126/wM2AQqdU7XllDa7PXesyugNeBXJNZkbPNBJJxHukQLRS2+MJHUD2j
jHqcwgluQArANEufcKxf+ir/0bpeuhZ+vU4cE8VKMuaBqCiJTcE4ClP+qiXrjAG+tQlLBFdZ6GKt
rn82ccp0elpThh+dxnFYGCSd1Fm79WNCCVn6DLsl1PbCwu8LpcAWKQrzYjkZ2IQh5QmRX0U2Bk1Y
ueypm7RiykMp5IPcmi9zhlxTtxfwmlFxYeuse5Ozn1yyEDIZUqyaDs3ljjW1R3C4bt3iu2fDx67j
rVLNV6supr1rm/l7wrpIbzu8okYpVoNOVjtdg6bO9imc1L1Y9PoJLs1K+B6FPbarAu2L3171hnvC
mvMOx7TDaC3MtiivvjPZV0R1EDNfEyW2xTwWYE0lyYuDOhALDfu2FBIBcew++BRQ3txUNP9KpGFe
SYNFcgtOvn3J4/JQuL6ziXrBSuBol6bKfodx3G85SY/6j1rOTOfwUdX1k9NN/al26/agpcae2AXq
+2wWa9a2QFnpjDbLs/cpwpiJBm7cF5vCIYHUyed1L2LnQbY9Ikb6aGypHOByZHlcdmCkuCyzlghS
3KJrIo6d08zcbBrjpzIn7pxsulez+fqHarmYYlLwJoQ+Ny7eJSag0qZYmUoHr5BboZ1YNH85Jhtl
p12gx/Du8NIDcFmkykvqz0SfqprwMWll6xyyWkJsYUCIgBsfVK3XL6lvksqjEVVPIpf6xzEEs3Md
jWFy1KtxA7ENKgTKlW2aVvLg+O26svFxooyCrFvRnBvlm62eXQPPePc/KTvP3riRdk3/Ip5lKCbg
YIHtHNUKliz5CyGHYc6Zv34vVvudtjVzZnaBmQIrkN1yk6yq57lD4T1iHFduJMQT5WGUgtFEN50B
LwWhE5OfwZbMBBcxASFzMSu0DL3bEu8eoHuFZ0LPBFea4pN0fu3GRtsFCF2YxC5taybfegTAFzXm
HocKUtcUeP5efh3PsolJUl3F0VNfwSYhhyNWqT3OUo0z+lvSR8KueSTYXW4kuUTRK7SdsE1fdd3U
w1cnpgcYAffJFbI0D603E5JYBIzwN8rSyZeqOz+aWMesrBGLBgv9ILxuAKD5mW5uHKW8CAABm1wN
vxUOKsc9D4eFkP4SdyKsgsa6XLsuLFHEJpGCRiLM2vVRSGAS860p5kas0/SxZR6G+vmnmqpiZ++5
muprzwlMdNlgvqImHK19b3ybkRikaexPk9o6oA5Bcy61yhdbG/nkNkjTdT0pXzQiEKRXsodG89Cc
h5GGeINzBocekRbVv0ipYfJFKuq5CNGGJQniIK9XAg8P/EQnbeGJmIWX6aws/RFqnrOOxE/qjOTP
lHFw4IEbthNEGjymwlcrA/KqqXdWA4cSRwir9VEuDrXNYCIdbYM58WlaA3i84HbxPNnvhuN3oDqA
DCeu2Bom2n+FMPexpv/hQxNkmkUhMHY9bSkQJl+BWUbsuyjFugTixDITlfjRixtkJ1EGFCaw7Ubr
XwxdM/ClQvTP7rJ9RNz94MWec4DEgW0aygRooWpLYlKzQXQwWl8xJpohjFm5DEZuica3hqXeFO9s
cT87w6wPiUw8E2C4EGo7HvKELL+TR2JTNuUj0Ol+Hab2o8t2wGRHkvbNFq9fb5ngMsK+KDkSeS6B
O/H0KWxtnuohf5nwQ132ufJq1cgXtqEH3jh5l8hhm9XHFesM/7zaishFWBEflXx8N+OZHNBMMfZG
7UVxXf8wqdgu+HegtSHtI0KMrk5+8f0pBJiXYX2NScEhy5aei7IwsNONavIktEzRpLc0hKkJZRam
WW0qI3mST5XmEQ3p9aBeF2pwVIR3b8ya3FLkV6KeZTELF1sJuo0DNIhGebBLeCZExFXYImW60Z3x
JdFc/DkG4pM2JgxMPTD6ZzFkBca15rXqFr8d7dDO5kWjeuK1DTB5/rZVDnqlnO8UFR+HoxixYFAj
YuOD1c+zw/h2VS8ufS5hQnkpYBMsJCWs98qLiT47Dtbea2YoZ8+Kwp3BO8nq0scEfsJG86ead3Kg
8Pd1/g83Q9cQSctZJpMEdI/ZVoewsoh0ZdeU890diYPUAVdnHmODBPWsco8iE8mfXiQEzPDIKicB
8tJI9y7rKQJz+EKiloKySLNyd9I0vGqH7wTImfcx2vQtJnT5APoGrwRFxwHWUQhWowi19Lv5JafH
T63Wrg1lkWCw1Wom5o7jADAs9B+7mISq2yU+8I+NDdgH6lvN44b2fIrVNHvUX+hQP0XMfhct+8Au
wofCdKDeIO4rNHgvM/voF2t134VOqeNHAEI9+jGhb7LCIAtlWItk0hiYYhF13L+6Y4oDwBOdEApZ
s9F6dwnjbf/5u3DSX76MwPzE1IVhsxXRTbhYv34ZGHIjrOsa/x4V+LRtimqTjCmQo1g960X5xI4E
UcZqWiigrwgFBRUJDyNb1ZozgVvO/RfESWMerZMdxtlpRkITan7E5ym+s4iUZV29isQYEH0avHUf
4FhgY5eAh4PxgrI/YfEwNA5NgmcAxIL65AkbEGVDplMLm2rZONF4cDIWTn2cQlUX8WPT4O7hTneF
54V/kLlHiEZ1dppeBOBygRox5bQ88ORj1TTzlo3SimeYrVAC/CWYYPVBKULe7n1n7pOYrIGZs7YX
JusfP2Ha9EXlYBSgbbgdlbccDK9R7vM5itKXiLYNJAvTAMcLp1DDzyizxCsrydZAR2CoBP4+spxu
34pm76mFdRFh8apXfXryAyU/hgYbm9HLHmH2O5CtLWgFVafdZaiPrIoq5DVpDvW6M+YZc3KMizrn
F7PBO7mR4r8QREl8cubsuo0N3j93GGMQhZmVkYDcGtsEqfiVjX/xHuV/BCTY+Gx1XqVrAj/NFvCD
tskV9TUxp/RRMZ1HUSbTGSeTftUUQl+XYdEhxAdrG3jWHIuuvsZe5h9xl2kPho1JmqZjVEPk8DtT
hXaIR75mHM1OulrqHIVnbEO7x60n4yWYj81wBimoLFNhXtS+zL8OQewvnAdmiewdoEGIjWiwI2tp
vruAHleOXryE3hCfsC1GzSkS3PdefArExERPaDFPdf2TrsBzSqboDdrJzi4SZw2qrQEhKKbPqZtX
y7BI/jAKXd+qKTcTfJQR/HRcvbh280VLZv/PjlAYVoDqGbuydI+40H071yKr6wl2zIcZN9TZ0FGv
coociTunTEruF3siIki2Xx1aCHlYWCJMNw+X56BfOEu9ZsF1oGor9srqRmwWLaISwM9iDKJwgWnh
si2mSmdJin8yWR3T2AfSNwdhjp3QgLkNNSEf50VE4AcyEtEBEogIz9koWo3JUz7m5Tl3LXWlxhEy
bgWx1ImVFCgQfD55JrOnuj+CHUrvcWPxd4VlLEnJjycXdvkiwa9BDRprb8GW3+hK9aNUAp2ZvUa/
PieKUcW4Jeh5JR5Zb4Kq9i5Jya3fth6430AXGz9HsjflH/bS9HjPuH3snNUqi1iJC9SZCBY+gj9H
HsxBDcITNQlvD9Zeh2CgVkTFJTb/KP2uf3ZA0phag75bTJQOZKZ5DCN1k3gQX2Kn0ZgOQfjaVkQs
cLS/On5e7Ry9EyfPb59qxS/OQ2eRx9SGTVgY/aYpKmiL7UQoL6+SFf9m1cYTuDubBHIUMBVQidCG
HKwFqY4c/X3jLrLU/mDkOdrAKNNGRiVjTA17RHwSMDgTy9mB+Wij7IG4nFZtAIyGW9uavhLirZaA
/RKkE/IdLtzhCgkLsfrnl7P2UdsSAqhpCeE4vOpVaLEfJoq40nTPqlXI2wpQ4BE+odCy6KDqCBfj
r4LiVBT/QBW2gjGTABlwwhz8+4ASmKmGJ71TLlrJRgkh0OiFXMsfRBP/5Svqs7zmr0xZ+RXR8YTF
K5CV/ziXOZVFkA8M1G7QZo9nv8Ll3CGBB9ZLP6pJzR2fptEPj1e5iNNy2SDddkhMQ7nvon6lqQ9J
Rug9IHy47CYMmLpqsM8okS3D3MGwuDc0At3kq4gZonPIgp5QZ67/yyyoQR3+8Fc4quG4SJYK1TVw
lv59EiwUoPTqOOTAxvCvEb55DwFvYbH5WJmamZ3r9FDk3cnnHUgMq9zipy7IaALI4+3Tg28vnkUV
hit3eCedBGouLxXwuimcsH++JQQarn/5pkJXHVfXbMP9y783NETFy70KJHyELqhe+pANkaPZ6U6/
wikIhkzdfxv86qFsnOq1sb6hsdOcbKuutk0GsQP/naOFaM9q8Dpli4bgZ6xijmk2DicHEPe6QjGE
hGXpssDW9cXgpWxYssI8dAIOGcbwqIGntrHt8MVDcC7d6uwpPnvW8KObLsroDA9F4YOBTsTOD10L
tixQfxVF1SC2AUYQ2Q+JJu0qlUye/Kf5X38jDvstL8YKtl9z1Yr9s/q/PwHuyNP/ns+5Nf73b7Vz
+K3K6/yP5h9HbX/kM5u9/jjotyvz6T+/3UyC/62yloT4h/ZHNT7+qNuk+ZUu///a+ZNW/y9WE5oq
MF/4n/n4/yd5r+PfJH6vZ/wk42u6+1+urWMmAahJZTHKS6b/UTeI7do6nhEqRHtWha6OSfKfXHxb
+y+Dx12FqO+YBo8AD8xPowmTLjLt9KLKKxAA/v8S+GUR+tsNP38fTdeg/SMWzx+KvcXvj6YD4Zw9
uSp+THXzRzWMPth5M7zr2gSJckT23sNZ4R4xwe/APLCBZzPzUEU1ITHb7rZ5lS+HoB8e/KCb1m1L
8M6Fm/dUVV390KJu6OGm8yQLH3vTJQJs5jbAO/nJLwtxJg1zb9taVCwb8oqIwqvd4ToY8tKhFcSI
STomMFuSYmOg4HQm6erVSX6+FTYA9rMTNMGwGEPAU3VfpqtbtzySY+RR19nKyYMVMl9ENme691LZ
Ka8aX+lXNRCQ18TW7syyan/gL4upedu+jdWQrbrBtO4SP04OsWpgJUlC70mA7CD6qndre8oswJU4
Pqa6x0sOkbkdr5LnW5Nsl8WtDfmndU0oESQjJymhVZ966AZGjl1ywoYO3gsFOagBDjxH3GkJDknp
X9od0qyLPi/IYsnRsrjWc1REIVjMp4dOj5FvDx5RjjevZ2XZAHHEILlQoXnA410/+D35QTEqMKOI
XaCO24J+Bm+VHlnmg6X8eOiFaXoUeNvtXXgzuHJkDhnfLB3O8gjfSSLASB9Ex7lXdjRljh+HibKt
GgH+5s1YvmFUOTOcOv8gXN95BQLup27x5nqFvx3AwqFPPNwFA9KbPZ5gb8Q4gKzCUj86USteND1f
2n1Rvg3In+xso2LpPA8ju/CQI5zwiFtD/8vpLJTEUjH8AEuQ1rTZCiOM4jjl/bXqhbG4szxgLCmr
zK2VqbCShXOxLN3jASHT1A2lsiphn15sLXcvOM+5FyDOx6DVxPHW3gaZd7B1/0E2yaKdJvci8C/H
CAl/R9kGT4V8tj+kmxphVPCzFJ1qdoCZQM8rA/fXhw455NZWhylJtQBTrwIdtWNtwCrU6vKzrLWT
aCpisnR8rAdKQhdvWfuI0CQciRa129vIrCLRsjI7/eeZsgcPn7WHOOWC7ETzKAs1IY/Nwvwuzdrm
sS205lhl4UOZutH3DhvUUQ3Sdyh7SGoXrv881qmxCnNbv7C1nLbWoKVHnJSLox36A7tG7AF9tVD6
56Bhdbz29FS5C2pM25US6+4BwP/9tUgyIJsJdrm3pvlIcUqM2WPfZfvyn7EhYdz77/owBD/PnXvw
3CPfmCUCe688JVYJYiDS3E8df9CjLITO79ySSV7f2kJvmreNxjlth+axIrp9Uh3lepKHPcfeDoEI
jbkusE+eshPba1kJI/RBru3Xw2CsxWlE3XrtVzD65KB+Po2gDnrXIvCG9Who5BYgKt45o4/fSynO
EdHtM4Hs4G6WYrszfY12zyF2lYFd3F7HtZP3sz+t1e8GASxYRs1WgSL9WFfJ+IhU9nx8LXp43H49
zpHkWLu2TTZvx9jDDHVuGmDunRo7fr2dBGzDXH64qHe9AK5ilxKWEz9jkN2DaFhPqt4iQ0vt2oTT
zCbq7W4pq4lWZ/fuqKe3sbd2AM3IyisKKB6eadx4QMhPovPOfYSYbTCY6TcMfxUlAY/cWOUKrlt8
hkLMAPPnrPDvA9B3zgvM/n5ZD9xfV+u/BaTUj5Osy6pXh5XF/6gJ6x8nWdTqtLypJ/OH5drtruFf
/DQYlXZCOgrlU5vk7rZMm2dF11Qwm6LAryOc8i1WNtpj6yircdBNPGf4obQOQ211xEukmjtlW+Br
ADyHLDhARDTPGnyOVFQxEopR9DWZzAAD52qLB/h7rHOHJh241GLMwPZSk0Xf7RMLfsW1UoQnNZjC
+ybolU9mQ0Bfdd32JDsLSIvLLKuqvayq+OzUFuQxG47GJUlM5WDg/rxG6D36PCUlJP80+q6pIWnm
VnvOrVlNAH2GDVb2J7JmYCvhad2HESrUFdoCB6/utLPAPmNteWr2DBUJfHE9xNsxCdtV1OoxlvEw
DIOuE49KSwGcC2c29EP3pKjmapfcgS47yZoc5tQQ+qHcGbDObPF4HbZvNQgMgW6k9xDAxHawIgWf
9tB+xvkLmxy/++r5MRaDujvdT2U1HVvXR404HfKvHpEhop1aSs5rAuQ6PCC8fvfPN42u/75pEtwK
tquZNm6OpsXmSfuwMrMjfUhhWvnfe1vVVklXxY+dr00PBg5Ykd7Fy7Ij90EM/d5yxnQzenUD1mMA
nl2kbEkIs4MtiYajUSbcAZPwjrxPlCNrUXfhpYpG1LnzjrcOeSTb5DhZ/dB2O/dDx98NvrWxwiRf
MNgAFPRsTXTQPBcCDUs8aMCedKK7T5USsXShiNfRbp9coxd/gEVYEHzxv5Ej0kDU++DY+9kcxbQh
GJI/c/BGnusBSwQss+fW66FsBZ5Wb3XEIa7D54Gy3dX7YRGHbXLqIyvawWit94WXFpDP0f0HbOm+
OnlzGbXc+xHiOAwoudinLmwpze3Vu0RHVryPOszMu5Qq3A8ooPPhkJSXqEBxU46TTSNeRGszhb/G
LZ8yNZhfhzJ2YQDwrE2wk2GZdQa+rmr84AOAfVCLRqWNVUEl8vjBAHv74OArsI1Du1zKNjmOmICC
m0BH4nA+TRY9cLpDG42vtyYxdOnZnnBR5Z8cfFCv7xgeQciJjee4KuBNWtZRFvAPenJKWrXI5hXC
rUMeyTZUCOAQ/V13W8GDHYg6rz6c1+h+XRFBNd4nRGlOluv/EDhH3Q1Oa77Y4EZ8BLQ/aeAKn4Ix
X6fsvh8LVYF/7Br+UmsC7atlC6ScHf2zPaXmBpGnZN/7gfrE5PJNDtDj5AcpofoJMG+5F6NQN4Vi
KIhWO1tR9NpXF3+QpaG7mF/F0HKYfSD4zB1YjGbx1p/0dJkJw1oCJfTPMTHG82jp5BbBbe77WveB
OcKaLb3mPswDFeasFTwBCMAMy8YxVXbKolOq+7HS1LOs3UaU5LpJVnHWn9eQI1BE8q7XaKCmk8Qi
gYp57kSYcc7/XQ9lPlDBZS5DtYjU4PUQxVHAYVsb/DAw2FZ58boAnwUyEDsjcJQX1UBjXqBfe5a9
VjWgjeMoT0GcKY992m7NeVSXTeW/hHr0OZ9xC1gJGwsjtpOu65CZcy32tb/vJz0MkUIlTrIfse4S
7tY7pLaBTn0tYiT8kY8MFvGdFpLmB3nTQXi39WenzcWhiZQTmitgbENjwNyoSDD7mmc8bOONAzry
ySHsMNXbRE2PybdNupyAbL/+57fu7CL5+9dH6M4xNXN2vLENwoK/f31F8/F6T2zjm28oRwsbWgcs
ctzt4tTBFVbW3TAI7mvYAdDf4OtfG50SSCwI27XdjLGzCAIjuJ9UlHhHiBEreUoTY2BQ5ZNY8iRG
WGCn3SojUr1C4CS6yDZZwEDGOyZUi4XsMOdeuwJp2jkTxsL/sjiZ4w+//8UEEkwhXMvUHKYZ58Nf
PCZp6U5onX9X+uhculn+MuB+2iaO8VpDr9pncKOAdhriNVLZo3ddyRaKEMGnMk/BIRTi1XCMcBfm
oBJlFVWz74kxiyw7CplW03+6nl1k9kZgPrKV1y4Bh9UkCQjSZ/0XHL3rg58WuHLI2L08vNYbG9XS
uSc2ywJ/lGKsj5AocH8cM8j8eR6h4+GSb0SkA312ky8h2j0uMV2FPA9CO2Fi29cCK5O+Wsh6H2Gg
Q/IPAFgKSlfO98LDorJpnFehgQMc9HyAxFxUT7w1vssBFe+zha0qzuM0Jfbey6sY0x63fksw8hCh
G7/XdRBv4oGXuonJwjN4BfLddWGQIpolBf+sihFRmMhQnlKSzedIC4OzPJJFgKookUREjD90hMjU
Hf75hp+1JT/+/OzyDZW51rAtIs2/3/AayimqO0QWkA+CzXckTdBdsCpQRuqlJpb4aLgNhY3BQRDq
wQZ0zfgoO3ApB3JljddhPij8feAnQEaQFXY1dZ8sZkX5h0iJvYe4Ctyj2qYvUO+9BzH13sOoYRdk
+i7KQ0lu40+f9dAASYBv5Rly4OT7n5mizKM8Q7aTX5ivKhsyXzjyqrImz5BXTRFZwPOUz5VtwVgZ
ywjpCNQg+OAwzg8lEBjDKM0DKnQxSh/ycC7kkSx6oCyH3mLHA2uIQ6xbVmplmLs2jrPNP/8K2oc4
//zaJNRH+gnzOaTHCBj+/jPoIeSsIjT17zjkkGXzyviSVskjHDuUxws/vsiiG7X4gnBBtMwLiACy
TY6VR1VjG+seGMPyQ8dQ9s2+AzD+oX0cqviu6J8+NMfzp+t+dGpyRABv15fDaiUyFnpiKNdPl23X
woA0WrcNkgx/ft+fZyAZoDezkObvHQiwxJh0/Py6svP2YYqGphjSN8dbeyia9BA4QCNRIEaet0eH
ccKzHjaJrH88lAM8EFAgq+axvxz+clpg5KW2/MvF5hMapVBW6I+4WHjMaRM1cc7yyE6XumiHsxm1
T+HgPxk+/hplDqjP6dt8YwYNEo96Hjgn2WMReD3J6khEbtOgnLeIIyAJrhL0z7WukedGvIuY23Bn
z5kRW5nUtyR166XWxdpp8p3sU5HoR9lO+CDaQPordigcaW+69TjqXfWKu60F5a2CzT6f/TdXJfcy
/Vt+Siagfp/vAVqQMMH2mDmEF9jvN26UI0TXd3r6nTAPv7DlDWQkW905x321aVC3PMpaHumIYgV6
isEo0lokPBnyS08f7QaM6K9NKHmE6oqcmMuiG03J2+Bh8t3rmLqI09MYeXAjvHar9ry39Bh0rzY0
dxpCDA8ko1jx4cvr2pn7IJsw5qoP4K4wts+QnNDnopisapNGYOxlmxwXNw6UPctqt7Kth4CWsgLZ
O1VmHjOtN4/y6FbINiuAR8UrmiT8PM7WSyjfH8bcqr90AwQbdwoksClETv3D9T9U5QU+tJU1U+KI
0fLffDO3aexDwr8RmOJBwWMvU07yCNWMly42le2H9mEedmsDxlrh3SHmxRiR89v5H8b1uLeTTrTM
1YeOPC+9biEvCJ4IVTe+LS4cfzbKK1oEBXcukcOgNbG/intxJCgXHSf36NdxVW+UhnbZ6WDhhOkL
nKvruNsZxBsfPLxitrem22nymoHYht4T8WzwW3yXtYqAw0ujm2/GHOyPB3wTiKy8gyjo4A8EJfKX
wr0fsHSvLKf84ozOBGGrYk/VlvYpqG1zBeDMenMJTclAh5UEBSgVNXka9D7egX9tdlmEkTJJ/ovu
TbvCsYsX2Nr+pUiaN4RFy5fIj1GzK+HYyWobBvYesSh9eR2btvq2gqa8hpNbvvQVkiqnNMzB/mVt
f28MUbUfVWvaFiaaJn1OED+zE7R53DdgHjU5BI0kDD662NtODtBxJHeq2Jhn9HZ6LIRtLyzE1Xay
zYygtYyhcz1BNpHeaDdZULYrVL2mR3klzzce8PcNznJEN+T8gQT1QHuWsKDciLj4WPnV6vrGG8yh
W9ioR+F6WhK84E0pC9l7ezPeOmLmFlMnEn9r6uVFbi/U2yfd2uRorN5+Xt7baXs5b/vTxDzeuKA3
5Lx+rc8z+qiZZHE073xruk3/2t+sBuS42+Lgw+Vu5/JPkPz8NKH1wb8sFoy/bLFMNlfW/B9wMzKL
H2AL6M7WWIHE9TdR+dAcwwJSladv2jL6MaCvpm7MssbVUB767ucGOcEDb0r1m694n3Le4i9aYKhg
NUz3WANNObPABYdc5foKzSX4uq1mLfQay8dpMNxP0CzQDladV1yKM+iTAosZyGLorbXvKJdZ99gr
Jg8QGd4I6z/888JozoH+vjw1kbt08Z9kcaRq1sfIqebGjj4gKP3NmslAaI1Zj4BjFxP843tZQ11c
32ZELpaJAhN9mVr5g6+xGZO9aT9znvS0QizFFpu4jDD79CbvOItWHuUR4JYLZCQCUXM7GU+rgv/O
oSxmwRvgEuqh902PpITlHUqlq45N3KjbLm+aS4CENZC7OPnkBEjvtG4hFm2VBUuI6gqfa4Y+bCUK
IqkKkGKOZNsk9Gjf2t721nQbJse2cYfHo2xUqvlaYdjd+WNYPrMIMze2E2YoaZfKSzOm6jIRHtKV
cxVA4mcFyaCLrKn6qhym5sXF/Pe+LaeHWsmi3T//TKA1/vI7udyQ4CVU1ra69jFY6SkajpKVqXwN
FXM2FFG+GEmXPcjCMwdEGJLonq/pEtYJU/Ucwt6AWp89hGaUIYnsI/GJ2JWrlJ6/bDzfug/xAMEF
eySr/G72ClyN+YIwLTNCYniIqaLCMvw/n2GG/KYOCy55PdmuhNUzPNtVAzHooS38lp/fc48tMmnH
PMLYGxFYHTAVrN2w72DbgeRPk1z84ST9Nkss513vLSRiTNd/GiOUtTot845qbDfrDu+ZlbDyu1s6
CCgUX9XQ4l9TRBV8Rtc04LKTIhrdDLUPrfzbk1DkwxAr5AToHwZpP1JPigNxfP6UJkg0SENj/Osn
mEp5H5p9v5R40DQt2zMa6ndhrIIOnSGiPBTjGiGoeC2rWufmG8Io/pBDYbetk/CqH1lc5Pe9Ebo4
UTtPyJlarxViM5t2YPbLvNZ6LQPE4zo3ehqQxEXIyIGsM7d3KQRkMTrJPvPQ6Y1i1I+J3OVHMSYb
q+kVCML/KQLV+lmtmuHZizti7E+B3kFs/7PQPWEc4WW6JezoWuwTM1nJNjlkbFLjCKFS28aznCqq
qO1n/Vtld8ZntSnHc1rigCurilIMoMNHa2NVofG5YoJc9F3m3/08J/dL8aj5gbVFRLe8cwwEZRL+
jG+1dZ7UQv0SpjCCLKU7dVWbP1kjm301QkRqRGICLqQ42H0zPgN+2KXkXL4YZF/WihGn+xxbj9cI
GIIcnwZYcaKcJVhgcbprgkdUxBtKvdmOQG77b6BnTVc/xq546mxTRq2gljkYOfy+FDf9vqjStsq/
OjU7GqNwrIs2F+UUDMsmVSN8Fan2bVGRTFRx8XSYJ27jAqfoj0gjn8reaI4OoZBFaw/a1h9b93OH
3FDU6dM72py4fYKcxdHYGw/GmO19WCr3mWkxIWUWwg9hfS+bGsgA225m2d3aZIcJbw01h+7seZyJ
NwHeymmubbCnYmuUGsAuSBf0Ry1wkFfpwJHIqu/P+CirGuGvykPZalnAKJe/DJCHRUHOJ4qGvaw1
89Wuo+ezXYzbFpEXW0ckiwmUKl7xJIYghJfsEOtDO+nRr6wGwRXMZM3IHjdRnQcnWXgMPI0F7AsS
Gdnq1iaPnLn3f2wz4j4+etan2yg5lBzZiCNp566CosbuvUAfTVFKxA5FgtRsa3n63pw3K968lbGK
ZlN7GhCVuWm0k/yipOiEzzXZVHdZciAxkSxC3YuQn+uZ9tmWGXk9vpVV4u8E/L9NW1hwE8LgqLOc
gnIdC9J+KBvIYfww5iIDzn2HCbDx2AFYle2gYcD4QrPfy6rODiea0jcTSCIAJrRy8vgYmTUiNkiC
fmrmotNIwCOTfW0JUmPhJ0NxCKzKvMRZWhwDsznqQ1vxE1Aogt8mCfroMGlW9QTlEyJVhCyO7A2m
DnSDOhZ7hYXDaoz88A6YSnWohyQHghe3j/qkQld3LO9rj+d0iDvrD8sqP5PTrj73dW/CzuCkEkrF
0vKtaJP4IboWehWzUZKHaHgiIC8LhTz8Uh5ClPO2RVQNC2LYpbGavVfIQrk7XzSxui18rG+RzdvJ
3E7WkXE0wTltZeIHnDz6iTFAe1A5n1lEwOydXAxZA2d6IqB5l80bed/LzHXcKMNKTE50MIfJvg9E
4540U9nLWonk/b08cpC6dNUcD4EkJCvhDJtYHb1pId+5Tjh2u0YP3+R718w892eHrM/swWks9OOH
93NoGo99i5QWyp8Fc1SKWaib9w8A3vOVX+nhM4L4LhpmafAmEMKxIVl9Q9Ly0Dmp5wNUfkByqlu2
MRULW1h4VRROaSEjjcSCanemce1QFNO7yzPtNZwMktmyA6Fv/a4oAaJmrnryxokCnyKUq6g62B60
YBuoV7VV70q7uL+Om5uuvbLO46FeT5HjuMXu5aWGOrmEs9c2lG2BGInaPckC8RMX2NejlZOB8mZX
0h4ZTUg0DACgnJ8LrcPVlFoL2fyprKKvZhKoS80gBFg4pneRhVtG9coBhrK+tbVWrFx6z934aW0h
SPKfsXZsz3u47gefpFx0tWQHxrs8XY6DCSdibpSD1ayL9lWU3cV23mD42yVI3bq7xkzJfRFivW/b
6KtsjkIRw+Bv2o2sdtzoi4iX2cXKPOeT2ygr2d44NtaRSRivsEdLXuMh0JZjjLClo/ls+6xc+5Ir
hUtkkRdBhvfbPXRPIGWaW717cFWh/Af+A9gnYAuosvB9u34jxg52pYecpyxi3TLQvfqzPijoivt9
Cf90bktlN44ILWIHOmbyCNjs20RX1mWkZPe2q6DvAwH8ezMt7aEZvpHjHZbCC9tLjjYEmdWWOQyl
vxf0Xh/kyFBXX6LedZ5NbRw3SuIlBzdQP1zLdwRaolZxb6OMfOyRUYKINB/iJ2CUC3k4oEBYFK2/
V4WjHa3uW2vzy9TurP/mW+VzmaLWZSV9iPfbVD2rXoi8LjPIhmVr9ZyPs25DUGtr2etCDNtOnqmu
ZK/tINBUWzjqymqd8koTGs43shp0anZqO9Ypsprxg9mJsB59VDwJVHXBDxdfxdbrkfSBYnYiM2B/
QVPYX4aagxV7jUqD6Wkez0aXHxS4LrteW+otDOrYvitHeDu9m+ufEATGlNsuxve6UY9o7itfYl3s
CU37n6w6cO4nY1wTqUaII1fiN5Dx6VlXouATXNFubULCW+aZyPakYMdjbjLDjOlJFhr5vuuRrLaa
nZ4Q+/nZK9sUIMxroN6Eghp/3ACzX6vAO4+yIA7cHEUQQdpoHIv0TuooW6US7c5g+3yRRe6m4b7L
mvdbkzyalErbiDDXdvjXNKtQGOOXVHcvAHHiT40dlkfZ7s/tkapclHhE+rUyjj2QnRXCzR4sSqTS
Ca9ijDEfqUjM3qHc8LN3nKuyTfa6CVCYHsIWqrjQtvVRNe8Ma6jPFQmgJXSR8muHLPFUWOnb6Lew
yvUUZ+ai1J8Kw3/XJ1bAwEV3sMmrO+wP4BbMR3hZ2Cs22daSyBG/k+LQKHtwiSG55SNJIKu3Dnny
WJtwn+0x28oO2Xa9gqnDeGaJthUoMLhMYyB0wwv4OnLWJWqHsop5dH+tegSuIQIXp74avEM+VeOx
KXqUe9CEvJ8KVNCBzfPV2S4vrHZo7+vGjlaxFpokSCPjOXPMkggd5lDV71WlsvqNh4vwKX33HEwq
FmVqfFL1PHzrDDHgTgWiWDSJtRnKRhzzRMUloh3DbeKoxQNwDQM5W+g4IgzyLU9uculc8ZKFmbo3
5ppswqw8uSR2Gy2tNqo2mUkq/P8ydl5LbvPM1r4iVjGHU+WcJvuEZXts5px59f9DyO/o/by/ves/
QRGNBqTRSCTQvXotPhaGEz8qlrYyfbBlcbRzE+6hrkUIxrTkFZDm5sNPYuBkJjQRQWsdcjlGOCYp
WlgQYmnWN0F/DFRzfKIq7ujAX/6hplmy6pHp3Ijp4HdmUpuG10IK1yJxL6p3RbJeNNBrURr8Vdab
iQz/w0ePXQQijWIJJ4X+pOrhqo3b+i3m97lPgFvNXd2v30Kty1edL9n3Uf6VyqwqOot6PkbltJqn
WmI/wzLhXtICXF84yMdMhsiYRLp7IUkZHjOTbO7UEybRpOnH0JvaWQcoeBklJ99GsXORKdhfFFDw
bt2iql5VZNdmNSTre9GN1f57PXTGSfRSV6W0sQhvogcRpGf1zZOcmAFVWcVCy03zUA0dihq5nUNU
MV2KvmhgE3KhqK5iSNX/cRQDf3UbC3FQt8r/td5jkb98/9uadUFGUO5gNpBB20FD5VFnW1LwHhBY
iZYx++Z5oIfJUo7ekFUyP+uWn5WuBd6MYNq5CChVrBx4gUZN827d9G1tO3mANDUnDo3A+EoZ5AgN
DKK+vZImVHKQnKZoaPjmGeG59KT8WdgDP/hjT5X4bLBFuqnt9xqh9kvRE3ajQr38URvFyULc89Vw
KzbrKWewaqBEuST+IBwkWNW5++v9GTIP5WCOsC/pgVf9SGGs6cGmfYMIVF/C9Eftsh93cHmG4X1t
Oww/PYisnnqv0rZ6Q9UISsL9x5i1c7G2Bk/0vK/HnNScbp1yDVB1Or2rjpoTHwLgGYk+mKtCsOAC
BS4agf8WUHFx9Rj4y++vrnAuAgqEbbP3Fo+lxNVf6z1eQ2VDDzJvzOHCktHzyIZ+UxVD/WGXq6xt
om+VqQGBjfk3hYodfSPIM29dayAWqo0gGooC+i3ckqw+QEvdPaOlFyBYIKGOVg/lvu+sch/IUbV/
dNvJFtlSwwZnuhT9u+PXlIcth1BvlkWlC13d/3T26zLYlAZclUpGBWyk8S1QHeUZKpyffk5BlD71
yoESragzxg3E9NpMCnhkodpZJ9ZcBJT4eIyFAUHwv0JO0L7ti8CkHHiKINkOkbewCt7uEaTHhHuf
otd9NTnLY45iDdzAO6mV5+S7oMkKkIC4X002SQ+L37qGZkkwOAfNtDiWTI3oPprMA/heK78elr+8
Rr1Hy7uOO2BuKFSXWXWLJmzcAJYIOF/d7ERXqSWdzSUUWU6Xps9maafgrqSPEI2GWaFN7KFZrBwl
2KZQdHLSjxieFx8qls+ht1410+teU880lnpJmVyYWPIRmnR5UcUDoMg8QUYQPtEtPEXQbGsQWJo6
xXyi6akXnHWcWtamEnsXYaulDuqXZiU6Q6ijCmFBS7MiaLeroB9NayjCNE+OfinoMvhO/LsN/F+B
bJPrkSJOBRDVHX1SU7ty7BIYKLr8BjTRhxpGz37EkGWJSeyRLnVOUZdc6eHCSY3h3JgAybUe2jEk
gX3oUxdI19c/inYlEM8BrMro0xXByZxQfYi3Q8c0ZldY5rqZqqfqj3pEdwgtnhelpijbkHX2r5FS
vui2e6tSM//WW8bLKCfZzYra9CZbNhuFQovXoisGkA3eJNRknIRJshJy2aTFau2N0zIoACX/VKIK
lT2XYherQozHgUhDHhHQ4GjYzxGSSH/q2d4eo+IzaQtSto4SXWNXKra89WrtkD5+9utw0pzHpRrM
tVYr3QelHCZigZZ7gMASDTMed4umHesPo0024nUJiPNFZY96y43SXFap2516c/zTZICd9okHZcmX
3bH7kGBSCMK/4NgER8M/zg8fNPRK6qsVd9ZExjWA1GENx6r/ylZPXiCyl8BLNnXtyoY0hT9CdEcF
0dLQjced6BoR1IhtJTt7gmn+q1GT7S8UCDrFaFC77wSkrRO30uCVY/Aph2/ycl+ItLOXeNFNTFQo
e3c7+OuboZ/fn9sJoLMO8tCZeGgLW9OF5BBL8/gwCTsgua4gmlwj086BL6xvVHj6a+Ca35W6BT5a
DDHF9/H4E+DwiMp7lZyzgh9KkWnFK0wtIZJulfM5kHJVhwwIR6FVp4ZI8rcgNdK5jOTDzXWng6AE
1NZ0u3SPskS4zpW0vhJVl+cygNNFPNpoD7gDyJYCrHXuGOFNNE6DsA64oNO9h3TjqUQ2xxzj6O5g
S8a4hieumVv1JM+q7iQj6o+icSkhH2bicnDeW8jlxspzXzPX8vcd0klUxI7Oa6AOzkpNLX+lTl2n
c605Xy9nK0bhEfnMU90+iakGHJKNTLiMwEd+02Lj7gTdJZyiWgSB2bQECoLxBhFmGD+or3Z1tiZj
p5eHLhscZTXkVrHsuTtBb1fZCqfCoDrIYUZVmhjKnEyZCX9N/AuSIVcWXpzAsc5G6Kw0drsLteQq
epnh1ef/tMtqNxjs/fCFtb4TvpqvVnc3MKv/WkPYhakPhu5AqOoFmp6lOAyRxYLxriGjbKlJ8NaP
CGSKw5Pcq0v0ecstMmDB23/6C3tbZtlz6XHkmISZGlhN9+JKTYCXqyhkIY5BsLwfJKRCipEb09em
09BJboxdsRcm27Kdi/jKlu6uJsO3LfJCKkmvdG//6/ZODKi18SuvFJ990X/sJx9bwSaCRrM1mnhW
me8ETboPIuAtfOnwOlpT14fBjfgoG6E4VI9eRapH2DXYKOdyOfJsk830uWWfX3Le8FTtRfKTgCI3
neqSRJY+IlX6VrqtcdUcLToFDrwWwm7abOQ4mucEtJx2qWatiZSv4+746hHo/qrbqBQrnsdwe2wE
0JX9hnRx1YJvObBXUfuRh3K5GjuYEIQtsQx1iYYZrKZFOzGMqZeyL42nMEZpyXDKYs3HazwRNJf3
halFUK5J+pNw+ZrQA27kqAwztu7IyXOvVstRtYKrOvWikntiloTPqPSOs6qydgiZErZL6949JVbi
UmaUXHoDShyy/rs0jus9+ujQoOf1cZjAaaJRp4NXZFjvbtdWW2EKpwOaPzUmQa05+MeIBA0pPPjo
4ZdEF9ZB6qpRdpqLUJ/oivihjjhhkJvqTvTKUeWGatsFNWDumk2Q+yQaAI5vWm8WlBU47tMYKRAH
65q1LKdu47Jj0XPpmx7VqAB5eb5idzVchG8WOM4cDUXpvpoWTHFnC+pb0qzSE8Rf6tP4E25k5Ael
AbIKUw/aXV93MIOVjrnVw9cUtMpv2aVWxTHqd89HSdBKzU8zQBRIDROO10FUk8TQzZOshNUVEeTy
qvjN3ZSmLefxyaPua+skBoXbZLJd9AcmgTDOeADKKAe2KTXPIMoNlOBJLqEFYEMDTYw6wR7E8N2z
UMYRARcNvtnHTOFkeN5n1EEb0hNWu5WVdk10fXgfZY76hI/alehSL/At5uZ1qYLx7oVa4sWya2Dn
SJ2Jhj0NX8YRxreHLfVSf0uGtKCMsdalmRyPs1YG6dqHbEs7RCQgiPD3oisadEChGwUAOisypK3u
jkosoT0ixiMQKeZcXIqZNbKOcr6pK7OAqq+tbl7hU3+rW+2nV/GE1dX2hwyx/pzjc3Wu3abbeQqP
J7czAdq10jdSE+2nGqpQbCnXJIbYKPGSxls3rUEKPSDbb6elT+WqzoYKeYCL1snobJSp9kJJ/gF9
LvlipLL20tOLpp4Y66i4EWNQddzH8jJS7mP/c54YUyZE8Nc83YHwt/XRk6yQwphrfUpGbXCbLZjr
bs1jIH/KNJQssgncY0reTCcmGMLm2CSB/qMDJYQoQKIi74A+UhdBIaqAYP9WsDfLR+0HAt38y2Vi
GW0bRCdAlxNdCAMKAsemwlGo7PjRlJWv7QKj5gtaWDwKp7XjsDv3nhS8+gphE7VTso1SRxIaY1bE
plc3dmGRGLsqbv9c9Wa2cRFr2sDtO8FgJpfHqLh6TPP1XKaezA1PbNdnfaGZ756lDuscBb5178Tu
e58osD3ryXceU/VSVRII+bg9P/MxXUxufOj1wJNShGP77JY+UK0IlnVnkNpnlNt6IudVOhejrVxR
j0iUQUstF4pAKCK7Rotu0PW0z9TJEwiW9XH/WKmyQG9n08L4Q42slfvSjZpD4sCpBwsxqguiW1n8
86emtU2oecTl3XEyRlL4qvBNWgv7o0Gq8Ar2jFL7vHzltl/9LqeYA5UNn2x521kLDfZzPjFbG36T
H6o+kPd6EIbzXOpPUWn1kIMmw7WPEQ4wAAoIk2gMqGUgRGvOokcEu7/eR8UEv2SH0Mr1/LEG0r71
MS4mfkOWFU2g28Pe8ctX0Uu4lZyUHCVEUQoMXNvat1O5cD01j24ieW+BXAdrT1QUiwFQ7nK90qfq
YdEXTYX8Hojqia+EBf5e9V/9EAKxQtVtCtKNZKMAqV0oliS/6iowDLNWkKj2auUVBWgo2Z3e2BWj
Em+HKbjuqSCV/BTOlhjC2xffcsZ13MCr6Ztp/BKmhbpFdaGaD50cv7RG5B+QC4ahT3R9qpRUJ3sR
vQLxhZVTlPV8dKJiX4ZasRdXj0YKbFIkoh+Sy0LUdvKskBzfh3WN2nbeKEtTap5dx0A7xau7l6AK
qx3q8NFcdEPTiPepmhqzQk76l8yHisHVdepBJ2erR2Co7WO44Eyje+kC2zhCKfEznXop4Y4T6rGv
YqwuYrjzg/wiJkaeq13gpNuLsVgPYDe3pJUYy/LcurkeTAPTKk7KE69OJymv7qVHRukF+lb0q4MB
kr5NaiX6s/BLh2YWwub7JF7b6ibtO6QY/AaVCcRk0xe3G7aIpVkXsPPZy+gTn8yc6iTG7BBQrBpC
QyUG+Zkn88Qpw50YlawgQ0tZzzaim7XECdK+l1c6onhmmdv71M2DY/6fzTAsWrlTDsKMmHBOhFof
/7iFCkVTUDgsGi9Q4WGdpsqhhM9Yj+MmVsvrn66YKMbF7LCBLsn1IW4kIuPscrOTd2wHiDnxyAbS
Y8TaQWvsfi6RTF/UrgazoDB2RemCwhROcL4sdHkkuNipSKl+NQjUQv8W6vEOhB9q4fTEoLBHA/Fv
6sCdct0hRQktKMOISgERfTgRPw+WVdlMGxrpd5uDbiPlC261U6JF1pvxQTS+B0y6vVcridaedH3F
UFKkt2CwJj6OLx9xKUlhcrD4sDNr6M+RBamlGnj5rtDD6jUoeLr3juERj6FbqsVtjOTwInp6Ey9G
rR2e2L1w1MiQxCqgaiiLbOGqJMiDUdKmO5Z+haN5WA1B4i3Qb/FD+MFBamltlq0ine/cPLHItHsy
ebN7XykRoUzs8ZDoqn4V69g5D/BUu4zTelkY1CfEQABg8xLCRPnRuBui+rcw3e1jDGeJj7KfeBPC
Bqs6Zb0t7M5+q2TQNnfwKU6nqGj0qrOHbksE9doRIuHqXE6NsEtQUPiKrB2Fq150HQTU1h/bw03M
+vIV9sQeioOi8r1Hzn745iJTIimZ/N4HFrqnDezAIbV9wo4mzfhul2O9MWT0TB0d9VM2Kv5BL8Ju
XheFvm6Str1BgdzdfHho7Vq/Cgs7FHVDnFOCaNKBXyxM0YSTbKPaSp7V3nRAfBeF8/99FEAQpTgB
moVisp9Ev1qAtTCiDtFr0xfbPk3UK6y5EYWFJmUc3CiUJLBf/O/CWAV284TENskXJqQ94YrMrPdi
zGS/j8Te8CbGPMK1R1WtIP+sA/Vmt8arN5afqpu1zyEqUE+5uUIcEgZflnuRHFc66tOYGVdI30RZ
vRGura2Na8hK4H+dRhPo6Q9f66hDJdYJoTm7dAGlw5WinrXpZFRMp6U81Z6UsNOOoufJNbEgiMiQ
euaw5ARueZr8xWA2+cuV8bc/8dtuKQZdbSxP1qCjT+QDWorRdBjt3t6ZuRHN8i7Xbzyk9Bt0BQi7
Dk62rUvfuKWK6p2HPNiIQeHmT0pClUc4/jHL6J4ySreuYo6aa0i/Qwo4f0zqlfJmu2p4FHNcKbN3
9vTC+vSaf72w6HpheIDE+MU0W+VcGiVsdZHvvkKX8tsptfGXrz1nkoZWTU7lsWKr40cdeA1oFQ3w
EY+ZVVEa4z7KXAJrEoegDITkNYDBeN5ZtvHq5snGS1voH/rkqZqa0uuowIDscp1mcfLk2Gwk1MA4
iJ7wsIrKmjkOjI5iltNCvlYOzg9UgxD26qyMI3NUNCC1rG5LNXA+UyEUPbV2r24Tqz2DiIBStBRt
4DreUZE/hMfdRCFihJIkMwqyTCDj5L0ymYTdHDmcpCEc0nLWtOdMQ+UhjKPiAwWVclHIyrCrEKp9
68pnO1Hzj7GT3U3X1s3SCKKCGGRMiUg0VtxCJXleOHl+y6ZGd2t55o9+vhU2TVEI+HIMamzvRlla
dnMJwoLuyNqZGBNeOUQPlCkUR6NrtbM2NUaKtkpn1OFK2Col0s6QSWhny7euHFzU3cNUaKhPBspV
rdgXzMT0HKg4P/hkzi+aApPP0YyMg2gkG4LdmbjM2oLLTPeGRcLpaP5wqvrmjzv5XoMd6D/dSfO2
JzMLu2P4k/vGrx6yHuKe43hQXD/gF5y1TxT8opEAm+X31LTWiqpJv43WWUmeXPwYTFOboU1mPA1+
5CxHyUJNXKuUHcIIUG1ntXeFcmEXGh44LWOh9ZX14cdIuiih0a+VqSuRvIMlyXizNdfahq0CRXBE
kj2DwH0Wj662MWJJe3O89IWCO+Oi9mn4PJJdFeYq8sO95MN8K7qehr5F0ib6/zlJy6MUCSW0c3qC
05PYuukb6iKva41fw+Cd0Tya0cnRR5M/dJT6Lq1uGLeicA/CXCK4uBnKEqHTIC7eU5gZZ3nfmSSY
++CVTMx9dq+qhBGtpLnENnKmJGM+CMXA4AFOaBXng4cmp39xOzB5ErfRM2F8tAUmO2w3kDT26hTc
9PyPYlxBaJe/+6listEYQ9Rpe5eji64swVseZJcASsuJ8dgqKvLgU3a77AgBDa0WHkHORs88XvYi
zV0GfruCQdBYi+Q41V7zjizPaw3qfT/kJSTGUzJdoxaGKrAyPesweSDrbryLZYssSpZQIAFlml6l
WdqNW3xUMXxUllmHS5FZb0f3g8x2R+yzqrijwi4pFh1zCQJI0AHbavhhtHI4zBRteAojX9ugoNln
a1+1UYSjAugwGuQRoqZ21jKqopQ11G19qltKGPqw2xNcVRS+ecKWBccaKSpkadg66MjZsR+OtpI5
SPsyz+DR6hLnOUDZ7mw48UH0Ik0fnyfOk2nIbhFWRQ+xnsIW1NZQsHbISvL0QUM1n6voSCLFSAxB
1fkzbw3p03WRFA5J/MxqNjp2Vw4/4RlBuCHojFe4Y4IJYFQAze3bZRf05dMooeBRUrZ377bU6V4c
2V8MilIT3tZAa6YULCx9zXVPuWqDWgNaxY38FvQdnQ7Z+EiD5ECMSX7eH329oGSRQb+K8IiUz8gZ
okNEScGK1yWpFWn1PG85X4xFop/zBj1AAQJT++J3Kg8J/AEk1Sw2uAthV9p+lXLof1PKKt9ougHm
rdfMjzIj5FpV3/kV98sY3vslt9bfKsJFVLIXMRQu8B0tKm3gDhwFbIJ6aycayjcAZIpLHLnMBtPa
oRHwP8f/5fqYr9VN+2e+MIrp9+GyJl5QpOrVhq101udR+92SgYVYcjYRE9gF3BIAtf1z4Ej+dxXO
/FkBm/0zhI06B89IPqNbq8CWCWd8ymZwL4WVP9OQDdqVieFeoZxq177js2Pua/cqbJDZw9I7Ftqq
TWUCw3HL9zCGfyfNx2LdAHl+H0rzuw3D0gWiefspTbS1zw2C0+qkHjKaIJG575nLpidIBIqhObhq
1dnHASrIjeN3C2MgAZmC/bjVgCQ2CARmG3A30g0JTQgl2Te9aBEKRIqG5pdGVebbmPdo6ppGdDSm
roT4FeoBwQuUP0BMW+smzHXaO9soT/yFy17hjWe8Cyhfazdi1HaM3xSpOicxKEyiW2fdXqf+/aXv
u3EzMdgu9a5RPoiIHZvWNZ7UVPGOll89R71tzTK5DSeQAy+uKuGqyXpnqU5dMHblpnTTiNJMuhQm
SDvJJRMOwVXwogW5d1J84vqS8ZFm/ptsDMZzVaXqCqxYtqz4AJ41d0LSWiU6JJVkPNskJ056Hr7E
XeXM1LrrV1KpHRoD0pl2QnimENQA8A2j/TChPmGT8rZjjHKgGBV+YY0GBRvAq+h1gwo7QgLk0i6c
KyDhfAfOzrz4QAH43lb9T6UpOF6kyTdXD/0le3u2N6otn5ocemfhkcMqh+7az5qo1byyycejbasc
rNJSFwi1e98r9Dc6aTyZRXBwyyp9t0LFBy0WNTtDc5P3TrfRCuTE1Vhme+pynxwCH8R7Gxvukp2o
utbKoZz5HvERSL+82agAcckQ64yhJ/4eoLw8t3RNOoUgO3d9zmOG37/xrHqIjkJHn19RXQk3iSZJ
R6dT/jQIZt0MODm2D3sN8jLW+3o7pB0U23zHPqQxOzdgnH+7SbQoTTn+mQZE9MwSsBM1iNGqbTgn
yr3c7c2RF5bVxLzVOeS7KsQtP6xcXYWqMfzWPHc3EI35VqnQUMuD5xwMAx58CQWqmUyx8Wugwd0L
NQ9qjlO39E0T+XGkA0RXnVSz/MQ1VuDTylcSt9nCUtAfQuG7fDVVAkamXhDcmUbZDFHFW/OfkAhO
vI5gXrMij65ipbyhBiGrumdgOsPzoGUT4q18VTU13bh5Zp6bvv8OoKv57dpbXa6rXySDk1kfKfmL
STnNshp0RJgUgvuGn6TrgTjvVQYuOYecPvse2fBUO2b9OymMbUeg5Vvoe+U8DcrxGqkBJc5SUu/S
3B+OuowK4ug26os2pWptSjd/mSjGT7O5BaAqGsmvdRxbgAmcjG8cFeJIpLjrHh6Di+GAAFZDa2VU
fI7A+NudlD4DGlWCbWHV5R62GlRsx8EKSZFMal6iEUOPrqkGgKpseMv+NSeNqapQCgdBr0bOTuhe
ZqcKzMlCKTt4lAlPn4gvAWETw0qFEOJjJOBMx44dHzFKVcuLw0mi7reZzbP43hiZx+6oq1dFF4NX
nQa6wgWYkVbqB4RZ7rYR3TIMbVgIAaxOLrKB2Ayxx5bkixLsyYijCyEuB0+ZLse0Wmdue7qPFK0b
7FvUZfyVuPyXv2+fB6IoV0dHqJboyNsoa+mRnCKQsqkbIMq10TRuDorbem9yo2qwRnvjRozypC5m
Y9Z0RzFKUh3mLkl+MoaieJqW7GtFehVLBg16kaIrluzIfi1E12N7c19SdOFKWBt6YW34Dco7IT/j
UY4FSZkMd/mXTVx1ljvujK7sk/uIMP7l899sbFg2lVMfyfDolNa/1HlCebTW2pfGs+yLTUFXbGbj
4WHX+16FzRzMhPDgfGtf4gmVWBOJJUP1z1S15KNRoYifCb9+p2skZbk/R+vOb+xjOV0pEF/fr4SN
o9Kf0b/8/tsooAT7vh5yKEcXNtcoUq1d3VNBCBMRFbK2o+vIzU2Xuj6y6xCXdwfhSzJPnfk2egui
K5pSzBeX/5pEusTa5YpRLwbfSigUkMpN0ALUTeLSu4yJ51GzobCtLIHpFKlD8vFrYIgs70Qx+Vy4
PexOBMcs9wvg9oSq7ZkYrnX1CKq42z/80CcPdlUwvPeGYW1r15HR3JD7nRo5/a41dCi2RV/I4ARy
5urLx7iep4wLV2G8+9/7qu6p4AIBgcL6NAvlc2qn43cvM8sl+tr1zg+C7klV6ndhd5EtMoahr1QK
1dnmxarnXZNKQf8aEvklX/Z6UVamxLbDR1Gb1COygV4P6exY1OYelOXdW0xhc+mco/xZdMj9Masz
pJVDiusobKLRECyZAeHlriL7KBna1RQ8napkZ12VIsIDPwi/rFTatR1CQxDfvLhaUl9zWS2ucR69
6nk+vMMgADvhqvBz+aVGC9NqXyq31bhWo7Z9EVjnP9emBvFk4o1nyrTteWhm6qpDG4HzFbRJQJZ+
lVpjHdQg7p+DclL2lDk9BaHbP7PV9TYoWVOLMY1KVRYfq9H5IQbjQlPYIu3BJcQIv4/lStG8sza0
IBr1wjmKJmlIcs8Md4DSXXJQvRT9x7i4sopmg2CaumuaSG7WtRS4izwluuqEebs3WmIVM9eVmr3o
W5NRXP1ls2MV8isik2zENAg1VB28j60FBwTEkHe0uz+NYUEX3IdjsfprgIIBWJ8KW549BojveedE
T8Mj35f5X3axputnTwPMFVvR6021O5QugeSpNkhU+4wKSlCGnlGr9U/Zj7AbHNIoRXsUEuGz1fB7
mO5XNtVDj+WETaz55StMf62u+h6CqgUq8P0YSVQzQ11huM3GiZIQ6begGUjTddkk1xlNl/TFVQpT
6kyLg4Pq59x9LFc7QWiln3R19GDUGRZKK+Unc3AhIlaCVFmEUpgCup9GdfYPXevMqpEvClhl/rpy
CN4GpE43qd4mS9FNXSNbQGVSbMENh2+aEv5SJ2iTGIyMG78S6wUf90KC8VIoUvAGltHZmS10hsLJ
61GtyO1CBd3A+vys4zl4yGovnHvfPZako6+2aZJP4zshzFVilNDSmsH9Tak6Zznp2x36kKcfRWRG
FwFpYI9SXbFQwRNfHkgHMOh/WTLlI4za6AJYuLrjJf73de6vUxnvjzW6nmIxypV3DYpW2YxAs78v
ZRchdwD0QMOmhsrGepGOMfeJNG8oV5Sa8JBQsHoQV4iYYxzHSVVRrX1OblNfjAeVWv/xv3uJCVFC
Rh3iL6C5fy0ihu+TQsuPDs0u40S0j5ymWreN80yAV9r7em+UR3EZdKlHhRXGgR8kNw2KGkD7WS0Y
Owod+R4EyFoaoSvtA6Ijsyw99c5nbbvhYgojouIwJR1F+vG/JyXFEICAP+lJSfNXdVemO93poQuh
QLVQJzRpyfn8Tkp2738NV3Indaevbh/AUz0TTGUKbEDVIo6QnS+MaI9kRe2tH7xmtTbcXyA0yLKc
vrr3FeDz6SGPSTqKOsfuqnyYhqFdRVOaanMMUZIfEKpE5NWvpG1glQn/u0a7plWsX6PCo2JEcuX5
w+ZwD0Zc2CLxOi0lBjILWcZBJcP4sMmy+e4gZ74XKwk791U0d2PQStNMTcnCi2SV99cTptLWU9Kz
zU3MCS0Kbtta3QacsSjez/uDVnO/al00xYoOVeIUwg60NdQupJVLg2TX5DCgBijlYb/zpom5cBKX
rkfiUQntavnYiJXTLu7R/f/YsP3fLlVUIS8M/GXVtxx8RvANXuOVZxc4M2zDU2N2F28w+l3DY94A
mIatyKxXIrD6VvSsqJxkdZXibDnFZ28UoKq/TMJjUJEKbGD03QwGVMRRm0tHWFaDSdB6eItHyikR
mq1vfZeYyziX3KNTt8pGV6p4hy4bgTd79NZaVpcXSTe6RZgEycs4IgCot4b9Gjd9u5caGXwUCRIb
mCaNl/TJIS/2Sho4aCt7DEIV/GdQeKjqEB501Z/JHIzl2Agv2ZRYDAMUOm0Tde6pJxqJu8Au1urP
dvCiEBhq0K1zp0DS2HTNRWXG+q7yKDb3Al9aI3FsP7dSyaE1Vfc1WkQWKe2LE5wsw4ggQ6SJeBpf
a6h7E9uqz6J3t3vOjrOgdCABMU61dtU31wyMnfCQ4zi+2pAvo0jUGRvd8hBup0ADSEJVIor0tbqc
QATapSTOH7asQk971OJkIZYRCzZFMyDWp/AXTXONqenTqN7mvp/N7m8BoTX2BqbyjMwQ4l4mzBRH
v27Xj/fcmFp6yQiffr2+GOv6AQKZBND89LaFCR72+1/3MH39hY93EOo2KZHQMzf3l0w5bgBUYfvw
eM3QQs1KS8nAPV61DSR3SSncn79QLFgG6Z+/8P5pBb4N1e/0193XVg2P/Q5/nfAW64u/sIJG7PEm
u+kvTOr7/+/+sXQ5ReBR/+evE7MRGtpJng0qavogxOwsSb+FamnsHstbpB1nfSmFqBl5xRO4o6ne
Vc6PudnYN1JlT5VqOR8U38A4l7oALBW3eMuUdJ6bUnLKVEdfOiNSAkjbnrkxGU+pSkTOH13uMkFE
1jPWEa5XtO9iUDQFYAzNcIa7P2poxqImALoS+dAu9BukDKPPh7+jED/kmc+G05YXjSax1ysmmvak
7xdVaCs338vUG4xSB7uvpWM49YbC6nZ+yEcrBoWb6UJZz27bhxUSFxcN+7NiQ3k8rSEatc77ZdJa
+b9sblStHNOqzvdXGcKKmL+rzsTLiFm1jnTjaObJTnR7ZahOgJvvPTGrR25tUZgF5Jxf79dXO9AH
in0RphDChw0MEtn88X7hDP+doai0Fx5xHfpHS63u71SY4HYnDtpHPtk+/iBh0z4ir23uHwlg/3wt
hwkwfu1b7xw1N01PlaRQwDp4wVlcGQh+z0AT5RvRtYwYJvdCBYEQ6Cid/uXtRHK/Lal2fCwgPETD
K7jp8OcVHmYzykOK8f95hcdAXCBdLF4lowgF/nj2Q3ILR7LsJ0ugzIS22XSsVEPSKKn3oi3becis
R6ffk3W2SbeXBeLFSCX0KJxd0acvFuRzzGfJt715q6X9u1F1/kzpteFHmNXH0m7d3w5qzEqKnh81
kmSV2ZqhrWmr7E9k/6elK79qy5Pe/cSxYedq0heVuh4kcR39SukSR1NNk0+8XWVt+q21t6TW3jqp
XW57iW+ulllChoWdl+L+5Mc1HIBq5c2sEq3Clr/W2mQrRnrNmSqOUnLJM7VNhsPdigrU/2PtvJbj
RrY1/USIgDe35b2hFXWDoCQK3ns8/fmQpVbpcLq3mZkbBNIWWCwAmWv9ZtbzIliCqEj5F9T8lzGb
r2ri/ZISrxqF5cm8SKd0tnJNo0p/KNAfWgdVvg0wjCRm6nhn2QEPAr5YQo6xjeeRmtTHsTLlh1Cu
nkW97UXaIhzLesfTXYFTqS3S3JLewLMqKwcfMhLJDO+7Y6Y2SNB2ur/l1lCWopod4r4revkpvBqj
b0MDM+MaKVQHnuWKZSJBSDK+8b7r9XhfVXkNR3k6HVVUK2xD2XWKlxFf9BeB3eYY2qXJs2OSPmt6
zBFs3MOfMemydmYGvkMU2wbKVZjJP0VplGobhXTnKEai+WI8oJI+RymYd/F0sNMNyJL6SRS6KF+j
3F5fxdgkHJ91L5BPosRfgi6v64cH0TXuAAE2hOq3hA+kp4T955YfaY7ReV4FxOo5aL0SzGVsD5d4
Wf6qGxP4XChcVwCFDcJ+omPYq381Tx3NZsx3LrZaf9TnxhRoaOWIB+n4EuG2Aqy6iF9baVCR/+fN
L4paTsxTC3Vv5wHSemUN8CIbRXiBrj6+NMZCdFJSJz5recvvmBlsNYTPZCqsBKYhsW2QzpdcUAJT
66DwcMTi0D6K1pH8Nzgk73kAXXU1tPpUYtH5qit2sB/roCQcz6CsHbOVCcZiJQYZuSyB8g3YPOCw
ske93115ETRMcQiFL48T4MMTT5Y9olIDS0h0FCmY0SvLx5Cw1hA16rWJtBLt4SBaYvYbrERjN9ju
mbTjrSSqyqbz5il+pVuE9cpHh5T2XqkNMl59TgISWdBnqfFCtgnMRCDY2YaQC0Aw/1SM6hvKDsB+
gokmrlv5JdILY22648SZ61Hpk3hlO41ZPdaq7syQ9s7fKwv6lDKl0ZUGsyigS99Nt8hnUZLJz1io
k2rRVZVAtu5sOhSito40TniSPFiirJo9VzFbM36U3Xfia4vbTEUabfOu1d8jHaaCCTH8samJetVx
kBw1OSNzF/XeJpAt9+xbWrawlSh5DUzpR2JZxkfcX2/zYHp1lbBaeWuMrgZ81UpXB9WHhTuOuDT1
8fOIrdVTgB/EU1vhBBVZ6YOoCit9nMHaAFk9NRZNUqwywulL0cqzMTq0egdEdGrNURd+qvf3ucjH
TVGtqD6IdsvBMLux+JFJb6nTtE9DmywK5IxfG8NWgF8EeIxPRS03rJXpNwVC1nX1yk4MK6eohz4h
WhN3ReKjfVTcpHyAWnWr7s3E36fZhI6eesUZ9xz0kX49yI2x76Q6numG1B0nfYqFXPndXDfH/ijq
xAEoQn+Mp8MY1uYCSye6TCM6hGwHsKu0iLIqI1h6bxZ1ohU5ONBTqbmXqzicY3fpnirTs451ZmFs
jWvrOyG4Hd7v40s+YuCQuVWxhpMZfPH0EW+J2H6XIDQvUnXUD0GrhBdspBVovar1nobDq4L5hEdm
Y+a7aQeusQsu94NVu3gR9v0eMmNhzyLbibajZPoz0SUOrF+dvQANYl1Oj5EJtWlmEqqbFUZdcf+L
MruLVZHw9QRGOlwqBM12YweUR7AD2iH+Xo4oKwnmQE0JSI+PmhOsgsEJvstmE5wEO2Bqwz07OP1f
jBOz6Ea/tZUyOMsjVAGpIhHvGpHz4Bud82BXwEds8ypqBpmgDzI59UK0iTrTrle9U49nUYqNKNpU
HcplPiZw6dx0qwuitf0xnCbLXNVejbhIBaphPvh4rCB6n7Ax0WrzQc1G+xpbwFxoEzWVaUhLFz77
Is4qVBvDKFxqEECOCqhsuyyxdA1xlVUyjE/FmaiDZtU8Dn0+B0MRfHW6nxoekV+s3Ey3FgS3pah2
vWDvWI1OspenFdYxSBkkXfA1HOXvUPbbqx812WnQBmsm+lephlREZnUnR5OTq6vqH6LecHKXdUBh
IlvDfebYxUHU82yt0c5Mmm1oJN6XUCc5P12O1EnxOkaCbS2KXJ3x++owuuyX2XQVKMzsi8b6dXUt
S6k5RqOrCimVEGP7j8JSzkRksy9jmBkLM+rlo1s7xb7IEHvsuiB6HlsgCsRpsg/Y4POo7vVzo6nJ
otE1F6lLDxOQ6ex+SBppWJttdHDM5s960VeX9RdPx96+bfW9EpvqF7cv0CFLI/9YKA30eNnNlmri
Wq+9Gp/dwFZ+hFr2ACouedU8/qyuzCTMXcfuiDoFzFHdr97Aym891t4/FDf/ijWX/iyXUordL8F3
LajlU4fj+ySa6X6NJG8puqJ8hKOTk1dPGezvVas33k6Gyn5GPQrjZmXgJh70FiluvKK3mMtYWy10
NmwwIiEW9DqmZT3rxiH+auTBtzyp3G9EEk4ZAh0fhTouZR77/sxpj4ieZOGsMZG/gTEyg/qx0rOk
/HB8+YKZWvNNa4OPsfWNjWQ63UrGeeTRBbyX5Y/IRWSPbVmwAR1cZSXq2lEvzxDHNmnWZbceyBVi
KBvrhDFwmBuy4MFPQ+ecBwYo5ukMJn61aOIsWNY2ciJLH8Ux/gPOvlRJSvN6Zd9oFNHDrbV24SWF
dh0sMfmkmcQ/8/w15FbHt3obIub3lUxZhn1Qr2K7lWahFEtn1+7UfTwAlIu8rHxvwxfwx9a3uGzc
OdLbypF/mHnUkR2el1NDM3xP4CG/h2YXLr2SfYA5AFHJZXyOIfVa30Y9h5HR+F/yLmpXgR3KWyk3
cOwIfSyjph59az5pcDCfg1THKrk0bMB7ZvncJMqj6IAkUTJD1A/IWVWVa1UKVL4C8kVAMYHXVV8s
MNkbKU7yVYkRjNVE/gv69+o21p1uafey8dUcmkVgpcOrW/b6xlbxDRH1pfyt7oP4rcHObd0AP1or
TmB+jZPE+KrZRBT6WLbWRdPFb0P8TbRFcJxXbKu1DZYt4+ugVQtRrxhsVMMqUYl59f4LAeWN+Aji
O9YikIK1ZsbSvDR8rM7YS+zFWT4V73WiQffL/6NLpzs40gOHWHwa24O036HqjqMlEn/iUIbglPER
1/6oS5MuO3MR4ZpMAV5EvzvHUwNq/Taq08aPT/VqDeXW9+rjp3rXy9JjA+K/jcxhXsFanndd95oa
VXktJuaijYbP/ncVrPfqijnNrYosW0kQCVasxLbW1wdlkeOod/UyQ1vWeo/gSes4q1zT86PDTm8D
K7bfyzX/T9Li7tYznXyfZH67qVD5PBouijp1lJPBkHDxi9BCvvhhhSaAW3qPidKiEBuyGA1V+QQM
IDuXpiavTKV1Z2lquGysb9+FPGzQSGBnaprpWdSJMzd2jB3MoJMoaU7oIWWU+MWxIiEVxF16vtWF
ZYKFYCLHC38Y5EfI4N6uHksArK4+FOz1/DkA6O4qWo24LhZWgD2oKGqR3R3yIfuWlYn8WOllc0Js
8RB7Lqq9ahiQ0TWijSjqutLN0jx0b61BN651J3IfyJ56T7XaLEQve2T9Uuqs42XYigC/0JoZjJE8
YeeGB7/U65dAL+fRoCHHbBEpHPW2WYpiU0c/4MYPFztpo2vK3tOoY0Cijq4tc7Oo0b1kUIJbVUbG
ZCNn+LtaplE9lDZRYD0Ojs2kKRLVRnBsefmLNnHwOgyIG9Uvl6apjDFA6OaiG6a89kCQbNPATc7i
oOhFtJALE0M7LUtvdUE9JrCVPB8XUBM449RZ1IkzGJzlRm5IcN7rXMl3F6i9KDOQh/m4bOOe3Mik
wZM4TbILITWtY8oXxiFn1zYNDyjn2VE192cQ73hh2B9h4f5Um15+SUppBJZU+ec6q+wN+ugBWoum
fuoU+Lu5lhcvSoivfAiB+gMsr6Fpzk+tDJ/Cp7SUdd5Qg3k71ImFQl2bXIsow9L0f9e3U+OnOmIb
+I80s9jwfxaGV6knBzwzlAx5XOoAC47ZqClgI8MPLIkGVF2GYS/O7gfLUJK1EjWwqLF3c6aDzzoE
1uN0GmrlU6uSIb4bvYl6VYKnL+punX/3E633zn2pFMtY1t2NBBttjdnqANrIDF5VRZLQDpSNbVh5
wasfJe+B6VRnXtzBqz5lwePqxXOtntBw8iiGjEWl7kgZdnPRKWYHC/ILtgdRWN4pA6+NsYNZZPSW
9myGurJIoqE6x4oabxS5SMAvaOahCON45Ze98mBBEpt30EneutF6IMg+AflZfpG0mrkw2QOXZYiv
a+UcumP9oFe8QZJCkQ8KWrW71Ja8zVjI4zn302ExYGT60nXskvMvPHOSg27kpADCqpsR4JKjBfDW
+OBNNCmngQo5E2VxAJIXgnBoRjwao79axByiu+hzGyPKqoRia9e+DZWeXP1J+lrpu+zQp8VZVIVT
FQgE4xh29VpUiUOnq82ZWMFMjLnXizN1UsG+1dHj1vX3/EiDrW8TyglxuiSqzrafZgfRXx4DaeUa
YwUQS3PWBoGt/ViExa7OOocQfOMf7UrTVuDbogtOVvaCjcvwmA1GTcJYK6Z3bo5VkeYt7AbemR7p
yh7FFkQMkkktRCnraCUqQyW1i9up7aHQ7BJNG/byoAJBU9hPZ15TPbZdDBJcdwlWJ3KylpsOYcQ+
17dDUhbbdIpMhigyrkanjC+5JELZqveky1kyN+Wq+IKPsI9OKKHFFmFS2JwpS+Vh7U6bqBnAwmXb
FUiNuZm1tuxhZkyAj7aQgh0bcPzepqLlN+4MvoR0COOkffndrbFAF9o9jJnM1351cyvTxbSMbg6z
iXoxmzl1A9fyZzdWISY4gTE+RHVdrqXYJrkfDepjYJrl1ecJbta+UcxdFVJAiyLBrnRi9dEyU3WT
eQZM/qmzjdXLYwq1Z+qq50k2V8C6bURXRa7jXSMB1xZF3aoxvHQKddNZpISQDZIfEx9lTcMxopfc
Y9fTjKr5pQ5ZDPPvV96jESkJv1Z+SGnLmitGaJtYxcwmzBXOvHLNNgPTVfA0yypKiqskVfq8aqCa
l2GLRlOTEDokCfAOifyY+Q1xi9DeeGVm/yQ/9+z2YfGWJ0Y+t6RCf9BAya1qdFSPZhhp22ZItA2m
ae1JzIjUT4ool4tqdtv772XG6pR31xQ7vs1YJKB3phn11snnwyRSqAOL2oo9zt/tgj7VkRErdn5C
aHs0Nj4kxTDT+xS/mSFZJugPodItaXlyDeo8ey6a4jnrNPU0uG36zFVmgBsNIjJT4yhlSN3ZWrkT
rVZTheh3Gu1GtJL1KFB3ck38ORlLGNZYVcS6+6o5gaEpwL9r8ZsdyAdj8iAxLbYnnut8SXVzkhsN
mpMTVgAzW8Vle15DCIuKdlZpVv0xrlxPyj/KOO4BiCCJJefdG9QO5+BK5a9D3VTDMs5ibfap4VPR
LCt2W5AjRf0YZGiHOFgIJqPuHPyaMDTi62xaQ4MdfhH0P1iRIcjcdz9RPnzBUNz/4iToBMMr6s5h
3BubCl4OXBc7PyckhBfIbJtrUx+cOa83vvbp0EAw2JuKjY5cr2EvLiozXFExlh4iMtOGy/trDGaB
7umHrqrcJ9frphtFrTFmpJi0TrksGwPLi6kzLgHmetR05Damot846Dhjhnybysqd5uRLzbMYOrIr
fkDwaG5NXc266eYsfYJVzH4CXqQ3Ros8ZuOZaVKvvTYJj59qwb6h92dAknucHwJEB4xFHg3dh5wr
jylZxne3NauZapnOC35ewxzP3eRRbuRgifD03kksdAL9Ac3WcMy2PUgclE8UKZvXZbtjqWGDZ6dV
sfR4LRl2vMgiN31MpsNAZoFMw1XUyK53cKxxK9N09H3TOapKZoz4dkOflk03WQAR6uSFaC8HIsJZ
i15x1bjHkLj8vNB7e5b68lNkwb4ykWRYD6SfVqablnOhLCSEg8KJAFtn+WQdD6xVHiscEWP1xdL5
8+xIPYuSTAgd5PUTnqrVRUFzeFdmabnwUst4G9rsh5UYyTV3KumEPDRJb6PjPsLnYYpGXskmV98S
v/lh8J298XJp8L4EFhBqTTBHsfmC23x3yiAxLQPbBknsWFhmKl21LT3o1i56kwPeOdjtyOOBu+Wr
MvKAxAcE/7e69VamA8ISvbfgh8M/RislZRMpobQhAPhtKBE2T3QEyAv00H9xWVCITNXcesVH1F1j
dZKuzSJvrr6ZH2N3UDHl0tj6l8l3uUbZhaCzf7HC4tpJfrjt+8DcI+KNIuR0MOKzl79nhV97M6+D
L5oF7c9OXcmavO6DwvniZ263rDW53NtsIM4elzgPGxZZGgoOK1y39XM5Nt68IxYJW6gIUYp2/GhW
N5EF7VM+a0ozviuTxSriKenMtfKcX9SwymT71Udr95ttByirdBDOeKGEa7NEGcWVje7VMYFrlbrf
fveMYV16BYm7RntqU92BpSddPTPd1DpiC4OF6MgQqfO6xmS6S3x7HaFJvs/6qt+YtrRzxyxdKoOz
H+OqnckEPQjENP2qDTRzlbnNF99Kaxze7WBWpUPwDV2mi20U1kfOzYOUMx6wyKCvHKmud0i/7hz4
zSc6TGbmMBRO6QAuPQIG0nt+eBUHBMqUvRShSj9VRZKErFhiG0tyO8qxswblKHf5l97OL4WZEo3P
yifo4/EZYWf5OZMUBLwU66SGeXUcjPLShUB58iQM94HzEcpNepARnXDCfth6FgoowPsz/SCd3Aam
om8mbx2ojDXYdKSZpqI0mOcpsvVgqm13aswa4roEqE2XwmBRyo2/V53mqNSNjWb9hDicgIm+wxlL
hB9R7oORGpAvEPXiABkLPL3oIsqOX31l0Z+ioj0893gLnYs4fK6VrDoRaOVOGjsyfF3Vvsh2Gs4g
WSTrMmh/2GRCrtgEa8e+t6A26n4wZ7WRHTi7ikZE47tr21vAlcfoG2F9enSKMWydIMpnt3KgWv1s
qNQYUF3aLvPeLl4KLWyWmELma1E0NZPXj6OgL+uN8N+cfJh3NTRQomxaur+dWuxa964O028+gSr2
kac/kAqW5n6HCaHv7NJquBRDaJztBFRrVy91R/vBvq6YyWH9rdON9jLWCWmnDJnPMngbS+7DUFLn
QxNWPzv9sbMtVH4i3zkUpJlmqFC1iz6CPNOEWJEHUuNuMIoj4MTtfElQ8ryk0xlp6EuixgUkTqpE
Y5tBlOo6npWiKKt6cpKU8lsEqifD9+upjOSWdxCyUKJoBd54HGyCZbznnsB8dg9Jk82hQZhPeSYn
swCYAInz/k9vtXEqxpHGW9c33//OWk30EA0Or4etNvDpvx3cLJSyhyD+Wbi5vesLtB/tBn8bWDfJ
JtBhWMHPhJlcok3GlntYablWnEe7tCBbyg0xHO/i1EW2yViq71ObvJzP7b/hHUJyLkNKAcHD8Ywo
c7Z0g0B+aMbIwmWok5/y+FqWLEAnu95r24bhptVxhA89pz4PwZR8ceLyTXXTo1xwp0dxj9s6cCai
XNrctLBc1xpD3zTuKG/ASuNknqkx6uBWsVVMZgPcPb0yuoLMNOtSWMtLVS7NDztPHpUBm6Aqk+VL
p0nLzgjzn+zyTj7Pwjev5Qo7P8qQaAqaTTnUJ5tbaR2pdrfuDXu4yJbtLdCAVl9lEpSqmYQ/U/NI
JgvoODfzxexr683y0TktWqV6IMHUrIq4zsC6lGCjCWOx5qouWaU387Syom9F1s/9rIw/ZL/EBCEN
4mcTaOCqRfpkP44aKi0GWF7f6RRy+sNRrXX7yXYchUf2iihX8R74BvROWy52rt5Z4Am7D8WLeFDa
FlB8ozIBwjfhHinicEnkZjgljpnPWsP4Fiq59wQVcdgoCKeuET11ntmjIxWZet+RsQBAmCbDw5Do
HbSfUl6Vadu8oou6Ez0Csx5hrRGfU7sqWzd9tZEtL96iCWFuFfIPB/6XEam/2jwjPeEsAoT8l01P
0H1Qg+GQEvad9YHjPhm6Tjio7HcT9qTTUAguetCCfR0fA4B6MGrKelka2FR7fJcLE//LLS8X6aUJ
R39mtzbp76m1amwcZwz9SZYnLVI3Y1FU8yItgVRoetttm4bo9Wgr6ZsTWx8dSNNL4YT6JdP8H5i1
pxCgnVkOjnoOjw+FBUc2t5hIDeu+jdIHT50i11lTfTcRz0qCRvlgl/NRyIH1XCD9tFSU6M0eynxB
3tO5JNMBzDJKquSONq4pqRKaH5WyGEswS75bOhfR0XFMoPkhSex7XS71JtFfHizTLKJbTFzpYt/m
vk0Wm5jrNOe+7Qg2S56/tLM8PUpehQHBGCP81GrxAdTFVwvA5DHQjGXmV49IUAdzdVQPY+Xs9YQ4
ruXYyjHH1H0+Dr6yMOq63zhxpW7xIRnO+XQINulAyAWUQbDJPSdY6GajvpoDevpl3/+EDDf6HTt2
ZK2eS+Lts6p2smWHQBKPy9gbd2QQ5r4uGRhF5dpGHgCxxYWpEKvxrI0bSemcnzz3qxJ/8R0VGRgb
ExhNzofDCFl1nmiko0NT6xedERGhlwcLSl3TtLOobh4RC0o2ou5+gBX2V5fKVrtlZ3XajNXIUSdV
8GpXHWEYSw9eJjXKRZsY2iVyfGflQ852E2NNRmo8QDBKN56B402nFij+BPWxK7XkEUUF1tW47IG9
0vutqFMSoC+oywIHlewLWwHrQ1EJQ42THZn94GmsknGbeJcladj5ejbuwGPz7bhkMAJI/YcG7BEL
weiLVJF26CDhLlsEmDdJ0dtXGXtP2VJbNj04zcN7JVYasMfxg2Yee0lwADOcboORgIUNzGNRWKO6
0HzHRdyle/CIhjuGSQp/DCXzWINQdOGrXaXMy66spSe2M7YRo8mqyQO9+2xiBIAduc8iL67LZ1y+
CKJH+hO/HxOMzhyF9/RiN5OvcPNsQUa+EPlMboeCvPSiQCFsOUy9RENYVO6pzr+LAkan8pKEabSw
rHK8oDDlzDSl7smyaOPlVicb5lqNbR38K11EA7sF/WwAkZxq8i6M5rKBgXstNeWhd6zi0DTxr7MY
qQUUupFhRPQakLLoczvlScTvKpbbVcyb8FgauPtKspGvE8VxYVVy4GfgbJvaIn6fjkejNHkBJOG1
LqSI25/HIitYC0dYFLoxNoFCUhrWVdTVdkagsUK2NLRVtkmVS5KOqC6ov/Uop+kiK4ZTgxzQRUbZ
YK65vnf1ueo1obmYbGGHar43XmzARAduuqpTFugK6rymXX3v5GqyrkP9rfXb6Oi3PwiCl6e4GfKV
Y7uoxQQ4EFUuopviDE1lZHLE6f1QW6e+6AdCp9iP9KZsYjRhoVctxW8uGidfDewtZoYu1S8875V5
HbreY2GXOLWFpXs2ZX4UQYRoTxDtzQZvXrUxeLVMRXHoEPWABelkfTYTTWpP3DrtFlIXqxetegiE
OJNsxtjz8AXftJtkwnFbWGGkL0ZIJex61SnUh4GbEFgSh8JXWBb4ZrNSPFm7CTiVdYMZaa+iLzRJ
OIl+Hb5W6EWbhyhDRyAPvXjRWIq+qwP4+g5grifFN6sHttMzuU+yJ5Qfl8Akpeu0UHebSnnVYqc4
lEng3opGniTzcOjCFQIueKykbS8tMS+V1jEw3YdKz75DnQAjlnbdjnstmHVkqq5GFoGXc+JxbTgu
gKtSevHxtnrohmSuN2X15A1D+ZQl9iVHTPiUe1L55GidMW+HoeEJS9G2FXdNiiJcuLV7MrK8O7b5
4J5SzNbR5wxfvSQst4Hs5xA3vOjVjIhNEocMNqI1gkcNRp5UmWh1JYyr0kh6lG1dfuD9sRHVvdWm
h9jPQDax0QQgOfqIN5DBNLQqXsCHMJ+NOELAW0U7HEaV+ZxUxL4BmskLeyoag6ys84zXuxRZxnMC
SwlIqBIvxVjVab01Ct/N8ja2ATnM215D4ZfOrPCqVTa6HjppTBW1fYBoO/wvUVQxqVyizC+vROe0
A5OuIzt6a5W9KCV04+fr29i+dxcI/shr0VmDTLEofdu9tcZm1SwsaPYb0VkOOkBP7ZSGFZ87+tJc
r+toDW50Y1hOe269wVolwZgf7GifEaGDYzdvFbl7mpg0T0nZv5Cfc44ZygIbFB5Q19f67tzU8RZK
u7O3NAk1FlFXK+/FCDPrVtVqXXTSQSq4cq4GSJem+p7syM7u7O4s+qdlEC/YPwfYl+NuYqUdS7yA
PLEcxtjWkbtIlP57mhvte577KjbhmnGGlx5uAnSjatJhl8aInhsZqzDTSdUdMfV2Hjq991oSOl5p
6BysRKtSYftRFzHuIlNrpgPpq7L24gW29tK8V0XibVQ/Q7S8I2wXJma5qKSiXINc5r1le+Owc7Cp
MJahYf11Gk+nupIU6vyPDn+c6omSr6KJ7eUZD+7QeS8mfx6k5WEhIQP0ovFru7oxRkRTSTI6/Rx6
w4MohWOanQrQeaIExso4aDj0zIJJT30sEXmy+x6982lWDDq11aSutQhNSTsPrvzroEtbS4JyeK9m
wZ/vYhcw5dTpXh/raC76Q2DOPzVkXijPCjcZ1vfOogvxCPY6Jlrzvz/ObdkwGqWiPGNMsILfPbzZ
o+kuxtrpDoOSykdZJdzVqAAHQ/bI/oDYRDD5CIlDMdkKibNYMyYdDIxhRwtHIVGn/D6LsynJ3GJP
+6lBdBatqPZi+jHNLIbh+euho4CQxXIERH2btSK2DOyJpFQzA8m8iIYx3WVV8OsANzDdEflOd+Ls
3nDvd2/41O8/6HKfHrgZgvdi/vs4Ubz3uX/Sf9Dl01T3sf94lf/4afcruHf5NH3lSX9d/j9+0n2a
e5dP09y7/Hffxz9O868/SQwT34fSDvg7+sGDqLpfxr34jx/xj13uDZ++8v9+qvuf8Wmqv7vST13+
7tM+1f1/vNJ/nOpfX6nt+SWrQy3DtHdgaRdMt6E4/IvyH01R5TMqJUd4G3UrN3qU/Vm+Dfhj2N9+
gqgUU91m+Xf97596v2q5w4VmeW/5c6Z/N9+/+3w2M2y9Oz1kdX7/xNusn7+HP2v/Xz/39ol//iXi
0+thvBhF167uf+39qj7V3YufL/Qfh4iGPy79PoVoiad/+ac60fAf1P0HXf77qWynRDq31N4HyQj2
jdROComAzfbx74NoiYah2KnaRVSLGnFWiQH3vqZbhnvRXJJA2joxtmxa5z1kWqPPvcqAW1Ub0jUL
YgTU6v6JXTBCtlMpzmEStuBbpnYxZgx0c0f2/adoF/UuOlGrsUQRS9SJQ9WjlmHqgMBqxPYPyEWf
EfWIz4UtxdvOdjB87uD52mZ0O6BQGR/zFAXSqZcWRTjJidbAkoCzefLhViea1Uj/wI6OgIjVIC0j
psr9Hp5zrsrLW0cXVclFZQQ2OskG/JJsxGKHnT04TMxUV36El6uN3o0Bf74rzjpBA/L2IeyeqTgE
VnEulLg4K0qjrT29ALouRrdaNWzcAmTDH6Ot3gGYnDZviAsyoxhYmTm2REZ9vc8lpvY7rSKo6e1v
8wVJ0RzCNEaW96+PFN3SvuuPKguLWzd9ZItmqRtHLntIzPgFeZOn/c2sHnlkKOp/GNc3MvyrcejW
Bv+3PaBc7+BXk5e9azBIVIrh9+YCnIgjOfou6RpQFXZeQDpNUfrIrG1eWP6t4CiBAxpmqs+B4yJw
RfDqNkJU3odJ1hjNSXrUyz/G3HpWQ7ns4iTdfx44KoO/bULp+mkuUTQy80ik29gqlYFXfYzR2ih3
3iloEu8kzgB7efi2lt7aBTJLXpvWe4Po1zljdBxhlk5d7yNvE2ntg21HMXHTQN+Jw0jobIczsr4T
ZximDdtESmaiMfndTRRdXfdSCCeMyCBHYzYrzVpHBl6G25iP8FhTqKdWkpSTqG0xk1uCqdXmouHW
OnUXZ90oE/JWvYPoe+9BxslcSTmSHuA1fvW9t0aK/4jJkErA9n81amOmb3TVfr/Xm+AJVfS00ows
jyuvRcv9wxw8DEHVdUiYTFf9+7puxRSqHlRDeykuwrA8lW+kTFDYst2dOBhZhmP97Xiv7SKT2gxO
CNHCqW8CsgXj6wHnuzHupD8m0IucgEHcxdJtwtugPyYse7ReJRQaFirK6Ht9OoRh3uxFUZzdD5/q
4OkhG8tGbH5v+K8muA+7fYbaO6sMabuUjU/ZHxK2iDggq8nFl/30Ehopu6sQQwnRQLwtwoMak9rJ
nBJdWnsHFWBMZ6IM9vRXpWX4TxgtyCtRD3rM2d1H3PuWwthSTCPG3vt8KuZeDxvDqbejHL1JTUom
IzdQctPD6DEAoLa1LYIGMr+w16LVNqIHBC6HPbfjX6wJxp5msOtyMy6BVFlI+E9wknaCkzQDoJ58
zE1Sj9OpqKynFnF27yOGVP3K6rFvuncV1X9XDARE5T5TLI8nt62H6+gYF71OuqeCDfcu19VyOZRx
+u7pBiklAFaEzgZE3qYUlBy5XwoD4GpUIL8W1rU7k+phK8DGAoUsDnVlu3PDcJLlvU7AllNYdcsE
/NZcNNzgya7jhmvN5qf/B+jZq9v/Ie28mtzWgW39i1jFHF6V8+QZ2y8s29tmzpm//nyA7NHYZ+97
Hq4fUEB3A5I1EgmiV6+V7GFe/HYN7KjibiIYcxG48g9e5XkHnlzNfCG7soGL3QJC0KBpf7XWlGmP
lW5tjFskZKc+MpwihrwRMrGikdPdqo0AWHIsUNrNCGNoDqG6OgctsjlRc6lLeJ9lTzbllFFtm5ug
OvzmlyN576UBIAeYnM2tDFYNAznoJIQTtXWauzFPX2PfcyAfToGcKumEbshvW0wq6046QtH7L3s2
5q/p+xpJ/8yxZXlqvTI5w/2fnLvaWTUeR5+Qev0ySedcDTN4kkYr95DQntTZnYaFjGkGENTkPVGG
z72E+kCxVta3TbSV3bSzfriRXmw/2ORLxT9LeMFPsq9wZDqORgbRnekdMtGMtgYj5W0se+gEo0ti
N7u/7UrvHf7NNlqhf1AQfULTXcRcV5VWOZZzZNNPlJ4spaeqJnVHVrm3bO3eNMPyteW8OVQBsttp
aL5w6tHaXfkaBLmKgvoArl8tXjUk5O+swX6SM+LSTc91yaaxNDmttTsuNCYl18cwD/2j7GVD+WUK
XHsjR8NU+cegAZLMzf13SPzeu9kGYKao4fioTwjvzXGdLNeRK/71ci3VOqu8zQQn/h/zbsG/5kYq
KhROtFHDqNhWsxk8KGoNC33lpZ84vftsjab2E3FtzzJJ/bpB/JQ6SfvZ6xNSOnEfPoaxyzXTipWj
3drp8a91Oki/juFQw3fDl/ikqY2zH5SS8ydoBxYt4jmnCHmJ6dzBCrjpY6CXYBHs+i1OFG+dwta1
cDgoJ2GaJevBKLtTJxqSdR+bm02GaKq2TmpX2d/scsJtKMOkLS8NezcnHlptfyxplfPHV7jNN2LS
EW2W3fuWRSFUiriDAyv5Vg5TtcwuXpZeANgm5bLLUbMIQtS2QqOF52tEgUszonEBqdZA4vyPpkCv
F71XC25vOJlwxYMGj7XslkGGCmzFsdoHo18V9toYYlBuXtNtIi3RRMlB+CSbzoRAAq37BzkKKghw
bhGDCBuIiJz5dwS7JvCPGvLeWpU3K9KOwbmWJElVm7Jt94txLY1QZ4bnSRIipSJIGv875jbnFtMI
2iXpiGMj2Klg9WAQKo0XuEISXytf+gYlut+D355KqZRNTnUUxTDiumcExTqGymEpL4O3q2IxwYwb
CsfNdr2OCoc5+Ryki8uqbG5L3Ry3abelbsEFgk2c12Y51/V2fqLWf1y4ZNwPc4JejJ45AblWSopS
x++qZQNXSdjpj6NwQozhLjsNZLaMHRXbOkaN0LstjL4irRId3VqP7qQ3KvmL5Bk05nLokJm/mMEo
hITUp3pa99THNCDpgCwIuXO3MFZ+Z4f7HKGLU+bAwsUzUZmsZBdi8alZuAXITspQ60075WOzqAz1
V+jVf5sqe0MkOBgmnlXkkFN2qplGQHiJUjy6VBtf/NbQnieSnksjccw9qCntOawdF7b7wEdxuoQq
TDWHpS2yrxaSr3vLqL5Xs+ryuCpsYBoDQGBdvZ9FHlY2ZqCZ+6htv8tRJ3K2MjaidOdfY8Wat+my
J9fVCqXew9KVHsdkqKhfZz+l8TncmTWAGWnrNao1W8/3tnNVKJeSOt311PaozY1BuRybTDvMskkb
AE6FkBNcSMMHl/AXcH0cgqz/1ZMhH6KNJPqUF2q9A71TH3QVYsl3tUEpOSiHRVQcSYuER2lqpSph
k5E6s9VcUPD/1ieUwbVN5Zwy6kCPkSz8MGPUyqNlO8HxuoD03FaZc+iuV+9vY+obEuVzkC6tqPxB
KrV8IgNVPSlK+oVcf38yxUhTrXEHZBIpKxFRVnr1VETdCurz+V7Ga9WMEPFIiZR0KpbdPOgtR/di
upzk+6kG4Ait7+sLuGl2znKL2n6jLJcDRyULO/GKowwGRTDv9YlKIfn6KESo+8klLQlxtdMbb11T
G2dHAR4rh04AqfLcUpUjh5XnNAvVTJxzHijq2685fa8ZZyWDZ9yvPOPtNodNbHyv6/59GMJpGTnp
twwMzl0hGlKY2l2oZ9Z6FOqlN5t0ZGaBTkKCyo8cykaGhGb0NIJOPNxMskfN6GhzOHNbh9yhe/Bz
KH/fX+4aqVNr7o8eWFfxFmQzOiYM6nm4HXylPVo8e5awDejtUR/rnT0E087V2hZ6WkypbhtUrcix
7ErrdY6cbjckEYHiVs06nME/d23xLxMKlZrPJFJ2WscjhGzSPvBBXYlxoyr61Ui5yy/3LfAv2yxm
dHbn/Zos3aaR6lsNXP7fS1up52Zoe/6xbEnpy86Y4G+EFyRdJSjOfNI6b+BOayLSaQfFJ819gRTZ
eYXarD43MZKBzpjmn3J/KtduQHk5j9gQPdfqwilUbeUJZD5S0PnREshN2ZO2GSA6sGLhkU3x3pND
aNJwe1YKLc8gbrzFsFfZM5/gpe7utTDr73XN8lfDgOLNzWarVXBuSn8rTQNFl7DMCkpXY3LHvTTK
JoYYYmsD6BA81939rbGf4tYv7kFnOjwqWhRxFk3tAbjnBavYVs+ZBZqNEtNVDL3mriRb/do1fEJN
bCE5LJSYqf+lutrv2qMphkMLgpUKYf8kvbYbfh0mb7rIqSBg77Jar+6lzzXLbWfa6aP0RUq7AIGT
Pmue5r0MyA/D8OLZynMEU949gM3mWPggUsUog9rg2uu8FBECrW/20jFaQX3v1W63g0mL/YgIvjm6
UNmrmtkheEGYjAXHFmy6AGDKLVaujohclYThdfbVF9bAMRRDWytB4G+8IYSHIA2KO9moFtJQc4uA
rhwiaPzL0ZQN1DSqGmxuwbnwIjkxrMKkhHrufZVk1Iq7INS99dCVCAS9O+QMa+DULlYcyJhMZWPD
tL3ndex9rqEaI8gpVSGghywXWsGS1vI2vrkRLoTwUo6ntq12jUnxcpjM24L8PyxPQX/vGzrfN9Ez
knOMBuAdOeVfltgvBnHqwx9IBghHX7Y1FQyASTktXvtKSp1+7METCAHtfvBa534SDVW5qADXnI6l
WuTch5nl3Fua72zbMXEWN5upKdqJCqejNMmpMhYam0Wb6yEYRVaTTi0IouvL3Gy3l/F6Ko57uGmO
Xuj0ewqzKU5Py/nNZsu9ysyO80gxdGGjomzffBh7pXlKTGcbqPoM1qQPjikI02Ukh6aTrNMuaHbS
G1Xj19gXqXrQOS8V314ZBbcKxPc8ECJawdJVo+UbaDmirRzOcQWKUgu9sxxqNYhPJX/LjbC7cKdK
r5PQZ4F5GKaGtYwqDUtZ1DV4fjnMHQg7dQS3zYqvrV0WKC1AB7RvSiffctE1nkg2cCWHSOCfyIZ+
G0L8b3AEjksHqe+7v2JNeALQYiE2T1F5Z/u4onjXW7XqbBx70ciebCKkqI5OFfoVHOh4FOBWi95I
Wgg3GSZ182h4bfw2JK0XP5d5176VavdD66KN61TVQzmo+jNl6cAj64adYhQazyNoj1VgDf5WeiOT
531USwwAGARPKH8fEx+YVCKCa84Q7ykBP0innB9X31OXpyFpCcv4c1ArMFyLaKWE2H+GWF61LHWV
8lN7lA3FV6oVPg5WXz5SzDlzlqRCdjn7Sbp0Ux5Xc9OEGPU9vu2LrRFa1kV39B9+hiDZOGjp3VBw
pWQ7CTs+aMS7TjTSMea5vQ/G7KW1q98mMSHP3fJc2/HyGt/ZwSEO53MnKUpbpBJl79a0/2KbMuv/
irtNi2O+/4XSjiszDRKw0j6MO5NJxbCoOdWbUIcxiEb2+pI8yUKO/3KDBY12YeSfpP26gpzyV9zN
9iGmhKtjw+/hh6ZWOpsMXvjDK92myN7f7yY3ORsa2dYt/jNQrnhbW8YZoWKtK64qMHWjEbAcXFil
+dYm5cYS3NJyDLVJBHgYQOPNNowGGkYfxmJiJ41yzq2pXSc+lOWgPAActJ76Jv+uFNZwkiOOXPUN
z2bWqud784RwyC5KivGUd66GSg6VGpMd6+ib5vqdtMmmzy1ILl29WMthqcxgd6t+3nNmy/e/q8NX
0NARFWpah1ZgkW9Mb+rOSdJ41KlEwUERzK8sysE1AKFwrgMw6EF4J3uWzt2m0DrYkf90oDLG6bFv
vUm7PWcxNBQiREt/NgOJJLlGVrgh5BCjzmVOsVGQpTb0urCMrScSBv73FGGSY9amxdEZ44fItLJt
/G6S9squw3Lxd3ekoh0rH/R1tvR/CHpfTdr+e8nS936v3pbBFpCTu9YGLz83adRDtEClQUmNySKy
+/BHDsyTIqKf/GU+GXBjvc1a0a58zU3vigImQcj99N1kV9qdzR5tZfdduaR03yP50M6n0ASevalD
SomcxhlXH4yyKxsjAKDet4YPXAvMNthufT7d3BMU992i8/mY0E3+enNE0MOixIbmpZoVj9xtuRxD
RypHVEqYx6aYP8uRbIbSFF+aoV7rzVQ8SpsaQQRTzy4/bkw+otmkaqO19JnCBP2Jvp0Vo1vebFnW
uoupB6x+W2hMvvkaAubXVSkHO1AmFy/kGtKWe3DL+ukYb6SNzVG0rPSo3cEzcleUExIfyCw99p49
nuHNPMdiRJl89TjBwr+BNG1eyaFsOMP/AVA+5nSSsLSxvDufjLecJE0t1dZbmA36ZQ0xNHXC4wSS
zEeacSz1uxR0vFnO0aUVI2nXQ9s8snc4yJGrziYoRX2qtg6SWwtpvDaNqt/5OlJhRgfTnLSFg2pc
zCleNFkdr21PqS5RaZGdhZp3lzqaceH/7QJ4drSX3iaBovZm+M9UassMMhSKuXvzkJtR8TWsKFx1
YaWC7EhR1slcOScThpKD16jm1uFQ5L6nHnIFBYv6ZhXRNzJc9U8n3qKoEWy4ztRbh+q5+87T7WVR
BdjsrvMWBXvzU9d6B+m1lQTG+3TiK47WqL1TwULuUyRuVoZe2yfK5n9AqRBSQKEh6S1Mt+Zms+Fo
3xVqR705EdKujFPZw2X9exq1m/8/y/3bq0qbeIc8d+nrAKR8LdKXrWg6kXmVDcVGqxjA7+lmkhGB
PmmbTlf5g4pYaZPz5ZBC0Efw7tZejm7rUiWTwwWyLSiXOnTAyoXMcvZc9SnFos4XqOy9u4YM29Tk
1a7Q1eiSDy3Vv5ZhP3AahPKU50OuhA7pAlkM68todU9DwjdYGZulNZDj5Cn/eOVX/UC1KruTl+nr
ujIplRHMqrph0cieaGTILNhZO3FqHc3Zz1kvpzuuaNBcj2H/jWKVQ0VZ5VsAudGW+vJ+V0V+jIyN
+s3iO7bLXQf6ncIpXkcKkLaeO09rOWzGtl8j1JRv5dCfh3ilWka8l0NPF+RXCF0cJy6VrwFMVpQb
Qb1VqapyRv8ZXHMO/VqluvrLqOW/hrU4b5VDL/F8qMj6X145zO5Lcz0F6o9+nj2YX20V1aHUBOvb
5gno6IEnGFtDsYT/zCpTevUsR7LJwkwQWeg/4sHIs/Xo7HWbg36ODQzKYVTj2hObdQpjqoEkEIVm
0mEi5XD18lMzKVES0Wlt6etSH+CefXd7lWWUK7nidVkqaxdT7ivrFqmYZZ/2xcFKMnQCkYtdzeDP
v6kWJAy690WZB2s9a2F06Go3fzIS4xsintm2DAJwOl1QnGXj+mN7Gtw7OZiaqupWN6ehBNrSqpFY
Grtq2EFo+OrnFcWEXq0vPN1RLq0QDCEbENzlKWxLlmZ8sJdVHpiLwYV8Mmo7zg0Ik7NgoO33c4/S
JemL+HOnw1FpW+7Xdgi40SUlPPE9dRnd0PZwRhTeV2iCvmplXz+ZxpQc2Cppayieh68J2+PU8L6a
nNSRqS1VsLC69mjO7g85j+cAbt+UnTyMVDySj+hM7ruRdaUkU8cnU7O1L1SUot0JRGQvHx1lk/Eo
FDoltynxNCmbqKLsU20rBMJzx4VpuJydc+nZK/kQ6sZCri0PlprfqndNEqt3ReN/rqNA28uRbKQz
TvzFQG3c+WY3dN08daUxV0hVqo33as/GfLb9aFr0KqKCMyRza08f3a0cZor1gqrzEjVWNDEEbY2p
xSGfmh6eZC+Zw6xZyG4QuEmzuLlUt+WhpdZAhjPlQ+CvLrJ/C7O1Pdgc5/EUiybgFCZf1cbwySns
bisdqG/5SJ9ExZtt5lQclnXY8LceQA/Jbihod2IhaiFuOKdrI5h8ruNrUEfKTUPrC0IsgZmWqOgG
PjeNx8/QQWMUXmqFo2L0XGd91wrtnga4PHf12Ni1ma6/qL3/ywv1XXyYBpTh2Ce4C2rpgm+zk2zr
2DR/wrC/b+KOQz5IGnh89Pd24xT38iA/1at5oQZ5eJTDQAvDdaVCTeYmzkszzugjJfMX23fLTdqO
HD56Tv1J2ItKn75QMgstK19h0jvLCoTUoVDH6JPpJpAZe81zN8ECmUX9D2l2syHclsa4sLKdzTPa
AeZumJpFz/xzOCnjIOQLcV+71/AQuBXS4ZDnvs/5a51rtIa8QL64rRl4zoNDHcS2zp3hpATFgOA9
UlbWoN11aJmbiPlik95EHYeTbIo6f1bGwNkmTWz7Z2mDGgQMjV7WCzkDkEnE8bRYtcrnZKeR/ykR
f0Xrm5qkMh02yXsxF39AZ15IrxXFn4tG7XZzq+lUNYgZUdiSCSrtiCq990BZBQaljw3A7CuPsUkC
tWXPhqZkE1K3JDG2Sp3YmxI+M9iudU1dBUH7syw5ylfSCp1A6l6orPgt9s7/Fdn3bvjlkALwV5tg
yPjL4eYOxa+3ZWS0VIm/Csf/uf6/LXOzXeXj32fkFswq/HZ5N5F4N5GQh5bRt/dqhfpjYObGQlOa
asUZQ3GPwlh+74ge+AIKmOw7aZHNHKIiVw+28yHUS9uJ56Hddcr7CmM1ZVzG/G4tZ8qlTVftLxNn
WdJkZn2I4oVlcowchfFmjq3AW2jcV8+lO6w1OZTzsjItSGeq5kYNKBunzK/vThGI0Ns7k69Ova/D
BX/utzeH13b9seHQ8fo2TFWIgCkrhJydh4xjp87joFS3KvchbTzzDO7lIH2qMBWDA1GHMbE7EkPp
aMtuWNea5630mH34kic4f9HgF2rQzjWGP+qdDXnPSa7CVaF7QM3m5gf71+5hdTk7brJzo866tFaR
cn/NSIFqjQpEB2aDSzyb1kX23KA29kHbPl3j5JRgSP/J/XzeZfwzOPhmhsNPYtc2RrSwxaoy7raU
wIVOTlkcri+pwZURUZW1GkS2cei7gBK8stzJIVrnCAFblCLJoZtB9VF3TwgGuEf0JZxr89dQOqSt
9+JoU05hDPMg2D8jHtIF+jb1Axpz9UMUk/MyS52Kr2Gq+ZhpqDP5aJPB3AXbVTrA1iGHMk7ObWP2
HiYHzNe5f63XNGG7LRtqsTVUz49m0f9qvM45DmwaKIGHaYliqt8OIVleIYQAHacVN0W9gbsczglo
BiutClZyhQ9duayMlh4fBhF+aEgjzSriUYhvIolZZmjCt7F3omSaQ7bBQi29HDJ1dR1TheqerlGT
F8BgYYffPngsOakQ82E95/GbOkG24Sn7FbP2leNMVSH7KxorKRVkmMn6Qeija4dkLKNTRJ0r7PPG
Ic7STcAZ5y52KKuay8o6kLO1d4E5PCrGQJU1rMgLY+7bDQ9Q05eEUwTqT6dPegAnAt+QdlOn/dWe
2/V8tQ+Z/sEu42fgJNd4M+2UM6qKULKM0CcNVXWphbpumvB43JZTdJiF9u7gIC2gIaC3aYTYrsGD
y45fVLiS3gBq1pNvJ9ygxNwqn+x7VYl2nYhF+sA9uIH/CoXp/NDYvbFoalh74IJbwNhtfDW0DnmM
oI+gMzcpcdUbfZHGXnLpozJ9QnHproJN/DMwq3xjB40CwZpXfvaoZOb8qKTYD412Ev6oJmZnSjTr
M9TVCAhViAANbn01BXYIQRGZ/Pqs1QpnaRnwbBksY6RDDmVTOtSx+wGKPEEoOF9ugbKnCErnYvh+
W16a5SI32xBGXzrnczoW86Y2mkDbVLNN0aLC49oKIdJqyXW0YRslXFacVKexM7iKZ16cbjhAyhb/
axZYqvhgeMbquohc7xpkJv2bphj1Ljbi6HJr7AIU9TAtbxbokaILPJZoJcyR9cyRZLCXtluI7DWl
Oy99TVNWN4c2uUzj1DTYWn1G3aF4satRdosaZAfsTSsjNT++C8PhKK4ru69unQyHwJ/6g6c6vxpp
k0PpuA0/hMSVki4+jN+XUWbfXPrIai2l9zb5P9dyxAsrbRnu0GzeQ+0xb6PRCRe1oNBqYfaHCsAt
V6XiGcc89KDeklRbCaRR54T8znKyIg57/XpSUblkjlrwR5lm/ShDoB+IYFZCgCkISms3po7D7rFW
Pg+DtqdyDjZuNRxJfgnucmGv5uqHkcDUEcWhfilb89CE3WZQ+kPcWMW3MHMb7pKG8hLFZrUaG2W4
t1Ur2jpwaxxdpCeWXTqVSNvpkN+37desceIXo1Sc+4JC4hy6txeffMxzERykSzZQPwBpVht0A4lm
X/HQNOYCzd3vFVrBzwnitihXKEs5shAzenZGfmRu0q0m9torx1jYSpQ8BWHXPyVjFq/czG+3aWb3
T2pRxGeugK/SKZsx8L+47BZPcgQdh7NtTGo3Y5VjoSWLuWIxzwl/LTY3abflIPg8dS0Jv7lgDyNI
fHoYssGciCHMJ2un1bdVChtQFCkDN+HfSjxSGEdLG4idLfClN0fVlF+ReXGgWOYUQMlCskxjci+R
VqAM76o2S+4lCEv4GjGSviCO7xo1VRdTy67DsdqSdGGiLsDql49OYRaP7KUplsjnfCuH0mEU1AnH
sXORpsbq65PeOs/XeDEpUIRcasBDTzr1cboczPZb7AXdUYaQyXDv2tle3iZoartUuUieGs1cJA6b
4KSMeguq4NTfe5lyF9eBwsMSwM8LkmX9JRsa8v9qStGKD5Xn1nCoWUCjqN76vmbwIfrNsrJCUmTi
ZprqCdzGMbI/YiQb6SxExC3s/22belT4xobi3kRZF7YLOyHP1C50I+spztzjOIbVHRol1RKV1uz7
/x2Rscb45xqdVqFJYhTBrkrS9qmZlE8+7/FUiFGdd+FuHkZtqShm82QUY/uUpJ90M00epcVCYwQl
Q2vYSF80ec7FHOFJCpr2IY11YM2VeeHZFGXurO+/DdyyQ0uJP7WOZ2waz4j2RaLal46LgT24/rHm
NldTrkt3nD1l7ZYAIFF9d6HDnBFbmlv9ZYJ66TrUe1t/6Xrf+TC8eWXwv83NOfvbwXmbzXp7ko2n
wnzATbeAyvG3TfbUDsYLjoJ9siC5AHhOGbK6KsySq6uxE2jSuHN2mW3Mh7mEHVuSsncoIHFPcp57
bVZ2U98B1c/16LNaGUtIP8NvACeBg0Xui+7ESCSWYHCSHmJXI7pYg6JfEhhkKG7iZ3LKgnJ9ddpx
6+ztQH0LKWkg1eO/Fg2XCM+eu22PgM2q8GbjuQrN5kj6o1/IoQ45+H3UJIj01Eq3NIw3TS+7J+mr
IVhIlCq8yJFWTuXSvcwRl/J7OHDc45QoyRIAAPIikz2d+2o2lsgthd8cw9mwU7Le+raEVUSHIcue
lPC1FIJgIkDOTIQwST3C6CRnsrWOvs2Vtcknx3obhqHc9sk6DKD+nkEM1/9EFTqHU6spr3Y/fKut
OrmTI1V/bbpWfQFS1z2QXDunaYHyd+eTydTTYCmHej5kW6DA9hqc3qeM+vh9Vdv5DMpemXclqGs9
5WhIFY0VjnBOvffGDKYMHgaGjXTIRitT+xrnQPhxhDRseZufNiRRkD/qGhgg/HDj5KhojW7Hk3E9
JRevU3WumKn2CFPzsEzKxuVDn4NF49QmdFzGuCzdoDjaXVW5127ml8VRcy2OoJ0SRkble2fAzs2B
W4HU0AgMfOIuVRgDsjhdOzzpvtAMz8z4e+r7S44eu59Z3N+bkFF9nid+MKZRlfetl5S7frA5I9Qy
/WLElboKNRL2cHZ/lZMmd1/CQvTDsYZsEap5/ZL3CK3Xjt8v6gAFcPKDPYyi/Oaayax3bWJ3z5xJ
CK0xsO3SWxdhQJLH/C6dThF4T3ww0iUb5M5f0e/2znJk2I27NNwBxJlYGurif11LOitldv9cK0Lw
xDQ072yKyXKtWH8O0sxcyWO33upS1I2i9td53YdxPyruMutgHGrE3rrV4f6Y4YPZwRVhPada7Gyq
Pk/Wrdhr93EN9a3CFbgXQ3U05gun1uR9GSlaqT+NyYOcKBdzrHKPgsfAPQ8/AkEV1VqZd5Rrqcb4
768UvJRBxK3HCPxrE+itBXQ0TKJN1zfdQnq8vvrllsNrjJo12h6cx/42OS55sgjgD1pok8FltAbj
dtRttM2AsZILTLm+CpMvaM/VUJsiZJnoXqOzCHCtosWHGYo81dU+W2oIzLjt/M0QFNMXY4Z76re5
q2DalWbV+VfzH9FykVyc6f0RLc1hHP/jFXAbj6rb73hysrYJbPTP5hR87+16+g5JyKMCAdGrqccW
xVWWSuVmzeNPN88LGQHN4mboPao5/bAE0N69GbE2Lg0y8Gd2kzCvqkpbnOW4Azc+CF4ob/jO1hrZ
rsL8mQflBV0Z9/Og16gdVZxqO5ynbmt4dg5O0ymnvvf09VwMzTPE5gO8cs34vagNceExf3IwtIV1
eNHl3vzcA2yBn0QF4yU+NasG7vEvdjTUzq1Zqs+BCxfsYFm/4iOEom7xN7uI70W87xAv15cf6J/x
t9cNWOevePl+/oz/l/Xl+6/F+3emYj2SQHk2POtHaHTD9w4W6DlJ0YdxF1TSRRD+W/mOIwP9O/rp
/4yx6Rwgue3ZcFrWDvageOO7/vQFvjao2GrlzdHhPK6EHfHi6QuMPEvz3Z5TaHe1i/jZNfsdpyft
IkNw5diYSV0v0kyxj9VgOAh49PpKemQjHbeh7NWNwZS/3EXcHbpwHHc3+6QNFidlofqErDO8TFmi
fy775sUlq/oTvt1MceAb6+ZhN6JRsxyhYdmkpVdD7UeDnlZ9kkPZk40ykC4PzLaBCYVbkkKJVjm3
Z9kkpdeeI9HIoW+N1hKKl3Z1s9Vmxzm2HAfKHG8MM5gXcp6cIh1TCassNZ019P6O+rmfDaTe6uCl
cK3o1A+OdrVPMRQnY2ojp6miSMKzgXnpB+hfkjQ7VE6HinoKmmvr5Qh3w92unDjopW7OoRR5NgT/
XT4/jRGPN17B45YzPaEOMj+5aBdQUtojvihslN1MCLuy4Yhsyvxs/Z7itumpHT0ocIFlwHzs1dUy
GF0qClL9Ir12JOqsQImtNSOcnzqIuMTTMJvJdmmohvcpDqc3DV7Cn2ly78BkGCxsG3zELOoEodVf
dyn7Fr0AdtCr3RedCrdhi/JceIECSjxiGgNSvjBxjTvVCUEGaBC7qVV5kKORo5E72avumr4ar32F
e+zK0lM+sxEgEDX8VA1lAaXnFZWJ5zovx2Jb9xNbZgj1liQnx7NF2VYOFxRMP0b/zW+K5VhOJny3
pbIO1Cw6JNowPzZWDOUsxHK7UbW8tduGzcYdUYzVlGB8bRNB+Njm4V6Pu/F1cmNtwQNgjg4D3rlK
uKMggGdm0YhKScUd471BBPLXkOej+KB4FXz0cAFdKIPqXxqnW7IXIWsSa1w2kgBNHDGkzh7Suz5f
xaPBf8lwBLtmAZaYI/i1XTb6p1IRGuJN4t2RcKuPJugStKGUnnrJMNyweLuoWqojctfVH2TD5v7O
UDWoDAO4y652aAdMpbxvQG4/FCmFKZE+Q7v9e4oZVQPnhuGnm2mGpHOnGhxo35YhT4qwDXfG69QG
YsplOnf5SvMRQq4B45yTWTfeoOKvArV9Kyw9uLiQeS6kWU10FDRM+5MGqyX5fneDBDu4qYQDxZWi
C7iymu/rpPaUVRfXPCMVubmZey27c5MgvzYZUicIQ0OBbQNFuRQgK7eqgQ6b1XTTXRb0NtU3mvMF
iuZNaQbFj2JoPxW1Nr6ajjqsFT1uTii8DaeiLarVoHftc19l/ooUebRrtGh+5XwBGE1QU3wxaNNr
6HZfFLAmlAkyUgOL/U02PJl5az6rYKf4886vOco89+HsPcqgSnxlqHnQFk4E07Ked1tFHZNNZcLf
R+3L+GL03knhvvvVduHBNEbAOVGE6iQlmfDSjUP7tZoooSuc1H0YYRY7Dho4gAmk9teKwzfDc8o3
mPfTXeAE0bZprfazSBnJAFR64cCd8v5Q97r+pEfVa8e56zbgLGBXC+LX1tO0Z4E42iS1Ex0Q/aUI
EjKrJWJf+rdR+VnpyvQPgFKuftSLP4aeE+2MMjJ2buOrD20AtzfEY/M/4Icg0FK+14Gbgrtp9PvA
Qba66R0kZ4E65EUTHz3BIC0bf5rVE9ifbDMJaMXNdu25kEy7LV+oq8cSgaHGR+wYJkbnfR0+Gxsh
VOTVqjIfD8HscLT4d1eOZaOb5nhQKSP530Fqq6iknYNhPFhxxSoAGEMwQlAlqIDMjEjrL0EdWQ9l
Pfb3sfc1Ng1k1dMszE/B5D9Kn+O11kNY9uquzsGkDpQUxMvECs11X9gaOSwxDmCZXXJpLqB9I9wz
4Xgs3W1WwfI3lbq2m2tS0hSzO+yDNTI+zQz+GwHLvrtvmgjYvzpc5AjC2+6+tF1OmPNEX0ubbASf
AloF2gUhE5aSttbXP2Wa0h6uEdYnPQsOnFDMcIn21G4VYC3QjhH4x0p3Hsjex3ep6iEyE7oPmVE5
D/9D2Jk1yY1bbfqvOHw9jCHBfWI8F7lvlZm1V+mGIbWque87f/08RLZVkj5H2xc0cQAwW5lFEjjn
XbLUbA54aocL2fTtQVxwUySF1znT11rrD4MA6aK48bRrFMPYsOhQ3wEgIn+q7OtBuSfz1N0Pdhkf
HFO4C9/z/zSKeF7yzR7W5qNVsjZpqJstBhSUn0UcJavaK2s+P8EIAJTgnV2zYLFtKOtqWjnHNlBr
KrZ5d/FmuwIkYsfHtgUlOBpK+ub72DbbNkJ1loW6ADzv+8Kr42+4+PmLLjUw9uiRVIudWmAGEQHN
sLv0CblYvLDayL5vSfytxwH4IbRxbdOUNWwMgAc7KxP6sWPRu/c7vkZHnZ8RqtXsjKmP76B/8yiy
hviC1SKvRXYB9+NsZlL6xfSIvZlKegRDtsF2TLRXBu0N/4QYxiE3tY2QbRPY5XdDHfdFNovweyaM
4XbC4iANxoXVafbzZGGPG7YVm2q/giEt4pVb+9UbCCScIfQc8WHdrt6KZMFeyH8bVSs/ISWSLOWo
xIbzrScOtiPzJCRfVk6SIYsq6u5s1l7FPW1VWKGWyosTuJAiXbITuegeTV9ZquMpMM9dUoR41gzZ
QWCh9IdeZN9N1YzeVQ34Yhg5+MpqFnXXJJkAylpIXaR+dZZ2PQLRfttyykJfqH3dXZyZRiaZtJJx
CxazQw6/e3BmOq4M9bGPOkvSiYPrJMXjBHfxgMl0tyiruNsNYOI22COpl7gJQ/QrtLNsgZQFmDIf
UC5stjH6xLwhfSNal3ovFkqRWg/IsYjFOFjel64tL7hAOP6CV601C9ryqXdhFsMcKbNwk+k5b8pe
jxXAUQmeriKyIWY09h1pKn1a+RCuWCe2p1uz7DyxaUwEmRzK0vwMUbRxYk1VD2pc47OFzOgiEV55
Jw/pXLyp+OaHWzDOdqjXGCfZqaYG6iPkyNaliZlH4oAKaQw/Oid6urEUpO9HcGDcxrlxjTpXvwZ5
V54hGKLq+u9QPZ81KEx6w2gfP+NDrBhLq+6KjRbGPjrRGHbubpfjiQh2ZzRvl5IXxnK0PdVV/6dW
T2jrD0H+kZ7r3mk+lNhsF4ZTjo9ONbn8S43+wM7WXfVN/o0VgIWLBiXkTs0CKmFQ7GTzs+PWpHgV
u3V291t8MFp1FaGrvZLDPg95TgrDyK4yYjhp4ayGUWuXwnCz9eAdVOF3D/IQOHy1nujUvWyiVK6h
+IsSz1B3Dwp/hQ/IXGZb33Fwl59nyRhqmrDXtcg9yHF9A/ElnrzNbcI8LBdBtqknb1zJWX1ldA9V
pb5gSZqfZGhw8Jrt6ugsJ4Hdy3EbCXYFFYqz1pOIGzWcK/WqJxmLLD9PT/Gu+Km/MSzdP5BW1h60
CXlXOWKw629kt9THWnWqfWXW/cZr8ApW82hf54WpY/IivHPZwPdvXfOEKgkSrngJrExjFqnCmnCF
DGy1J2/pvFm8XMLCNl6CUItOPRi0ZeFZzpse1DwK1Spil52bL6aH/UnqBMsmBzGvaU68r1NdO4FP
C7dRFPWXvGmKNWqj6gPZemtp1HX0Upahhr5Mii69NX5RMIT4o+6ifRHrOu82Z9yG3uTBK+HQBjyc
3WwU7G7IxlsewvrJ+O6ZibNsJnc6lnFnP4eJtQ6KiTj6K1ttQjfVzPThPRNkpTtkXT0yEbiQ65RA
5uljDiwsKIbi0hZTde8F/Vc5vXCEtUpNZNkF1es4TO9INut71wVq3hZDd9ZtO1sHuO0+maVmQmHN
wq+1hXu03PJU/T7seutPRA6eTSvO38M8L5dqrYmHbBj9jbxiz9bjdkUb3dazkvaYTw1W/lQOgwm0
Xwu/mkF3J2LBJoorZqAqvmtUvMY/Zu8ZXQTOuxXq/B69pZ/0NDAegx4YRp/Y770OlEVBfWBvoCL9
qPoJu0gECqZCzTD0ym4oOj8z2iNPjnYpUXSgWtvlmH3znDLEgMpzlpVWiZ3v0uy7BLGkvsc1mXwN
GOrG2IYKFuGyd4jZoQVAspeyVy8htdtQC/H2M4+KK5wVmsX+tyRY8/LXvpWt1mDalaonM6yTy6gY
2UxVG55mhFmRi31VW+Mze/3i4IsoWEtg2a/xcI5LINqv8YL1wn+Ky/HKUFRUJFNzpyaRv0ldLcCC
Xo+eg05Xtm2M/oHtRfFzL5TiYAnML2VvriUK+46RN9Lc67oCN/UhuZu0uYjT1N8k3MNQuuTQ98gU
fKI/ZIx6J+X4H+gPZTCSg4xJgIjsqE3qAjXgUFtH6NjFoe3OmXTKyEok3kuHJ3stLCxPivcGx+uX
ahbQJwmIwtk8NPkw402bg2qUmQJjbI2zPBPzGYL+l0GZkoMMfcbzzGq2/Y9ZsoOC+F9Tvcb8aZYI
pu/VVBs7oWnRpU1je5VD91mZBSrrMiYPPtSGnShcXK0g8VzqqmtZ4ML9g+dlLLsp7vgX/piCO9jW
LVvneBsnr+V5kCabmbjyU1BRPWtlT+AdWrMOlVVn5NWuQuh2kbh1gOHm/AkxnyCvLa9zmz1/glF0
9ir1NPJOeuveW5MG004bqu+u/lHk0fDNLDJ9ydeQXigtm4cAg7CNwG73EmixiUdaba+V1GVnqXXZ
i6V2sHNK0e6GuZmZFdLLsVMdZC9iDh1QpqA/jWqYvZht+sWNeusMpzt7MSK28txVhybgz0ZN+NR6
Uot3MHzIGwVGdI4UN32EOXSRcdPJcxAakIYnHJXe7b5Yja6VvWD7bhyLPvxrupciMRaion7WreQ/
TvcBtbxbU36bjgi7cfRtVyztVAeNoYfeMnbJ9sT6yF7AaaPXun1zETV6bqpaufoJhfTUiV5bPXAO
pHgaPG2K+HVg17pR7Rq0FL/JwlWseitGD4c5vQrOQ4M7+4A+9K4esUhS/LFbNUFhvkyh9WeR4E5R
JvdQk1lizyQM+BqLyMrPjm4MJ+m0K/145xB/79hxmP+26P0Rqko8C/s08oCwVu2+SsqHCHVqdQsn
oPmpiXdMu8cq6qFs1fwcxBUMQ89NV7phoIA4H9K0/ZIgl7IfuxLjwLGJ0ouG4vgysu12I5tynDp3
pKOgiFjp2e0C1VCtXD0Bhdfp49PgkUWI9PoNB8KSCvlorkAjzQkFBLfR5E7uBl5qL2aTLGIzbt4M
3VIP3uAoSznL90W7TE1somWv+jYi7/dGoiU8pQlOanC8G1bvUboaa6841KFqrUhrBpsu4Q2OxkBn
wWNkB2Ybt9Mcoe4aQO4J/BBZko7qfxzU6V6fZXJWrL2dRdNXvN/RKFuSfYyenSYGmYVX6kdag9Tz
rO8RMATSxvb0qGfY0A6D4R8NEz4bUhHhWrHh3JtVjl/RRLqZajr6iOa3nqcwpUEfaUtsE7aDV9h7
uNvWuQ7dcuWOiXirhHmRH2SEwS6GC4k1HC/SQp2AGuRedJFnVl1+V5TAphD4S7ysGhcDe9zFU1Kf
u0Fhw9mpZnfqrLo/ybM2i/46s3tTOaohUHEGfIZ/G4o7en/rbbtZV8UqSEzGlM3iNkh3LlZWt7JZ
zw90V4roTXYWM1wkDxdj4iRPsvhlK8ZXlkrZnezCPyBbCfwttrKTJUhyu1YZusohHSgnB7Hwr5jY
mSuMmoA2hbDZZcybz8i7rxVVUC7GpfAWLz1R7zqqtws54nNCEiIt5dpDCUrz3xcJU/5TnBCRn/lj
ZFzOijvHWLkxduSy46er84HGJYzU4p6tRPtcZ85dOHYgQeaWo6XPihq6Z9my6/y7l86aHGPaPds4
uuM1WUwnc24W4JkXpeH0QCeYqSJasxS+2x3aeuqe4y4Ylyk+eXs5l4w31pKRMe3k3EHlgT32gbG9
/TdoKIx4Ha4Jcq5DkWvT6mqykb197JlAH2d/vRILziq1sFDs+uLFs6LdpAr7i2Uo1ioB/AB5KCie
4A9eb3FUOVYx+/mTOmTNg2OIrzIurxOONeqcbjNdrQzudddMzpehNTSetk11CcLYPVvCtEhDaGgI
NumwqgdsJUsn6K+wMPurMtPzK16Tk+oCOfsRN4UZrChcmqzQGCE7fFPDrCJDgWUO+YWquAi7jpcM
s5KjjKVGHC14Ypqrct9EgL81VvHr0hXjPqaw+dTn031T9fgENeQCR7vuniwbMiIOAad+bt1CAWom
FZqzshXBV8PLPOmPsjl6Ubb2k2DceDEYRKdtrU0mmTtq4LWLYj7FPH5jVF0wL2GItTO7RwPXW6ya
KACEM+NwtSnepu50yApbeW94pJopK3K21jtERvnrAhH53qTuDhO1/JmXRH1EIXZ22CWORtAfI643
qvZo9lkerMZrUJbaMWSZfdThyTgtGXLBQ3th9kP1kCmZuwvGaNgOUTI+pWL4g9S/9Udk8RxBL+E1
L4xk44C8OJBMD69I4CInY8XWH072YKlD+60RWPzanpWcXQ1QQF2DelXs1DiijVAvPNY9POZoyoMX
98ZxTswA95+DP526Mqq3ZbqhPozm49zfmFq8dOetJsv7JYYE3on8teGselsNV6Gi2Ks2bewzDt4t
e56IuyUoyl2n6zb4Gjp8swYw2pkDJEUe1jsZpKLl3LrNIIBs4lrdYkCpa9Vq6J2oujU94J1rbmdj
KSy8xiblaTx8YO5SYdMQTQ++y4YTkZWzbMkJVA/V1TBvVVWlaFMWtu2yTOrqKod4vMP2U65ZCx01
4AdzPvgC8Q0/i929bOqdn5wDdQfj+QrlnrR+9WKivuAvIM4/qPwnvwd+HGOXFOaPKtyVtZpiMVCg
yrK3vSnYs1vyz4kb4odE7uUx8EtlwY3ffOnK5K8rCmog/75ijW7W1p0ydY1VqNgZWoymRVV5bwgx
f1SWXl0DmATYPbovMjzqKumVdHK3zjyqsPWtKULtid32hOm7MPmtiXfo464GsNwHnKnqtyxdyf8P
k1M/WDpbXuh0dl7AxU6Gn5u4WyoLilDWMh0njJZ6ozpFCoTTzTifdrMVkDzUWmnjHcKYAgGUZiGD
n2N0lHu3ZpGqyzAj7SidgTUx7rKGQlXEPbkwwWg+j3YiqANN8ID93F/3VeO8NNb8F5S/Yizmnv0+
/PPWArS5q1ntrQKjzV/HMm14tHrZ3veUcOV4XrdRSnDXwsWpK+14U3l9t+VPNn/LED1p58StAQVm
FRcx9p8I0d6bvh0vsDabvrYgSXmDpcm9iOOE8qkPW/GHVKM8k4KLN1XGWw8bbVa53uZzXBf16TK0
Un2Z4c3Xt1l/HedDUjrk0f3io03RAJEtGdf9EBZpObIWRX/5NsxNqvJSmG9y1Ge4GVngmCJPd58d
ZUECK7IBMMqryc+r1U4D76pn8dei99cGj4ZzUg/4XLVj+JCB5VkKCxTqWAFg6IO8/KJpzQuml+FH
plMNFS1PXVfbZq1WsAU0/INwakylFPNDHwP9zS3HgAxOOjyJPh5WWVEa1w4JmI2oo/quFTBKRG/M
hM6+W33i5btgaJdO4ULRo2BGhaUP6jvZXcMHxRmm/6jZIG5L0sFI8eQxNnH5/dRa+OhowLgypSD3
HgvM3zCa5NcOm0MLHu8NZp4cHpFn2cddHSyrus93PKWQXawjYxXMD1x5aJqoCG7t2KyyaqHXMMn/
+Y///f/+7x/D//E/8iupFD/P/pG16TUPs6b+1z8t55//KG7h/fd//dOwNVab1IddXXWFbWqGSv8f
Xx9CQIf/+qf2vxxWxr2Ho+23RGN1M2Q8n+TBdJBWFEq99/NquFNM3ehXWq4Nd1oenWs3a/afY2Vc
LcQzf6jk7h2P38UsVYhng/2EJ0qyo4CcrGSz1UxxrDDf4SunF2SCd9G96CRbfe3ZT9DewRvdenVW
lkheXmRHLgaoVWWOrpmDUJfRJeu20Ys33wmdvTMlzUo20RrMlpWTRqfBKIq3dgWiOn2LdYpByaQl
SzlIjbtu5ZIK3RtZ+Jw52XlqhuqqGV6xc/28W2h6Dn1cBrPSga4WeCfZIqVaXStNGddZ7cYrp0yr
a253X//+d5Hf+++/i4PMp+MYmnBsW/z6u4wFaiikZptvDco5YOry+2KsuvteyZ+lKbyegSnKJtPa
SIv5qFNf5Ch2EwmbaXYEvpZ9FDNnRh7MTmvx9Ik/gOZV9/zkxKO4PfwYZc6Zkh8h1bcMVHnVdln4
0fCSoFsxeZQLZAtsMGSU8CVokvYhmxzIvIzxFa8+R6ZBVuT6X74M/fc/Ul0Xqma4mqobGjw849cv
Y6i8tPF72/w6eN5an9WwtfnA/qll8caZiUSRB8Lg38HSGYJVRZHjp5gc3VLjP8a5YsAZn2fLtjwL
BsSB1SklhTjpCEQ17YYcRsJCwIrPVZAkt0M3ZBGq5zIAOVZVkVNglGz7lQs23O+Oco6M34ZQCH5G
lcRHF6HW1EVuZrASdOxK//57suzfvyf2ao4Qru5oQnN0db7Zf7qZBeDQqWNL/W2q6majGW26MVhD
70n3Js9Rn18cI1K/Zk5KIao1Q/L+QXQJ3ERZyI7CMZ7RIPYeoWVHhy51x3U8lNgRVs0jJq1Ye05J
8NA1UbK/NYO5xCLrLCqJ622rRBj0BEkLV/VHj6zFjOjexz2Wbp+VGXkmFN2++5wrZ31e9KfBzJef
K0d8xr0B2C8SizwXgLwci2z0jzaM/PzWDnTsPvm2trLXmod8jkNIMLjNcOWMz+4kSjNr2evC/y9P
WyHmx+mvt7Wr25puCntOMji69esvVKtaje47JPhOCctNn6ouLkvoJDkuxFPSMezfsZA7R17VnYrG
Rcygy5s3uxbhUU+67D40o+xeS3BJTXrX2MvY7dDBkPGDAuPWeZyMIQKckuPp2q1stqOV3feFcEg2
J81mlB/ueQXF77zs1lBnPORCoHPHhp41i6FS0K/WY05LmAekkp16GdtacXKTAr7QT6cNwsy7aPKu
nlrDCogyvvE+MXc8w6zTNJTxduj18JJHiVgDr+3vI54cKwwr4ye/I5VHNsN7UYoeKt4wKe9JEHxT
VED6inBO6HJPT3DWHipDa3YTADLSwW18FeSEr/IMTtF3LoCC5Y9Q3iAGGTXpi+FOg3ObUJQ+DNYU
/Ozn/KaDfumRrgwVnlr5LIw3WXkZfyX9BIHbRozKV0t7aZg9fsjChB49n8X2hKS9PK2n0L0FZRNA
vnFo/jRjauT+Ekx7PKdNk7XbBEC95cGPd4YzKnuKwDFK30qtLzUnwCoBsYETVgHeKVGa7kheHqEA
WjJu+RV7jZ9OAX+vUa2fDp9jcpfF7Uq2LWF9iwy/3np5sw/VIngO1LZYmdQoTvlkOGeXOvpSn4sC
bTobbybmG6/ifEOV1dhjXE4d2Wup61bWeKMzSAbD4PlYGTpQXmfCw9i55KNrYFmyE5BydOkrdBFM
byqWRpWOi1GNsAmbB+uNSzk6C7/Yut2cJrdXz6BK/zpkGUY95ATsLfv5SSzqLlXPkQZ8EXn7jRxn
aR/q2AQXu4mduzHDwn7wrOCL28OOiUeTbVlXm1d7QO/OzfXwS9XlELQ8JwFHZCiPlOPORud5z+Su
uoUbHailjWfFq1R/3eGxSfkXuJ1bFhddgV+BdC8W4+lUHmUsA/OKJqhWXMjoPPcFGhsVO3V/zVaY
BBgY2N2ImLO/LkwWt0oGfkTOk1PkmRtEEI4S/jWf15ochPMTbpZ1EiR8sREYvLUxecHKZlux1hrB
Cgd1/TNskPxoepV1qW1hXcYI1OHfvznkcuKX55Ju2brrmJbjasJw5DLxpzeHWUa4GytW8VUxomxp
kxXa5mWBtyhApvfORMEOXbuX3HHaI/lk9AvmuBOhlKgW5nRJJsW7+qbxvS+sEZ9a9i8sJ+qDKQb1
NSqLhYwHnh7uyIYWG9nUMixCQXA8kbXTT0YwVLfLllrBgrxR0/NkBukmEVqP8UISboTjOzxTYvu1
R94onkGxv8VTf2kUbf7FH2Nn3WMMtE/QXXwN1fwGMI7QKr3FcTNvXxPyyRLo+9v4jLgEDLuhEqHj
cAwrJ3+c65KrIguNjWwqY5NfYKXuYvJdBcLLAoZ30OX7qM2LRwyyqbA09cc4Ktr6738t53+853mH
2BTCTH4vU1DG+PUtUpW17lDFDL52QYsTtJa/Tlbt3UdpaZ/7vOoXjdn270MbgB/wXQu2sqM9o5Gz
wRK7fze7Idk6rQi3ppE26zoA6aKDLzlq88GhsnaUTXkmY4EpqNXY9iEScXblPY6ki8qCq8QL+YpY
IHaxAzdNX6rFydPG/lRglvHcjOYlqKLpgihR/uwK84N6R3MnW8GcpGyKoD7KZtqG/bJy7X5fzTNL
n62aP+n2VvaG4MbXelrVG98V6SGYIWdgINtTN/OJrFk7vl02dV+fQO0BtZQR2fc5quwFMuIOu4Ws
RmmqjfrvPMysub6XCov6GLnNB57PxS6OapIpiUoKI1YZqsfdPLRu/J3tQc6s3dG+s5Fymxamkdt3
eWWcq9wc9+XcIXtlXGss+7/88PKH/fk2FeQoTU21ddVgs6b9vsDrkaLuetfXv4zCr1a5VYCoNZX+
doj5g0eNxH3Jq8jasKWI7qzSse7TCeFdG4FF2aIOnlzMzgAOyhZ4NpXq1rlnhIusBlcz9kiZyQNa
UdnZsXmm+Y2hsMjCc9xBdYpUy3DuWOrt//6P2vh9kS9MXeXPWVdhwuq6rv22NIoNs3R0LdK+2Jr3
WkNqvmt4yvx0GHrU+eA7aixQJnuRIi59B2qkXxmZ517LVOSbmO09RkpokJpZ7h1KJ7QOKhCaXZdM
053XDdWmwJr5Cv2sX/T62ByLUCMXbxT1DtA1KKFkWjte6u0N8HsHeVaoUXc7y36c/afez9jnOApr
8X95VP+Pm1+YriUczXB00503779thliYTOzZx+pLlKYfWXYhPe/dDVFkncMZyyPxOaZI4xWKR+bq
MybP4tYRJw2DrduEEo2ahTyNphlErJfjRl5ADpYdKNnM2Q/vOFK0Hv+CencoDJTBGKC14vR3N/i3
PFWHepZqGpN1Tw4U3AGEUQGgB26YqC+21DGZY3bYane3IaC+bk19HuKjubJAa3ZEBrbOrlWdPgnH
NA7SbAgn4uzqq2azMxHRhYBFUx7k2DyNb2NT8P7OwiyDducrw6aPRA3d12m1RTuUdyDlnS+BmmBP
7wDGI0Nis4k134zGd79Yvd0sYS6gLqL1zrVKEGMVcwdiQ6SD8yC7gKzxL8XkIbo5d2Qja5fGGzED
N4P8rh3UOT1ERzQVrwaAyL+/TWx5H/zyDLDYDbsAW23bAYSo/54ZQLIy0dCy/WINIMfLOiT5hbvA
OlJ6+6U0vH5l1rW1C+am0oPhVvUmu5O9vLpx7yUrPBam+ZSxdJLh0QI7xcvtG2qg9kurgf9wckNd
yk5XYMPicatwmHud/D7o+yfcicqzWZr2nemHYtmirPwNmDuMKn18m+oC1B+uKfss9IunSqle5YBO
yeqF1Y7NPXKP8THwp2SdeIPytQkXckAuMndVuMF49IrMxSfe49U/Xxo/vSfWt9YTqxh9N+gKbmSS
eOmkFmk/v+f3ReZoq2pRfT/OB+g/f8WqzKju5QGplJ9jcvDnXCXq6tu4z5iIUEpiTfHLtX6/fmmD
CmKbJKieP9q2eg7ghLwnOvZCcTlk+7xW7Lc+Qje+tt+7Bg5d0qkVak2e9W6X2IFDWWRh2oErwWAE
kTPi0CuhJtSZde2yAc3rBGqo65b7rqDwh1BIwm2i+9hFQ/ePoM9VIxYmbd4HL27ePDoC7IvI6xcX
gsDdZDTOI3A2fd27iLuFuBE/jn7VYXOH71GEdMWShQsI86G9yLHDhINXUikerFXG+hrFsCqfkoXs
vR3yZmm40XSfsCE6mYOmb8UPoRSpd/Kb/MmnyApG2tMWK+brZ0hO+G3+b83fLtfC6FuVprAWcq6U
Wfm8Xorl2EEtsDTK7Wbd9bl+NQutocDBx+rz2TDHZK9auOJ29vfjcjTDN65Kjc2bMe6WhLvLUz/3
nvXWMm4d5Ka1kysR8rLXmUfLs2LwAacwLqZGNOmQICbWYqCo1eheHnKvQczAC9PljKa5xRrTmPZ2
NsOF53HtfFCbFn5LLC6fUyO7Vc5iapd9NIo16kbPhuOO97Y61Uut7+qtbMrDkGntou+cdN81xXQv
Y1oKPFiB9CRbMl6M7j53ivHuM9SaEfr5bXTNdLO5mtmHp1EqrhMcjUi1jm/Yen1Qb/SvrqIZD4MW
nJvRHt7M0tJB06DehEPKz6P6mCcN1MrzmBbg8mEMLqNRT8tl4p89pM0eXFUZHms/YhdNyXDrd9Pw
KMpRP838Q8ftspL8JB5Q4FxACjK2yxUHMgovJy1+FLwj0OUf79kGFo/qkLZrS+vFWjZHNw7vs7Fc
ytZtxFhqS8MXyhbGMqkznz0ywl52tdE9Qz+GomP112c7bCLtnWlYfb2XHfKQ9MA+N66pz1pWfbWQ
o2VPY6t3QVKUD5qLeHbZmP1dbDva2WsBJAEiLb8lCJClyDq+5mmabTP0FHemmhfPWH/dywFfQuHb
h8CulRA1OngdbmPcDY4zkFMZhwsU2PQMGWBxG6GxkjkqsXH6HCGH+UWGi5rVgEw2VIfFcuWwOw6w
Jh/MYf7Okuqo+YjIBynNxGq8fZb1+hq1hhJlTRIV9uCl33QEdMrYGr5jVASwGEvNh27ykcdJG2vn
RerIs9exb0MS7jnXsv+wKCpLdsU1y9Jxz/s4RbHitYXphUnfgABgnf91cOfmZ6xIDX7GmWi5AeHm
LgJquW9Y9S2lckBa2ejuqQAxozK3L4HKa1kqBkxj8mCnpTgVPd/yVPQoPqPa+GVyZsqSpgznVCVV
ZWAmIgw2qSC/l0WjlV/gDYE+CtwcLk3bvkPNtZKs/DIB8t969VRsZTMRh2LwgIcNY7mbRqPeyMlI
Qi5zeG6vvaIg7+TF41rGgzrcNZFmPheT2h2S3jBX8jJaZZ/VhDSYl/VIB7ToTiamZcAW9IZ3Axvj
RWlLg6JpvMfI/YuMaz7YbfDd0thgeIuHYzAPF42i7lwM+9ZyVKGaF6O2KPmCgL7TrUJBsbMf3kez
QQKgXMT4rS372DGfLbW1F0NTT2+NX8e4PYXjVzPy4a1X4rseZTvKJD4gTOXPHG5kRKLiUrJjDxaU
uTd9nlYfsZ/eK0On309+mMGYNodrBmx+CWHC28SxmLV9ldbbjaLJWesNQb32omRRoZ94cU0l8xa6
BkOw4ivdxJmPSn70LgLVZYdVVsqd12vK3WCjAxaL8ihDn3F5pvZezz+KBedvHUagK+uJD9tWg4VD
1xRfnCREtsdQvOcx0xMQza5ydfPCv2eH4yx0KBxUYolZfp+dTRHcU6I8RareH/VBMy5q45sX/ELi
WZZtLUPykAK0waZlaA+UIsnMtiwZXFULnvsYwC3QlxgUSRs+o9RhX+Ku5HlFp+XFw6Ovf+RlGD4X
qqhWzpjieeQOzd0wHwoRIe+QVTvVy5o71bE5zGeyUw4rDb1YmpD41jL227gyGbC9tJ4g7WinSqjT
sXfTEgOdOnqaBsrgPuCLjxDfjMbwPjozCBce0lPUW/1p7YMYu02CwFduokRbmEClj7ZAOFaDkdYh
WKl3O8VorrcmqvLGaaxRh1nYawO+3XOTYWBQFdwmkZlWzyVEwTXGYMHW8a3yOdORs+SpbuMWQ1OU
BkaiTo7o5dwMbdveBWhJL2XTabvywAIzujVRVHSP8BLBH82D08lS70Thf0/EkxdP6leg4H9EQDTf
h7r0Fn5l2k9JJepV7ljBPey/fBP1g3o3KOVA8npUD8nIj5RYBRIr+PksLVW0Vxi28U7lf3tLG5sz
pDxz5Vejxia7+65pQf8nt4ZSJcmfESu7RYw1wksZjsG6KoAI/+lkIl3FVsIdoEaWe+pLscNmkRug
MKyXrMz0Q+GN43VulU3BN+UH2TMo4GShaPqEiKmaPtu+ASTaV6qD7HW1DM1FdO2BxNMruqFH5c6d
NrJJ1Tja9iT01tOYpc/oURmLtFXik5vXwUUI7U8eht1rGKT5roBns7YQpnz1c1cj7VeoqLLQ63bB
SQRN/tBkPEFMH2GbOWyXRnWEzSwfqN1rg97tuhhqdSt7+WNB5T6pEvBZXLLvVxUwpRcDGb2L3Rs/
fS6kwHQt5+jtsBHYM1pqVz/gOJYDTS6x7Iqt8OwjtbhyqrR+RS79FWYSf59Rv6Ti7X5zJg+g1jzJ
hHuyHQITq/B5UuCA1NKxNX6d/j9n57UjN7Zl219p1DtP020a4J5+IMPbdFIq9ULIZNJ7z6+/g0zV
kZQqSI1GFQJ0EZGKCJJ7rzXnmEHy+iTD6l2rKqzPfp8CqDCj+s6f3ylVgx/fCRFc/ZhV/qMh+dJz
WnY/vBOu3t0kGQ7XUoFKdG7GLy365aFKm80fJnlzrSNfmvWvXXnaQ6ouGxTOECD9WudpM68IJBk/
hRkFGuDPNj6qVaa+T9XoafKj+gr4T30faDEK1rp6GEqGPv3orZaD8GITa4zU+vUpQTMeIh1V0bI6
Cya3UOg0vjhewhqkfgWbRNstrwgiEpVFEdN8mveOYXSNiaC5UZiVH6j+hJc897JdkJCzwGgN8IeY
wpNvJ7kTREwp83DAXZoOJGMlxsNyhD88wnzr7pf9AbEjvHdzWdZChVtROsrJYbSD91ZtGwBTNGbj
srH1Kk2ahYTWCW8p9qB5tZayaBfHUYTeiFU7KQfwmra5W1b1xsAZWjTqMbDGey7E71XLyO7MuMvu
YqYcKDGp0HcF54LrR5y8YZYel70oRtrz779BRfulnEWHz7ZlQa3GwCUk3pSzIpOrSVlbPTO8YdxS
IJw0upITF0YvBY7VEKYdnVsh60ejyvhR8W/FaOfRQDVGceNln1XZiu6KKo/vSkKs91YsGtpjEcZy
G5aoDJh4W8uhtB7zovsgd9yY21Rrrn5tQVsppn0iqd2Hqeun3SSQcQbA4T6UGuSNiRLYxdBJyEEf
/vp07CHN3qo5dfr51YoWh6xtGeW5J57k/Yg8e3l6XUz5oaA7TAAXh5WznCLT0+qUoj59tL69p23X
8dGyM91djvIFQD+Fq+NxeQ2YSDTrxpVkRYM7UAm8USHM3RSEL/hc3i7fN9kCTYw2AG1bti0PHlE8
Gx267utTwTkrJ700HmVCdE8++Yq7XEvhvc1L37f909LvjzMj+9vr2f9ZevMqcWiLLdJpeojybd1J
3jYKwtBlgjbNs7TpVkmDZCPaLl993+Yr7bTqWkVbL09bdnS6Wrp6anbb79tMYQFMG9VyI/rpKzpw
8Ji1IjjzfHkvNMpYk+ghVdehdQf/PXeNLGif1E48oB8LEOFIazZgYJKt8qKVXf3x97/vXxrZmsYc
AUGGgQudsu2y/4eGUWYwyQnVJngCVBPGB8Pc1Vr2gMGreTasdivGWvko+5ZwA9XUriVM/X0VTMYW
s39+yqHfOznCQQeFFT/y+UEC678yYpSgy6paN5ff/8na266JZtrC1ChuGpqlW7p4UzgzFNkPA7pS
H6dxWEX2VCN94EFPCjKfTbPZMU2OnV72vm2TB5OIb/LsHDXVuyczq49Y+5CbK1isaCNgnkrT/slH
r++kIpXPPcywe2lMr0Yq909FxRekEimzS4MVtunCz9Tz2FSUNgedfO084SZv2JZCbCJ7lqXlYTmQ
DnxPblWY/0GCoFlvLkz8wy3TAKJsmDp6GhQqPzePcNGjMMjm+AGDC6ZIyvxEf8afg7xZNOeHVPXz
k1fgOaeAvX+zfVldjvh+7LItETms1kQn629+kTfHfV/9/tzcxriDqymCCav3dxpw82Mg7CeMA9RA
an0koMH0xcbSa/bOh+AEdQec8zfLJtRaw54r6QSblp3Li/QyMU61Feo7cHTDnVyUPTCNGxHlvKTU
8dv0qxZqy/yE5UUkrwwcZAH+cXkRHGbjJSY6btkp6jZee0WvL42SY0KNkCEn7fl4fliWmlrPHTDL
7frNjiyF1e4sBxqcKq6qAJKt2sIEpxdPbqCF3YOZGOOFD+SuTTvoXvNDOTzhmIrvX/cblEYZJNen
ZR/iDDXLmlOekHljlA0sVz9QyGzQ5FOilN+Wlm3LQzzvfXPwsm3ZWze6uRc+dJp+8oujbLcUH8bk
VihFQV3874dl52QBvN/k+lgcl/Xvu+UIpDFNg4EmrU3erjRJG22+8yrzg4wuI1La9GLN92HkIfF5
arJr/3obRiS/Iay1pf8+753TfEBwZnQSUQssL9KVqXwr2s2ybzkqTKdqD3V1ZKAy38v/6V2VbtyH
nv7tXaN0kF1rEEgR0mmCoEtAYwJy76lGyYIrrbCvGDet67Laq6P0pPZU8TUADKduULNrmjWfyBfW
LlDl9cuyZHg6M0BSMoyy0JkmTohLlh0R83xiJOpyvax+f1ieUcF1/b5JpvngtEoMJqXppTMCF2Bs
amZtAtmQzsu27w+B4QeuX4TJgepxfIThRQLgvLQ81JI35s6ySNcq2cBGvUZtkJwiP4OAZRXZ2uJr
WFVRUa1TMBtQJeBBU+QaML61L36Zw8/ou+y+bqhb96Mqr19X67a9tYkNUjXdy12RVZReyqIjj46D
A7tvL1k0nSj+JGefHh7YU2E5XqNrj8OgGutW1NN2Wc0JB3T0aYyvZVD77ytGLIqd6I/JNHYYln96
ltHdpJhkGG42EXUBtf7M2XwYEa09ekZebfOe6U+eBwVEy/BuOQDS2+iYgWfcDKHdHUWRgxAe7OIz
atD5BaxCslYZgqAjYCH1ph31yVl2IIG6pVLSvOs8v4AuA1A2zlCvh5Z6WA4QJUxqiaJLZ5GnWrhx
6undQ28zafVgtDFzrjazCefTsAKciHgoxsDGkFnbeaGqv9drJEfz7siKUXMbzFfSvjLWViCGwywu
xvcFek4KpGO5EOcGeZWZwLMWY4ZfxPugLlJ8uXZzHHL/m2FDHbqv9BOKWzLQxktVlrSnkGA+1fq0
VsJGusJbGO9Gm7pSgYZ0F2fqcKdCWbxt9dOyb9lSKWaB6iYw3GWV2sWtruvGgUzFYF+HmraJZSX/
MGb1ZvksjKHt3KCZ6kualLTwRiFeP15AzKssy7MnReOkJpVH3g/BUN4LAp+WZ2ZKDAKtEHgSagQ4
ku7ba3sYg494NV6/CNUDstdbMDo1sjquclJmrlEBRpA6kJeZDtu0LvHJYW4t7deFcVkgSeh14T+7
Rvn/csyvb8HrZHVbzcOC728h+ar4w21Z/fWuTDKVJiPe1E3NsN/elYXwGzs12uGdrk/WNU7aK/Ed
5ZPSko/ZwWjZLqsZ2A6jUimYVXQG3b6lBDn2Ky/3pS7m4zELNwOIh0lQipDE/70k6abNKGOMtsvS
697S+ENrEkzJz9PWeWRFW9IwCchFQqS9nfMwd6jLAg31g171gDeh7sqVpuxMHRjnsvR9m/0P25bj
7PxKaqgzSildKZgxyT6kOH3oppLKY2J7h04t9mM2RdpWGTxzM7bceV7XSafZwDOGiTIkT13bJCut
rsxDaQMUFfV9ZEoJozIj24dBmHJ5ZjUau6+kLyo3WJk0TH/h1+UoKgDpWrNIMltWK+/BRNLyWCAX
3HS1VRmXZMhKWHNh8ai2jD/qoCH/cV4Ni3zla1714KeTfsv5x5hvFuiMJslLuU3iZsBMz4q9ZBtA
crr2dHlPpjdslrUxbu3rslS1lgxljDy92AQ/7SwbJSN9gqDl7b8fvDyfKtVGnp/6euzy3KTlbrxs
7AZSx0NfwyWrKd7WD+WSsUpfPFICNlECFMlh+ZdEtn1H51KneBt277omo8LLv8ggr8DFUz5A3MpM
8VSk4acgmtIv4RQ96VWuM+wfPH6gFspGwiEf5gNC7hPvQlFyqettxNbzcOl1cRlDqWPMN6uMbe3q
Gn/E94FVpbSF534fSkEoJXMBd9x2avV0Y4VTuWc8bj3QJr7VtFD7VAgvhpjoaxdNC4qLX9bchOYd
bTBdCk6sd7ac+XszrLpN2XPBqaMvy35az8F6Soik1xt5zmbw+rXG8P+SJIwresUuPql29IjLqwPr
p4oDjVxptWznU3cj4oE/zCzVbd+a9dYsbOlDALxmOSAhP2qt9lp1gK8ePWQhBZr5BWVfr1xrnKwz
7mHtWhcdLZl5R+vR8IVkJd2qXu0dpzQtV0Yq7Juox+ECl/R9XeU1+LLCfyeYGxS+Mj52plmcxkqH
nzRm4yM2j3DThFqGIp+9YQFYVSL66bLsrfA8mXr2CGVpuFTEJjAl4ag4nKbt6EvAkNpwemyiNnZl
4m+Oy5NM21+3oNsepLqXbsyMJNnljfG97E076FbLkwhdTFaNZxl7kGb1uYpgs0zjhLCjnmdNYaS9
+75KTtS31bLwqiOlpR9Xl71hRclheW4zpyuFpU9JN6X3aOs0/kXgHUK/E98WufV1cz516R0UbNzS
+pd9yzMkT6y12JDRhOzjzPPEh3KoK5AdAOcQYFKyj2nQdKqxT/IZTecVMrlSZnQsRk/cx5N197o9
sQ2qbihkrWbwbhlNPy/ba4YkbloDBMC0lNykTdE4wSw1kUbiWtLA0q/GVPYX9J/kQURgdbsWYQ1w
3rWZNebhdZG8GvOwrHs0Y7bEbsLI4SYLDEc/ZyMYy7okqud1W1ka51CepMMP4pp5m6/cjki1PS4W
DF9RuXVR+Lnq/Tsz8sLnri+3JBXngVOkn1MCwiOnaK/MjEXg5HEE0cKfnuvRuxqV1X8mfefrVOXK
kzrpA1QwAHcDZW8HSjyYXc80QQomzCAwsNnch2QPnmZnUeSaF5eDlqVaa8iKsqzUXbZJFZYZRwp4
jXR5DToI4RZ+58uy+/vzrJ7osSCY8nXnpYNjgznHaxr7a8ko9QtzXBk3q6LsMztqz+i2wMSJoL6X
AsbK1lR1HyHFXT0ftaIjrfys617dTeFsalqcTYuLyfdT5RhMKH9m/1MzEk1haGnudNVgIkDjgWIf
9oeCzDrbjxiIYGZVefkbCGrdwQ/qD8qcz7Y82LOTuPXTMwHx0nHZtBxqBEAhPTinq+/HmgHJg4oI
dklUiZWqjv5VTZuJ9CpjJJku0c9NJHdr1c6zB3KxVLy3mv9ZG5DA1IyhnS4uVjFYny/5EM8EPkV/
Z4fAD5dXqnzl2yvlc0CrZkjq1pAqcaa0lYswOFvzSsIw9Jz2UwLYrS/DTW1Kcy4Ce8xEj/Ahks/p
ooSkahI1OxbS0zAvRUqZnvyianY5CYSvS8F/tr3Zm/t1v5ax8qMOkA82tVFcJfNiYMjyQRI8LKvL
g9CszFi/HgTZUKgEbXCoFRuKmytFeNOB3kwsLXlE8qMeLL2tV6qB1RleBmSwgOoAdrX0xko0cljn
HfDQilVvt9ah9AP7fZW0bmLoAxkpSP+zvhs3yyq6rz1JcuKBbJ+IdjEGsAT6dkueKx81o+88rL2P
hLaHbprPgDJJqzZZEmYnsLxomcHubsvJ724VexrdIMC9Lic0H7S5wuTPtaamD/W9lVWP3zctS1bZ
66twTjOUCfxR4tQ6kUhuMenHNwdpTrjqvLpsWx6mgpGLg+eQiEgLOB/EoNuKApir0A8DpFuAUljW
p3l9qH1UTMs6d/G/1/20etTlDOZXJn+Q0Q+nlZy9MEEE2pkJ5ksIDYJYN+7QChubwCrCo2Gm/rm1
5oaT1FTv2jyDfgHZ97n9nCRx/pKpaEirSrXeSVz2EA4kzdnvK/WQm2m8Tcq2vGPWCeIjLZPPHYGb
y7OUrrj6I1crhHuey6V1+/vKnyp+tt3QJdRtU5UpC9tCaDI/p59rXtQog86SC++LyGf8waT5x5Ra
H96OF7X2689pPK0/iBbMdUTAuhuH51ElGk+psRVLQgmvrTrsSUIi8q/0NEZk+SWMqnrf2ivNLMJt
WuTBXZDdJXFzzTVfP8iS0A5UCwh0yYvEDbsWBYyO2YBZk77K5RHq15DIXDp4ORy0MD437aOiS/qq
GeG3UbdrttgqKCdrFVaRJiDWQjkYs/jGlHEFAZT+oCrAtTLtQ/SMcla7mfJ3hNHZKH0gGKv0N0mO
srKTrHjKNq3ad5I9EVTk08DEay92dFNTF2OldDSje4oeUL3Vvr6KkSQur8NmE0KRPkqyScsdQqqT
kdO6SVGmrnqPfCorSFxPKPkGC5e86b1E20ziS6ur2b6j1LI2qY+7ApDphgr44JpVwdhbtHtvCpMd
Xly0MhO6oVjkDoheDJ1kqEkhf3Kd0+OJBQzntHQGOZzue6DRkUR64xhwz8feC1NEjc01OiZpjfCu
2IyapTpx0NO6j5tyJQNkI/kBlozUq5/iHGRfZ2TlOvO9zJGkMl2lvlrcRagBkRSoZyDW6rnB4xQr
YUsiQ+BCuBkOCI7tIwmGgM9rDFL0DIP7GNOkmwwqJUdy3RAhltUeDt8KHibN/KjZT3DsgTUUjjFQ
MYim9ksql9oJ+cxnP9C2ZsCYySjzKHO8biwPVMP9xk9Pqaa/HyJDO/iNbK5iAb6XUYvvRordkB1p
1PRYHpjVpSfM/Omp5CI9BkBfWxwZVeQV94FePAjRpAcR0qr29CPl6ytYLOMD1959YBHuTu64FWTn
XDOix0pKtorZ94RahbWb04681RHTdZXuJIGJ+qEICIAjQQ+nbOR0XdecW+MwIYNYzzTPDaG+5zax
pnOQI1CRTLriWLNOhUfKrIwja2MOujgUZfQ+T73+7I0UZWOYGZZSebt2VG8t5qMOl2RrD7YUKLQ6
3CtR1V6WB9WEnDiUGRF8QYXoqpS1ozbWSOU081TQjb32KFFWoxGA7zeJoUVs6/be5DTy2S8t8R77
oWMFwbGkin2QUmnYj3b3lOIfP+vqgDZa42vUELi6qkawMDN6xI3oJ1ddBSDBmyx1OzCSXaWq6YaS
9kXuy7UaqtxexmE4y1l60+DJI50efS0mefAYo9as4qwlCD0N1hQs7G3im/kKiPLKGPxPhqp1f7is
KT9Pt7mqCUWYArsnVQMiYN4qgSGRZaZd2dlXZEfqYz6ipyI7xuwkDDmNKTHpwrQMQ2pdeBHW+k4U
L+RmmNuAOxo5KTHx6XF8iOmyt2E34hrm3P7DlffnRjZ/oqlTDUCurKh0Ikz9jVNFkdWkSssieh5I
hgLpTeZgL+e3ZaLkZNaO/U41SVEpqAO5BXPHTaLUjtajtFowwsUElSMagYpryUZTjHpDw4VpS9ik
t7mc2Wt5CtTNNF9rs7gPXdtItLWeCjKA8uCxGeU/feI/V2mWTxzhtSKQ32MK+cW+SS3TzmOcbV9T
gGYHmIvGEcXOihz5iFCmBB4WYS2ek+F3dSjXeiSfJ0SaqxbOQ2G5v/9wbeWncsvy15DLDiLXthWa
zW+9+wMif7XjgvLVZhYC96StCPDOnzsrmE1LY7OadDt2jAhSizVYL5oUf2mbZji1vT3tc93alrLJ
nIWy4Y6x4XDwpADBWROaGyUo4cpP0CTbLviABky+1FNwiWtTQdzRhee0VZNtSxKHWC/lD6IqH6U8
9By1iB7CtrznLmav/aJPSTRLxLaStccwIegx0qG26UYMNW5uMESt3fJxASFqS0NeK363T9NadQMh
d+7oKxVZXSY2onm1MoxkXffm0cf6Re5D6qQDaZCAOl/sJgy2Imye1GwCrVjkd7ml2wfVVw59KN3D
Bovex5y1jmLZn9McWKA2tvIRXY6+y3xuILmURFvhqdWRM6Wadc1t+yJG/cr1ABdclazHHn5s5cXt
SZWbBk2tTWiDXBybsm3OSUocs+HnrQuvOHZi2QqpEyk3hCdI9G9CkkrrcXr5/fev/DKq4ZdIC09w
5uuqaVpvRjU5pFSzFH72NTPl4aar7IJ4LU/vXfo693WgMi0qqKqr86+zKPPgVnAt+P3foP7yG5x7
v2hU+CFqtFTf9oEVyawH7KzTVyVPvpDq1pxQbyTQ5VIflSqkmKU5rcbVGaHHlhmYvw9GZVhT0kb+
3OfWJhTqZ4IJ2vNAWC5omFE6JjAFojGTV33fqaepJxb093+28qZUuVyYiBnQbUtV7LkX+kaeocRM
J9E1mV/Dih+fHItPdturK4IHgYR4frnPTAOJzNS8F8Ga4v0eeLr2MbeGPbduzKrkEDIIKfqL1BUO
1Vf7UJtj4kQW2QSEGbgK3xlDYUt5CEtFXo9BvoMPJa+a2j8qFuwJjwhDo05X5KcY+8Gf6hWVU2vb
W9T6+iaBs5KSF0o404z5Th49acg2Zg+NOaBXfSyRj65Lz4PE4ofdyTRG+jm0kbHiEkna5lHtlNH4
OdPpbQY4It1YGtv16A/mJhdWwDw071Z11JW4IUd747faJshFdav1TYp3PjHXA7ldG0/XI0YkNqNV
4fdU96YGv5tWrirdb1yvYOBqR58wBgZ1+VnSdXHmyi5WkkR8r2IRHFpiU3fMKByphXkPWOXsfa+H
Ly3jPlxLy9h5GPcgeItdUTeoiam6bBkxKAcYuiHQ4C+yRqwvgBCt6sjVyptgb8y9Np3pNumXIQmT
gb6ve39Y9yDMuAWI7N6Gyr6zu/ZZgFJMGdSoyk7BEHdT1IxUrwiQmN/J6GYP3niy1SLeBWWvOGOn
hxPVkswVZeKORJ/faKZErGwJy7KX7SBz6FxIt2H2IdMRMJBEoaRH8jYZG2bKyu9fgI2n93WuGzu9
qye3oQQtC+UGwP0cc4SbMJ+a+g+3gTeGoNefsg72waT8boPde2MIa2XP5rw0va9GFQaMprrMiU3J
3sQokDaKHLY0nbvuYhiiu+i+Qr5n5B/zBGs7g4fNoHf33Rw4iHPxIeVL+f2Z9usFghGALWwEB4qh
mr8AZjS1n6Z46OPnPmyvyIaVe8VG7l6hMHY9rtursa2SmwYaGjqJzlXUEUeaYiluIxjCSBqp3nWt
5B8Hq0VBG5saIsiouzf7Bzu3Po/+WDz49Pz/JBax395bGatoKp0YTbNsnTPv5xmjoYR1WhNZ8Cz5
gG8mkIp9br5rkogbF/jSjTGogxNIXr7Hs0N7CFnsPbThGzOxD5liiP0ymepk7SzVA3q9bK/2pGXl
LfMdhXwKx0ddaTZ9fdaUYh9RONwqlj+DODDWQEyzD1U/yY7m1Vuigb6MKMWetNhCuNJU5yj1qi21
4fgh7SrKZlx9mnZ4/P0390bBtvyuLJ3JmyULFa2r/UYvM6UtRIAhjp6tVK3Xdmz43E88bN+1dauF
RXw0BsVY45V6HiWCotrhII21OKZDtca9BIC4D87aIFcnkQYFfGvlg0lw/Y1mSXsSCzup0d9j9iUN
ErPGCvVi6JR10rkUVWB6RH55mTLvYyu3XNQ8JlX4XN95+HqOVQuL/Pf/Vn4/v3zf6H+4haoWP1JD
Md6cRFWfitrys+w5EUJeoaTtL7iBbYK2O9/chwx6rmkYr9DJZGd78u/1Jnjxykl1Y1kVm0S3/fPy
kNuUdiH3ADEQKCuxW0VtG99yqfL2hVU/EcE8nCTKvVaTrkOpuhCoPABgoDyKu/Gi87fd6ACHQn5b
O1v3ybRPJP1moN13ibOn0NwTqZGQZkmOAzyczNYcUVjYXWXtXWm0a48evRbrypFQcrT8TSdD2iUl
rEU3k2GPL0zuJdS9dp4fBW5LaIhT+9nc/GCKNd2JNHNG3ZAINUlBgGDQuYIzyE7NTD3yU7skwh4g
OFoa/jDRSu+lMSlXtCiu6Bfzizo8NM0U7phy+tTpDUzdaVaQMtwlLkJw1Z20dwxQkHjW/XNrtEe7
rMjy4WoNDNyhqRhfEwZ1zoSgdR2ReOKkM4ffEBVRxWV2YQRpHy0jD480sXKniXWxUwJvOIzW+DKE
rUrXIVMO3pzo6qnZc9CWIByoYzqEBgyngpQOrySXsoHtN3Ap3AiGKVjkKHjIQGvmUqgu5gpc15kO
0TPHoauAikXJe0OvyLScE3hVi5obmiG8McqxDsb6rHcvNOiba8LowQGPsYf11m91r4rfI/Q/eBU1
4nz8bCWSf2LSU24GH6p3hbTOiUaoQ9TG5aOYH3BIOyS0FiffKz7D3nmu8IHvlFxcADvrd3rbDjsT
mmoPl/aqhkgqB5F+ydrqrBtQ6RvLv+nJ2boBlurWSnpHckT+YvrcC40LtX3zMVMmwxlpPRwzWb0M
QlHvRyXYjlYR3/TMeGCejc2OyxL17T7oiRAKcNKi19sZIaV/8KTcjIvUXkfcyo8o3sez31Kqmiy7
vvHJP/vD+NL8ZYxrGorQBPNH01bQG765DnckU/Kr09tng/gYNw5Ghj0pvizLbrmGMmS4WlbJD7Le
qGS5F07kA/IwFH8VEMy4NcLpSzqEYpvEAOcjAXj8I1UP0wGTZe/jaK5QMY7n/nciIRIzCCg8LnH+
GW+GExtZT/qLZziqhk3a70drpfgj+P60H09y/TFOsp2G6PMOREBOgGDWnqFXiU2UKy8LDQbXyJbs
Em0vBnpA4Mvip7TukhXWMe4ibcDEnPfq01Bs8MSoW8wDeEP9MD/2QLXiOe8zq6v2vo1UxZ26h5TO
F9y1IVrLGWigYMqeBwulkTF0zdb3aCjF80/Yq8JLF3XjOTTETTMV1eus/r9/osbVC0XuSw5WDDFY
82b1fx7ylP//3/yc/xzz8zP+5xx+oSOZvzS/PWr7nF8+pc/124N+emXe/dtft/rUfPppZZ01YTPe
ts/VePdct0nzN/1uPvJ/u/O/npdXeRiL53//9elrGmarsG6q8Evz17ddsy5fE8DYfrixzO/wbff8
T/j3X4+f6gByXpNn//C050918++/aEYZ/7IhQDHcsmxNCJ2qDrDAZZeq/wvxByHX/Er++q8sr5oA
Rp/9L1mGyWKC9jJmwBenQE1q6bxL/ItsCAXLM6eHzihF+evvf/039t/r1/bPLMA3A0mdbolhcY5h
PEDSiwv/zbmGO6psJUret/hTw1VWxRj1Gn/f+Ijh/DaFpaoJl5Hokk0Vb40+5yoi55u8V9JDXVhM
Bip7h0FUPktJ/IfZ7i8KGf466hy2Kcu2bvABvRmO+GLQEzNo9FtDoWQ85fo5mfnljSWJfYisKde9
O+rRjB2ILUSgLiUu1xZl1/o1Y7YUfXnsU13yqGxDPCFGeKK/I5P942hKH1xbL6S6lDFCNzpSEbzP
P/wQvn3YP4IW36I75g93pizKMjElpvGLNqbyGwBouaLfYtoqnqoJjGJJig+9hIIC2KSrK18JbHAG
Tqv1TwSdNTeNoh5TwwxOTHHCk+onh5KZKLHeiWtJJK9ajfLOLpgnYXpdoTZNN6FKObrDFaPOKBfP
V5zcIyRdK2TzlErJ7R/+TfNH/oNNhX+TSeWBi7Jt8W9T3up9VC30abwm2i0/9Gxb1bLpdpXpYzjz
9y2BasjxFEHpG4B5EVvWzstLmtUkaYBm9PptaJXviCAuj0BSmUeWygVZhxqGWFUi7nYG7B44t4oz
QBv8w31lPml+/dM5d3TOKM6qt7XTrMi81sf5fasUqGQMKboblW2flnNsJmh+0++CYzYxew7H+Ny1
yfCxqN3GIvNYSERthrTtOX3DLTP3YaO1eer0VCC3PVMY3ErhkQSJM6Ni8n9MxktYb4KrhcSiyXv5
GOg2iRcmopwojO2DB35rw2+jhTwd0FewVI2fJCnyTara6xKVjRv34OZLxj1bqS/yHYp64ZNUlehE
kU8wfInO8lalBxO2lWxlX44+OeyGfV4eYgjfnZFuhRG0bhXLZ5hL4R6hBLND7oq6JyOo8/Pxo50D
z6Hj/thJADAiSU/WXCqGbS17tIQjJdrockMm1LzUx91NHDUx1GOpvqNCnV/k0tvnCpjfUl3ZfW9g
NY5hs6N3qYZYWWMJb5wxqso9jrFq1UvF19EY7D1Ruh/UzO8dSG36LWrcnUjravd/+KkaJDMK2ODU
zN7WSq3ewmpGsuWtpMINMluLDjLIQq8mE6BF/MG8+tJrurXPx/pdEAptTRN2oqaSA+hTPYU+R7Ft
bQo7cTWdSFK47REUxCQXaWDXVjD8zvhV7D/Mwd7aLJYzzGD6bDA14S+335SpDNpv0cDo93bC8cyF
O7jzY+OqmXE6t7ytTZmpEV+8bzuwQrKzHtSHUIrva/uTbMsqtrrwhejsatcz0yMZyMZsHaBsK7Np
NQZt+Kf6+D9cEDBYaBgMZm8IbKqfZ8005rO4jAflFul7eSOjQrHG+GPYJ6egpThqWRmThcw6WLN/
dMroQPjRO2TIzR9gQto8XXtzZUI5IzOJl/lrxHL6/2BP8Uaz4dbEt9Rm3X0ZK/qpQu0WGac81JxA
ltr3afcU5/A6wik+++pgu02vqtfloxyBZ4ZjD9WT+MjVNLau70pIdvZFyUxp9uEwEJZOfDk9sjx6
i0Nq7tWwu+tiPb9k5XjoiUze+J5Su5VZyidJmiNfo+RDFAfSH8o///QToRusM6RQTCSZb69kqi5h
o5BJfKyH8IvewhnpmeY6E+3+VRKJu7GOX4zcuqXvOXeChuQjbcazMnYGHS1tIjmjaZkAIKoPTBLi
m1TunEkatpNN+62k7er8/lQ0fm6izMMMkzrQfM/gP/pXb6baShFhW9M69baqmfWqaA3pRCrbyWy/
MPkwr5bQNafEpe20Zkx/wZTzY1pFVPk0ddXG4kYhpGmt58MXMYsilCCOV6S2fKTe27ncgHsuoRqi
aRUc4aQBBzc6DTfHo9GAj5MDJHl0hyit8g67ttYOgW3oq7Sogw1ditLpFDNFeDESTlBwcvv50UQ5
zTTfOjVM1tdWVCk7CW+QE3cQeK2OiIFuz13BusIFb1Zypt5ktS9epKh1s7BQbv8/ZefV47bSZdFf
VABzeBVFZanV2fYL0e3AzGJmkb9+luT7wRcezAzmhZDUCi2KLFads/faYiDpGXP/QWa36ldsvpaK
AADdkNbBpvd5T8aNHJNgiqQN7/oOozXHzf++363bWPHXOYEIwr2VvW2yR/9uF2RFHA3e7OuPvl8X
S+Au49OMsuq4uC3p8sJRT8IfpyBlfnGa52VYJdO8d+TshyNi3B2mgYgcCOtAm3BrVeIyDITS2JZq
6NHQt8maZB17cj4iUATGGEQU1jZ1A3bSMQdc5T1zw2q2nmO09ch0cZaKynnxSGEpKuO4mINx9mRN
dMVMv9jISf7BeV17sngeG0yDEC82ZTIgV+E6CIPArcPShoFvSAzg//ue0pls/7c9RbaMZ2kW++u/
yUWEMoYRu4b+qOrq3UL9DzAu+ZIXHIhdo2NKdsS8iiZSmmG1lEd7RupHuR73t6qPVOvpYcJNqcz/
N67bc4DpWR4LB023NU//W8gCBtkgfWvuHqfalMcMF8QVyUu18vPXqBHeqXXFSZHrRYJi2q51ugRb
qlTwLOE/BPfDt2axSthHi3ER+u65peC4SodRO82Rf14MKYKYTIatZdSCgkKOQqNbyDQcEoDX5i4e
LO1pMt8nh+uimBYdN6lj7XK3/xBVMe11mp9ioetT2E0oLWjnqqi3c7MA7mhg2FidFtjkXsLXdqpA
Az8WlGizVETnsU/9ZKO7skXqn2McjOHtmKWm1pNtrnFJY8vKP7J8Hk7pENYFQzNzD6pd0njLS13f
jB4xLGNdlxuiYtsgoXoWdLHRBdQvlpD0A+ImqrT4v8ZfUiP+OlxYLmmcUCajmmG5jvfXgEab1Hfx
/MePIp/kpRQLFlUSCPDKJG4gxcm2mx9o0vuNu8weISLpwTer5KVfYIRMdl4EifvpqTa/kO9jwUuD
LguRjqoGU++967bE+009tXw7tgDkOJ9FF7O2ycYoRF6uXWSXbgYChK6a/hVJsv6UR+q1H6EhDJI0
3PxBG0W8Zodp2yRrv6eDsy0R1qgVIZ7JEx0257nsxSE3KTYaGTjAygrVmKqNxym9Mm+tuWrmK40W
lTVJ2X7wY23NFScjqiOL1wrSSloU6wVJSIIMdOdQm8hw3B9qZCdU9eZqSwirti6VZQRd5U4n06EK
+vuWMTyq0jqggDfD+CYqpfIeajkBrXYzhfRqm5UpWnfrFtW6joeGuqpWhbWndMSIxpO/TNHjjFdr
OFXOFK37JnvXJ7fdZYY8qNaX4ZJH1qpdZo60YukQ3ZeronHThzjxfJpkOJkgAuCltjVqPIQCrPsp
YjE2WDBSbEVvUM7okJj0Xpriy9wiNh1A7QdLh5qLLsBhbARNpBqsRduFkPGrXRtNCuZQHQc6INXL
jKOFmBDfCU1Vfl+GnFCJNuF72tZFEdopkFc9oKAd4vbBTBNCyqCEr0dzokbpOtWq1HoZ0hIJAJD+
pK1QHLUJ+w3JgFvHixSUhTlwFjE8WhNHDz9vsa1L94eeYUluk1mcl6kJ7EgbL/egUDja3zpzAQNO
3ifR9s4j0vEV1wx9j7/papHF0WbJck3hvlmyTOGoc0BkltiQaSB3kH9wNcvuh1UYBlljS3bLGNZe
2l4COoMvws+GW8q7kbdnfUf3GtxMl19SoZYwqwle0vKiPhazc605VXaq9qGcrFn/RFu/Sk6eHH56
On1hv+2yc6HPCxdws9sQctVdMAihzm/9Nc2JFi2RVx4NKOWUM2BGRVxvfSCcq6WbynNUd+chdbWV
ZnnqkcC0YV0bIhgrvpZDRQkODElOKEbrTZqSviJxrwLaL1skPoOzJpiEwwHylqbnl6kAfcMJpgrX
3+lac/H5nyOmXDLu1Hk2o5iIPMtZw9CV7aphBs6A3FLRN51j78Dfnlo6CTxEftESd1iOF2z4dIjD
LNEK4hDqOJS2VZMUcss10tSbxatOQtMqSgPCe1eC7z8u9Ej9nph2S7sWfa9d51sKR7a3qxL5Sc9O
ogJa3TAAxqr064pyKdr/GspwLy0CRxMHl0Gehra77NJeOQ+gwpttITu0aLawg9hDRQUnGONC63+f
4QMVo/mNQEqxHbMOsKDqh2LlcuSHSuXLwVxixtqk/+n2mbr4t41L0CVRTBSFWNu5xyiJqGKq4sdc
xvF16ad+L4yImKYoEM1ivcibWaCNyPJ1TJyQfjtSzm/fyiY3np0YkoOYF7CWW5faw2o0DTxOHLaf
OBZ+zJFwt3Ip85VOdu5pqfUVk7Ek0PVWHWv7NQEuewBwj8CF7Chsf+71PpeJM/yOqDIukdtekOgk
u7guMcXkLiFahcn8bmysgIGARNNulIfJhdnlRO51kOpb4/QHqBPJs5VbYWQ7XTiayxc7oaZfNgSB
60OTr+kWy5fJeqgJYGf40h8YpxJaStmuM8jHcJMu2sCdQJBdlkHvOLwMWscuGcXPpNfN/dBGVxNv
I83mwXqlovwqkkWFyotu2fF2W5D+JNvDv26yeuf+FkFQdWA12xxGJDgHlkX177tGp+R9ndscPCxH
jMqESflpfbArb9HCRTFW/76vJQ7pZoiefVpzh8ZQ/2zQsZwNt3M3SrBbh8Zu/7Vp/YOW1jaUOovj
QzHKhq5n/IgIYTtYJvMix40Qx9nuDBucjRsv84FsupWgrbZr9DRouNwdkmkct4aB5yomXaOcx4/f
D5PDlzgG+VZ9NRza26Y0I+JU0tKgYkIoetGU3aG0orXLkn6XKoUQYxZDd7hvEt3sDkJj0xfJdwfr
5cYpimIV+R2qBKS4m6kqXknQeW2dod16Y850qiqLMPPMCiYQ9iOTTuDaHPX0CASA7lQ7aivSbp+N
hIG6NMqCqRDYJ2WjZOglXzL/Z/PX3WXKSCUTjU3qepeBSKXpNXbVmyEmxB1LJA/3zeKO9e9b97st
Qa1gs7PAz5KGZSQbrsX14X73fiueTITY9/uZkptWFx1w9wpKjP6cFVa8F3SGwI+7Yjsx2K8Nsspb
8EnrwcmXrST7VreogxKL063HfL5qiJsBdPRHALwidEGv1855mjDsIq52WNOOMHg9B850s4CuiJto
rSzkW30zwY2cwO0QwUCk1EtPjX0Tu1EeCqP4mAB0Epdsw012cIuPubOOpnrjOhHh1ii/h8QmjXuW
1qpDVI+BE6a0S73iMLXaL+GLD58s9VS4nJ4JK9y8L/ZtNoUtZGbV5dY6HqfQZYpzgoBT7ZF6772G
a39h6c0urT4qkW7gmQxr3Ksl04h4CIQcT4Yq7mv1IiBv9tmx6fImUU85M66JBtRddGgmRGwL9Hjh
cUCUE6K6dAYwmd82XL5IX2u77f2hTDTV4f68+637Y3+e+/u1/+Of/7wDHpY56EeRBH9/ZtkxpIJt
/c/H1I1GGtesjv967/z+HKMZkfhW7qGm9/zPf3x/XX2bFUUJzcWuNpbw/qmS4WkJ8rHnF1lY693f
4c9//+fzfn+ZuDaY88e3dhgS3TYbVkWlNlnGGSLpVHP2sUDyZA+5JNoKZWo4d6ZlbfiRCfMiSofD
fbMYRhsMdMkCO+sZ8Gd9Y8xjH1S61wQKUj1Q15zlpe1qR83JvXXuY5ejVk4xrDa+J1nqkG6Q2Idq
bOxDPpE8sapsX9uIPnmePI8z+f7n+2ZgHXTwXB+vIJb9wK9Momvvf+EqaJPmnSGkzpbt/Xn3h+6b
+93SrqydsFHO397k/jgB2P/cqguNqoGW+es/L2AmX3AlpvNQ1jPt+Qjzmif6fZn3y8EG/4DYUkPn
CDifduJi77Iv8RQ926XthZSfJHYYu1+C+82qFGiJOgg5DGu3v903k6PVWpjFTHOB7wD/aUwMWDpX
gPvGJ9ny96373SSLSi4INz3on+cQKvnv5/x53f3Zf+7eb6m4I8ai8xh9Jm1BMuwaFBGM2ylBXoi3
3ObsLzEGl41BD4AJUKnKw59N1TgYDv/cxzf+7z//dff+vL5Lq3+9QzzDdQr+x3e4/4HpAOA5PW/W
yUCt4/ezS2y3/9xcTMV/8efDsOv1SA7LvU2knpkY0S7y0v/883+e9udDRcp+/HP3fuuv5927YX8e
+9cXv//lr5dMfgOg0Dz7Zn0F8EvB8fdOUgNurjq4vw9d4q5/1m57LCrzstzd9wyUrqokZxMBR4lI
4P6b/flF73f93mABVsqC7e/b94f/PPV+6/7zpnKMF4ostxeMI/FWWH3LZWtm6W7UDOb90+LXYYdC
vmEhPtzGH5DD9hLejwC1GFn3Rd3GQ6KhGW2cW7CG3uCQUF23soF+7nMQCwdk/v9sWjhVxU32/8/9
yI5FIDokH7Xu1KG72KwwOLjub5rcrqi2ocfUJSIoLGW6skW7STXcVfe9ev9dWia+0OTkS82qbh/d
ZjDG7Qde+tci7cP7Dvxr998f+9dPVN8P0997/c9NvLwcNukwfPOG+LsrUrpYNl36WWLVWQYoL37j
Vo+Dio4qAqhWQMB8krhYYgBH5lXzNp7oULpm9Y0tGQ0BsXxyZeVTHpJ1jAyg77vtCH4lwJ5EJDN+
wTMtiLNqjObdvgqHsE+veox0O97n/ryPtdgNFhlDiE70z0XvrEsjtRd7GtO90V+GXGuJKLceG681
dhRaPtNN2tnzxXJzEkYYgrnm0SXqmjaURoOJdEhesLC5TBGsl2xqsi1RAZ/w1PvVUGQaNtURTwPO
6wC0xremrfSLHCas45YZ7bWbYBdfwbFztG9+4jmb0chQJ3k6mXhAJEkTWA1GCTUEofVDvjTIEasp
iDQ879XEgl5Y80e6qG8VrgkyvahAaRqLJzpMBnMD39m0Xc4KP3eNlTKl2vu6+r7QACY+SfhbvIHx
VevChHzoG+g7i+c325EujAD3RxWV8wYwp7+LbNKFXM1/aqo4fXK7pdnWY/Y6llYf0hwu1vpcx2tz
ll4I8tv+MEYKZibCv20Xp/uJk+EhllSrUPnjIk/l2c+0dwTiIMBIHwjSUpFoq7UXPLpDkLbVd1Fp
1XmsFWnpUOuog14ZkJqjtTjJvkiJeMqccV84+aPla+XLMKJptS3rUxmzhkFxh+xbHqVw3Y0vSC/x
jHk7OKPH3GXM9pEXQ2jJuRRmDcJjk5oBv8f3xTUvo1/bxxSbUxUpwmaM7FcpqVNi23QCrauA8zdx
sTqU9IFO5UA+OiQCJHcvWKG9D6QnYhUbg4HkKC62LnTlXg2n3GFQsPWuuRrdTA4mPJOi0/1TI72V
1wvUVyJaQtglD+M8NDtXV/MTcPadPRCG49rDo9ErSigmgMKm9PIj2XFkPmF5fSu50AnPvQBAQVyY
0cTMqhiJM96C/rEf4D4Po+WdirF+i0dX31sy3TdjVGwGQgJXGsq3NZJ8UlbH2T6qSXwbdkVuPc4q
909FgkZNQ1N6TPVPkBcT9CfaCXOH78hayLGOnMbem4699XGUrhYDc7WR1hefInYYSa/7Ufpxesl8
/Y3+DTNYVugbXccsvtjyokhK0GbiM8klqY5wfJ+T2jRO5cdCy/mt9z+NGvpKWkWPemp9MxtLXWMV
gRCYUUzlTnmxUUWjkNfGfSvBE82ye2tVaz8bTX4ujDY7dZr6XrXUqOIhcc7wMKb1MNFH8jWMHTTX
XzxByoKWqbAClbOrOvk2QVPdsz7dI4rQtqmpTqM1079Ix31N34SE2PY46hgzDCPjv2MHw+C1xK6Y
l1coEO1LrlZZZKhrbm5iJ+4eidkMWukciD8uKBXTFdULlylSYQQZFLVtm1ralqaNCphsoqQTsXby
EkcCN6N/0Nzi2PzUCSrbRP7EdbXNe+icSE+O/eK/q9EoTla3LMFogMXTFmqEs7ZgVb7htpl4qaCC
eLnTG1AntRtEejUEdpl9wYuR3Vb7YmW3/RchEXSRlRSdhVv9nPvqS1K7G55SbUwj4ujWhvrYqGF4
QnrwbLQG9QTurkmpwi3ErIxe/KdPNuSlqsmRSvJuP7viq8aq+IKLn1Bnwptr00kPebGUJ9qu3w1N
vviqe+nj2dvEEL3AO6LKrb9IFJ2oFdUWUfZK+OqrhkZ8LZHShJnfRutb+1E3f2rZHuhD+6F/Mchw
PoP+Cdt2X7sDdoH5WwoVcS9H69tkDM5uyMan3s7IFMvanYKYjGWSai5QuZG17EtHh3pFp6Hdl/OT
l6LAG5XjBJZTYZwcqTCaZNlVpgOgglUrAGfxqhvaznVPRpEZL4nprRXtgJPdGIB0Pd8NSiHi1ezB
/J+BDcqk3Yz2/L5YDdBaFHcXe6yyUMoGfI/7rE2E7MYVIE9oP2uVjd5WRKwAZ+HG2+ymyMP9hgNm
whdSiLM9rK1+qJ+NzqOkZdYPyYBFyEv14VQun5JYk0eo5o+DMT0zlXPCie6BKiag8V1+Ns3i1CG4
e/ZjJ9nqSdYcmq6tu1U1Ja/CjEZw9xTCFuwK8+IMiG6/w19qP0XnNOu6WVIEoxy0VCMrltG46V0X
31mLgpkaUF4/zj3XNK/o6mC4Nfo4Ich9XggetIbD/ZEIZDoU6OonysFi51gD9FLpQD6pTp5li93S
MYcyCKbAqMgJU8tsm9Z8jpWN9ZmMzGEz2RPnxVDmlIZxjM5EB7exTILZg9fV3yLXqoVE88lv2ajq
QZV2cWjTog05JoLOMY4g0zmjnRq/SD//cOz+Mktkp/GcfgitdfdxdRu2CUvCk4DutWVSydQLoT/a
a0r38y2nkRw95lBX1+m3B1OT9l55wg21EdOXppGWVuQOQnTrF8as6a22s0OuOSlCkSIFzxbLVZfG
W01myzXx8w8zmeW5GwlN7uhTH/pH4dIEdBprkzHQb2m7sJS33G0zVzH17pJrGFVRMBujdKZXSisc
vgK4QgvQ6O6d9hznNleaPijOa9siYwmPP94/W5mPeIh4OF/dACbTY1x/5SOX/cRe2Mz68iVxsK/O
WgKiS4wdnXtzDiKLkmnEngnqCgG/zJleCByCZRu5Kz3P3+Oij+joGRD5JgPKlTNTmsP1uqkjDB8a
Cb24QYsvllW8jpPFDJYSqx81hDmnk8N8QL3kdmUgLrPyzTTFD6ql+gniuSY/xcQ96hW7yZwx26WC
4kosCST6oHmnXzR32LIj7xBJs+r00LHjn3FLZ+5ux1VKMK3sk5PrX1U8OmujKp4lpOv1mGIg6nSG
f6YwHBXz8qAvZnYgKIVGkds9LLrdhU6s3lJWzVSQl/QlcoZzjF0vaGzSN5YZpHZkoV71fxDsXWy1
kdO1R0AUZm53EXlPkCB5IVlnue+a9YtZXbHzjcldV3bF4TLUP2nmPNmDof0wRUoh2XfeuXrVYT67
a2xXxmNduK/JUi4fSexEK0yCmGdMohTVmHtHK3eI4TYasfVdlLbCnvx9Fx+4hGpvWlN9unUd+mk3
HaJUXxCkL4IyWzScFvANp9opH8AUMa9HPRKmxZDuupyVRstc+sRSfPBz9xHXBTOvqNgNhEVuSfd7
XBoo6sjcU1JeU7psei03uDMJo1POOomtgbIwWTJJOSGAyHIWynnmfIU89M1LQLLbhdOcJn3Ek6bi
o9bPCITzSYNY3PjBFJtXryq9q11N24gIIXqh6ZGW4I5SNnUVa/na+KU8kkK26mjHrPWBMpw0CYNF
20ZQ1WA+YerwAuj//a4RHbNlJy/APJW8WtGwK5jsJ4WpAnKcT4gSqBdbivweLP8iwvbcFyE5EwiR
fO9aK38+5Ib2VZVFvS50LiguTdVKjSemCj3/QW3ualf9aGz9Qc2benIYq0s3OjY5cXJL82DoFFv0
ptrnCw7RvkT5Xdrutcnk11rPj+lQAyTTjQ50HXbXjO7btoMrSl6yn6GJ6Md9gvo8wxey9/HtrJXw
fjHhMY+iJX2t9Yk0UToWfa5tD4bj79tmYlYxehUlXPXhdDRgrBss39byh9LqDkqRYRA73UL0XpOH
+c3dLU2bk97qg75wLiSI41vLv9n17P4k4e3Dkl9TU1NPDl7xYjC/wjf3H1y/fq/8HOeuYZWhUXcz
880pogto2zuhD0cJFStMUqR+SaWXxKexAubCgtxyLC9osQ7J7T1Luy8CI3AaX38Zi3pn4k+h07Z4
hx5Sh/A07yln/C0w7RwL2eNhJTGI1UpTbrV6NLa6pbwQte0vauNPSVKxs6TLz9dlRNc5826J9a9y
is5Mj7oDJmT8//Fy0VLUBi0+z/zkxuXXxpr0q5HA1tKbhmhPKZcHxS+xqs02Cj1g5ZE5rKTem9to
7q9z7w373I4O0np2GsAyet/bAR4IeTaS8bHIyLCXTnr2owIrNqoprNj1Ifb1JHA9L9ne5ZlxSoCr
JcAaM74G1Es6mhx2SzfIrgn+Het1e5uM56RrfI6kE9EfxgbichnFeR94mkY84dx91z0ZWDSoT6M3
7TSvW/aDI2XAXphpAS9wdZN0fT/GkcmuCZeo91M6/UKGuIUww2vxt6AgKeiPGrSrU8WcEo52MxQ/
m7hfoD4uGpMjCZYY9agTlfpTsorfEk+c6NLIS6y+iRqhpkcR8oogOlvHDdf7+yZH7Hpuyvl9yt2B
VE+jPC2lvSs9+Ir088vAylAiFR7GS2sudyxvXjrv5kT50rUWUklfjwlQqKONhW4knCbWIPe2kzQI
pJ0i85xFzds/pYFCmPs4F0fJgyo/8bxxMyM3XezaP1WsR1YZC+d1zsVml/veDzr+OwaD4dh0+WOT
5/oxzhxrE2XzcTZdfnDNBiLqT0sQNYaz1pV4sqb5J+vrbidm+9NQULoAaSS7KZE6IAwW7rb9hQYf
+el54iPI1X7IpcacsFRio1l2dxyGpKdbgT1zlDkdMdHdWivRWrsBbTNrII7boi4kqcFbpKUF1gSY
kdS0Zk8J2NiDqM2p7SsLHQEJC8L1U65uuQy7So5BRuNjy4q4JcwP7TBlm+JYAcciIGK5OkUp1jeh
zdDSu6nSBuOcrxAjhRXqqxAPy45GhPluyx/awvxolhNxxWWLma5+55iBO2Y+9VQ1HvPcv4iaKk0P
RXYzJJilZ1AO/Y16yWGaruLYsh5tXxypL6w6K6vORW9uqrg0d44WZYzRXrJZap8pQjTgjKHyejAy
MQQ3httKR9a1iauyX3dW+t5RUzyTEBAFkOf6W4ErBS/m+ttk1oDKeQRcCBwoASCG4sibzVbEKTY3
887pHNRuLTGi4lYgKfruBzkaZPvV8dWIxweoWP6b6nUkypWmH7nu9vA0vW6VslrUEAYeKkJNUTlY
5c5HKBiagANDyx5Cur4NvE7ZbOHrZ4HAnR0KM1NrCb9W9MaTNWc/5USPNe4qtc0jezj5Ze7vbBpl
QdXrv0SHk9HtSG0Y2uZhmiaoFml6WDhKA9USm0xOBKzjW3M7iQr9IsrdPdGnpuWFEFIrATFpCgyQ
P4Gwyw4O9RmRTA+Yn1/rGtatOZMh5er9evBh3St9hnzlW6u+jAGykFgpmlYLnNuCJG7s7FIuw/sy
JBt3zI0fE2atsvSNVWQNxusNN+j3Tvoytj2N39G9NJ3RfPPLcdNaxXdYGjHrceO5sUVKdisqCggb
6ao0h/JxcJiRQGHfROJGvwbZxMy89ilWVFfkl+Y+AqLnFjXBhtUtXKp3stCl9hCg1snWaClvS4Zp
SFtanp2BgM4dz4YifaSSRuhGTrRr68iilkXjfGqrG69kZrV+m5Rkuo7VumaNQPuSTnvd7poE8eWS
InaszenFtGe+IW1+GgaREaoML0afH2AY4n2KvLVlDCDoB32gg4GFoeutlP6d9uEzg7JvMTpOXn8Z
81wcBtvInnSTZkgdelY7B3dLguexeNGswuF8jav1GMeflp2PtBmfYoaLSyKqX+VsBCQSZjtcjEh5
Er8MZxI4Vx00BnhrhRa0LPUC+ihiMxbpgaiKPHCrKTt584OYk4p1IyQYJ9GXrde9CtAUYe6lYk8L
3kTNRKxnHxn9LX5Qp6xtuYe8n5mm5ZhAe5nqNJysDWd0hVCSE7WllxeJB6NStK5aK4wzDfoDaGM7
Qd1UXONeJfv6NsxOs2UFvYsPVY7Nc164HiLws0kLf4fOu6Tha21+19e07inzmVG3OPUe5oXlAqic
bIMX9X2u2zqMDQ+K8Y3oZU5XrkbpSXTul3sJpnDhhMPi03f5V1MWOj1cBEEy6DndFkvRRBy1dRfn
w1a0P9PWxpKZTtA2x/GHXTpHv4A/2WUaSv1issnasp/trhIBZGZkE83M7ED6j6Ovz/scuPwuhrpJ
lbT+xdd+NJv0taxiY91RMg1Mu2UlWdtMjgjXgYyDhCOJtG+9DjXHA+KG7LaHgmQqjp2kch6MQTuk
s7VRS5tua0Tca2eplg2EvgZEi6T85zKzNs26eDL04tUDuuyr2NrHcaogyzABIYyl3Gi+tDaytC+q
cwfAiQHgEEtG88GuzZ8DEosThEYAglm/9n3UE6mG1xf97QQRTIAXzLnCpcxU1kvqKtbJeh7g1WGC
cYM9drV9TvKxPGZ59DBV2sZzpf0x1WdjIcPMBO0dlBnuEztbfuSiJVrkFmzVtwBDhzSNmHPLn3cx
fKS8TwCX3TuIIFBZie1BL+VLhvc8AGea17bxais1/SKzI5hZMSGOwwI56p9MuNKHfjGo+7WqOJue
vI5OSrFRwr/KJPJU+FMaYKwpKCdsmfIWjhjr1RN1W6DzqeOumU299lmD37sQqAdS7KYIjr4SoNce
mxiPxOBaadgWkbHKOvLT5qZD8eApWh+tc3IiJ5i1Ek1SJo84/jQ62z69fT9OXmZaEkh10YdUUg+y
xrHXqIqHXafpp6WorXOELFrhVLHm57lI6j1wpXhDWQmE8630iOd6WYn+auSKKr2Y843VZ2SGaPkJ
lOHbGNF/8dB8AmCpH7r0Jl70xdow6Z5Wkx4fJv+pdjP3eN/gWuaY6/Cg3sDpeW79TFijIhxGPbea
RPUxZxdmyfJU5Y4CQuqiO01AeiXYG6rcf6kt/5mEhOkYd37odP7trM4pxqmCElee9A8o4boHo/a2
fqQVjPGh5lF2FZhsXL/41fijFro10dB+V59NMriONFn6/bwAc05k0h9sNP96Lk5NMRSvqcryx/bT
6Jptlcr8lauzfqpm0rDaZmsJI3vWUNaHpT7TstGt+eyDphFLDqKzKzxEHC2Rlrfagt4+sUQRO22q
0+1CXl2T0P/QvDbdaT8UNMpjMzLa56Z4rnruGYO9nnvdP89lvoeg4yK5b5sDBrhvaTN4oV62nFHe
DX7sUeUlX2c1MamF44oTuK+oYSVkc+ckiFCwSXdzVsJoT/Roh0IEudBcUlsqPS+Af1atWYw4a/IO
nmF7qO2EG7ZPbnk77rw1e7R6klTCssq/9aTnQcOou6cqd6muTRLZ6QAJFXbIPqsoFOqp7I+NSLZS
GRrAYvnGLqhJr2cKPpv61Uz4+hUdygBxe7lpvMwJhsq11iYz4i0a3fbgUWFJlESy5xinuRCfYhqd
beXVy8aVbbWp0zfAaGqXRNO8IocKgoWdnqMKfGBcjP2p8OJ6FSmiBdr8E0DmGl57+ZExmq5M5Cs4
fuJznfdTWBlmtrH1jNHIIU/DVpg4xKSbX+yR4nDev+eyiA5FJ17Muq8vXcy4RXZGtG1afZ0of3ls
1VhdI/WroikfjgmrC0o+89VJouwBQMJKc6svrVZ3B4llDGmehowmXUY0shXYtKo2wtFm/WB4K30a
8ed2hU3eR/69jJtiL71ZPNDsf/YLWh+U69qLmlYesJCFYtAz1xwf9HjpHjuSK7uEYDBcmrvRf6Lu
nT8L8QvMh9zSMxwD67bUmer8pKiMnAutQIkTpxxtWZqcnNx8yCwpH3zdLS9F9/r7jjFyXCDJDkSK
YM8BKXYUJoJVUU1WmFoWO5nF2UtqTBwk8JlOZk8Q0TjM9WpqF3d3N1wAOk5XRseKklaR3MI/oDXl
eKdmpGVlxEKepjl7H+B6gwnRrpKGVZcMTliQXBW4td5SiTJ295UiXwHVbyZ2btfz+2aM957dI7B1
3K2RLkPganPEGp3incrU1Y5ZccbRY5vo6oH/gBm6B85zMoowj6SCt4jAiR8rYE5DYCzJnWcwvB9L
mY0bNSDhaGJ4h1abf41v44n7X+yd15LcxtplnwhnYBLutgCUb2/I7hsE2SThbcIk8PSz0PrPjERF
SBFzPTc8LR6JrO5CZX5m77XduCaiU3tI5JSjT1/UER2jFlJGukd4fRFN9UNZWzPw1EE7dLNKWXOw
dmwl1z6sGzLLMKHXW8VaUxYjidnwulwODLu8nYb/YleTMgceprnomsPwiXu4MyCYpm4d5bG8dHAo
I3gCM3t4/GZ8T2gSh+ngjQzkEmW8Tg1tWTd/MMAsjotY0n08V15gtL27ExlyfsscLHIvjUurr6RA
lAg6LTezA7zh7CJqAOWQIBi4DrbxzEB/YtLNjPVou/PyLHKRPyQcWcmyIGpxlydivvg39MxDV2YE
U7uVZ5kBI48g8QGl6ZqDuFoazPFxP6LLwUIDUsB8di2+UyS8lTCx11iMeWev/ekApzhp1MW3NZnN
DOLgWmbOO+EBruuAiRytgYNp9C7GdnhWLqgYnfdN68ygbxeH4s8oQvjS/dFsXOZ3JPSg5sNFm9po
pDf7ZMaIkCXWuUm6/H5inhFAYkQkMeTDuUVuwU7TuW09yDMrDde1d0wiJd5V4gyvvFkv2ezN7Cv6
eWdbI+oCR23AllTsU2G+TFbzXZhQnGPvYFa+pH+mAWpjn/rDqR7XFEOy6g+1PbZvJlxCrP1PFeCX
SBudAUBndRJdHjQ27MzPzVxR8lFvjdk7DsbCu2dmCReOadyaIr+4y/MoEKAvTelzQJbLXZMqBFrO
/GZ7Ft+kT+BbYx01OqVrKb5ryHEPyZiELCU6rs3RDdlgJgF84PQyNPoWKVjEr1U6ED2Be6Q2ILzX
3TpHWZ8xDUlQMJerSEK5WO2hrhjBDvNlXKb5/jlBrHQhymFX5a+UTl2ImDnnQu71aHTWowel9Dhq
jnUyyRxEKq0uxLjOl4VNkZLg+ca56G56BCsH31u/u1ZSX3TTIn9t+6qx2/oyF8Zr0vUtMePNek4E
v3x+pchdX5W2MEsq5Y2rMdh2MNoONjqB3oiXANaxARY+QTk9No8z9iE2ybzN9QR/T+W+DssElJhe
rMYzqZZ90EHUC/qEiLNP3HPP+v7TXlazXn1a8w+EWHfkqDtvkn4l9Y23Vrnjo1VmhOLMHeZ3uFyt
o7kXq9hMBRnDQNmsN+Y0zA9W/o4s0X4aQAELkJMIzEY9qC5NKyHVNSa8mOFXk1VfUyr/A+sHprqo
17mUV3dPbXtmZUb9VWUAztVXoVcccynUH9+zaCKr/NunPkIlC+PpOSMFTABaQSmNunwmFaLzvPbg
pdNzCobmqqWclIyhvo28kByt3g41xS9jsLudbfMx7nVn06sMl0mI18pQj8jz/DDJm488W6uDEWsh
GFzjbK9gUWKvCUEmdCdfjCFALxpDb7r0rIsuflyBViGYZG6x8YqGqtsaRuwafnNmZ/yS4Hs/UyY5
4cCWm+kpt8PgrrtPnSxwrtusXax9tgmXa81rWQeWQ1DCPg5afHQR+m5vLyumJzDStWABMWy67TP0
0S5KPE6JWo8xnrOdCvJ6GYJiBOoiFQPz3jcYK85DjC29yCMJqJPVHkE3RKCX6FOhNN2ggSS9W3Ys
4znt4YehSMncktlovXxDGt4ddfucaJpzwyiLst+ELy9188UrXUIi0UVxbx4qNi/VKDtU716G65KZ
7mrb3ANLc0RYNR9nJAh1yuC5m47WrOtHrfqO0aU5TE12lzKQ3eEskUcpnUg686EYc/djPsKhjgi2
Gx8bs7/z0rkPe1sj+3Nk/glYwoHwOVlhWvgGlbZp3HVQWgEsrki+vpInDUpACJfzpW13ZusOsM/o
8lxEE4sPDffoQwk9SMdVe5X4CkVfVYJHHz9UbjCXjIuTtbgvncGKpHMLjdQyqHJiqOZo2Fjx7C2w
CDYmWHffuKFBeehjoz8TLviWWPqt2Uggqba5t7I5uZGecb+Qx8CgtoxDDkJwowmGer3W2Yexf6L/
2zSP8PSEq5/6VT5++gkGYTwj8GxOw0BdBI3uKe+b6bjWziuQQ6BCrbvgUtF+2DM3RZUWXaQtvo/d
BqC2x9YpcErDutbD8C3pu+EC53QTkNp/GJ//PxHl34gorGJxu/2v/1JH/k5EyeQHJo7sr0CUP/6r
/wGieM5/Pr3thm2STOf5Or7V/wGi+OZ/PM8gLdZHQcrzvAEm/ktFcf+jA2gTnsH/A/xyc4D/l4pi
/kcw34T17QiTcT2v8L+v7/4PP+w/UlF+tyv7pAYCDTeFxR9nONZmq/2TlRwPXlqMdsp8Ztu64WRQ
d2JASsI20e7YnnnNlN6CiOdztlqnmhEeU48lQsShH0Yx/wtP7zfoJ7ZpXo4Ljw0oHQ5Qx/jNbFjw
Q2nNtrIvFqVHuLT4l3LzY1rc9k6vv/ltTBi0Vw07uJR3sz+X5z+9ff/z4/kzx+R3r+PnXy8cfroQ
Pzzv043+p5+Gnzur9IHRXHoVvzXeND7ZKj46g+QG12MESQ717NQOV6rGf8UL/O5g5i/nUYGDAMZB
d3Xx2/fep3OajAXqoWKT6DFXAkIDLrBaRi/M+8x81iAb4jArGndF4ZH/cKoSs3fOyEiK4WAxs9hh
HUiZzcj1XwgTfzMNby/O2KA+Hj0Ma+vfnhP2HtOia71ADCl7Nufdm71tl7suNvbg/TTU4NTA+ExC
DdtNSMLhgUC0MkTm+FQ22nKqYXbOytv/8xv2Se35s+2b18WnwfBNmxxaIjZ++6Hh/EEfrDJxSadY
HPBqKO5xlFbIFn/Bf05ehJ4fLLMkLY1qIpTlhK4d68W52fgmxVHmAhGpnHDNdCyacOjvNR0N6+wm
+Z1unH1/CoUa+yer6czdgv+cgiQDQOeoH07aOw9j8+Z0EiBnIY7ZuqDNzpLm3Rl85r+meNSK9p4P
WcFIpQ510vMeHD3fl4nZnkcf8FMS/5JbhxUTFrjDmmSd0tx9wzr0RTdr//rPPy3jrxzA7eNF4gQK
E8zVBFmJT4zPn55vmHPxiFFeXIA56mwupADix1qCGYHElgKkcFWU8FnjJDuCHD4ajBTB/+sLMTai
g8EnnQ/Ub3DfJOemTJdFXGxvmM+jnt7AD7Ue11EdaMGemEwf7HaRFxELLsdqk/yp53/+YfzOyNl+
FoAaIN65xE5AgfzryZexg9CcZhSXKU5/aeZRuPUaqHE5Cd+/FxmLHbP9t+Pt76ctf6djGp9/N1fC
b0+rPuXCHcxSgMKzj6pvgMlKE9mLdw/JSNtTzq+XigWQORg42lb3ho0FLZNhvSKc+ZePjvn388bR
LdM1MJiCTPgkb/356KerMaaVHHZ0AWRuFrN1tTB+evgeyCH1H3Vv+QBSmoVV7WZBiUp6v071jaGa
9STXOguZgkHJH0DoSSTl59lbsFA45aOlI6JpFmwzXV/EJ5jBVwRby75oOLwNYhn4uP0b1MD8+8nt
6IJ7DEk7X5i/P9mxaSCGBLx9YfxL87e28V3fb6pjlVYHhcq729rYdtOedDZEnFKyOYwXevOm7R5R
ae5mqJgMM4p67yE1DuC0A8RkkX4aZ+sy2abGVCmJYh2znFPhh9axOlOOJfTp9Hm7wSmWnd1COs19
+W+AH6hpf0E2bM+L2CDo/va4ur+DEQoESKoqWp6bwu6OimB7pGy83Lkekd1MX8dENf/CkDK25/+v
J6vDbUQMnOFShvyNSKZar296t7Mume2jCkmS5R7qwr3RsvP2bSR3PvbiA6odUm23XzwTWeaPoqur
f7mUf7t7uOgFYcy66wsqFMAev39S23RoSlQg2nmIC22fGfqTKH0E3E7CAkXRoJhzru9b0GS7KoH6
YErJTSh76+iZcjwweQyTpE+eagOe7D8fIvZfT9Tttbke1ZiFkXV7ALca7s8foha78sa188nhqwIH
LkJk2IR60uzaXBT+Qhx2XgW8thvdBVpmDBi1kULdbfcKsbpmZHa4uJPJ0i5gLVkequxoI5ffG35H
bLrtH/qGx7iubfeoZo8AqE7tsm1roEz+w3yxEXstODOM0b6qrkyQ7oMa8zKnO6KK8bEuxg9EVZPu
5PnwFu3z0LcJVmpPP6hU13efO6MiraBaFGoPsLSKKI8KNKaZGeZ5ExkAeI8MSvX7+ZgZTXP5558g
b+Ffn7StlSPfYYNX+SQ2O1R/f/0Z1p7KhaoscU4SItel7byQfLDum8zR9k5d3bEJnLm0Rx15Bxmy
K6+dyRU5g1RoKVFLfTGf85x7pEOrGmUe7ZvewCmqrKU45WiFymExz9nAsp6y670S1WnNi5lnh3Ei
8g0Le5xjEdzkPKiZ9QUTHvSguCcRmdBwb6FltSfzw+zMt10CIqJKWHcxI5HnVCRobMGdB+sqipKp
LWbjvKqXNfi0HH/+s2JIGUofC7beW1wyLZqjPaQ+Mgja9KSVE4m0aCYvGaHIOy/DcDyrYzzOC1PE
dR8zK7iYc1IHyEqHPeUBj9BcgOZXVgBy48i5kT04g8XAFsXjLqu/lLinTiuJPdgVmZjr6XEri/py
el9YaLIck0+p2bW7CaNphEVLBa3jQA63abr1StwPnKF3swbsHThNGuHFm0/U/4cuT+W1kmyUCR50
o8IqyaRdpH8dkh6JlA8aQdpELbAGi4NuLSETwpgJ9Uoj71huSzvzq6uX2wMMsdea1DfJJfxUAm2q
86+WfUSmnkXGCFjcBdFxlYLdzDrrX5gywNwz7G8jHv0IFCqDWSKYEIARNys3eIZydQ09xWSd903N
NkK0ZFGBBM9Gy7mBa35YVTNd6l6iPEHYPScwWxonZnczDAd/jZ0zuIGXfJNyozM7mraennCV/KwV
mxykAFvg8QYzajKUHAZQfWCNyT1eMrnTkWhapUzfi3q5E159rGJoWa7Jez5bFPLD+OgU6NriskaC
YscwXvPSpYxPn0XRuUDhYkITEwqPquoP6DWHE+zAMszq8pd0ZEJ4fPwr1s0YBnxRsaEp/YMaBopZ
u1wJPn0tWqzouADDbKzT2wFX0JaK4H2d2z5hSkNUG7ESMRE6BwpVQhxid8bpwGyFKXiPOWeM/B78
mxYHlieXR68ibYJh7K2GG9pihRutrc4KnMf6ZDAZRWmgkc3U3prdWkd6aa9HnjULHwDbPs3gvQHk
zhqSqGc+SuUcdsnY/vGE9zU26irmSfX5yujiX37Wy0uzNj/8hDvY99fmnoxcDCilGbbp6h8SKy+A
6uhYQ0bHINzpu8ZH4yW23vJ6fvSLbItQoLKAdC4Obcpkea6nG20EOtgt3ZO0kkMi5vh+cIYwX6TG
8VEZoe/8zGpviOyq7/dSS43Ah3J7YnEAUNllzJfn6d5Z8+RhybtvAiXBsZfoxGDTfItRMnJg+LcM
Frt7vsFmN+Zo02MTYaYfL5ehan5pYpqBBxs6sYEWDEbe1R2KjuyZKdBV1dlZGtnyKuKn3sx4KsbR
/TFc7XVKmYZJ/Pc4UQPhWv2drItwhaVwLvXaQpX5y58N7Yad1jfW592dIGmwGtfviV5vJv1FRnZh
NYci679m+gkFsPuFOdt7ZsShZDJ/5zRs0JM4EeHi+cVNnMzBPIOdtyV/oYKLHXzqdT7lxMAWbkcU
NAcdu1ekQyomwS3V8U5q+RXY5WtPO3ywZyT5fYmWCDXIR0VJsStICYFZ1N63RSLhrhTEO2UxUkx8
huZaP+kqjffA6U+E+byn9ibF7lgQGJpbYoASxJBN732KPrCSUFOki5MdIwF6sI3UajjXzDOOi4xv
clwqD5a/r2PP3DvDNAYCuzYfu0ZG/YZf0xrTeK7dYzK4yfNoWITKldVLL3J1/dwWdEL8THSFm5vg
btpoXslUj9ZD2bbernJm/xW5dXMLkAFpoVtOYZ3qNqgOrT5mLhP2nlxBI+6+KCo0IDNJf+yBWF+r
yX9OF0QQnZwOljLEnZY60ac7oFMSqGJtL8/JVekT1bXQ5c5N9Nus8Yv3KUHkbuTJ3hD01BXMBSk7
7TQNxn0Xd17YQdQBFePdaCsLB4Cdn81ZTWe8N1H87fK+T9HMellzwIfoBrO5ltSLT6s0m51SggE3
p9NDgai6qRX7d8++LMV6Xw9IeolenqDEZn2k5/KZMRdhNBV2MXTT73HlNI8V1LwgH6ASOIjkNvWf
9WUSBqtufFpK43CyEA1cAer/XHGihfVsTSfCSNHAG4a9m+1ujOrmMNMzhCkK0wgZuOIhMR8SDSSA
Y9NL+Gac8tHFy4aBQ0RtXT67miqvlrwuU68d/aYbQ9QyCTuTtaVbbNW99JBdC4hEwEfsKyCcF783
xC7WJrUbksQ+qLGljS967nwYYhE5c0Xg9Ij7NK06K9SFd2S2wZd2EQxhxvjayeUrCq/+CLxpREHX
vWkdZXaCVh+fVuVEOovZsAZMeCxWJJSfOzLEj/LHkpsJB2SmXwqk5jtMs2XUCbRl+BhDT7Ota5e6
D4PTVXceJge0fK3aY1W8TtPQP1CHr/x1pNL6Mdz9tk8vpRQd8Ny+OWv2Hlk75p7PONclsvXV2jvk
J2A0tpDJeRaRymnhIAdTdJckdglfmw4o7PQ9AZqBxoh7h1kR3xwSNlLF8p73cYRFphq6f8H8xsBT
e+2wCqIPahknm2XQr9N85hzWa1pi311c+vEJ9n8zoL33nbu+6bpgarD75SJFgeIY+gW72q0/9j86
08Lvxe6qHMw/YE1KikgU+XgrYyfD0F/4UT/5t3lnMehb2+agagtK68DIi9itLUPHzPeDqsm8WjgW
E+wVcHYrFSGAniNPmpA8fIGWyKrifWVl+c0CEMPcdR3JJp94KChfSDKQc8K7ekODMLM+9fWASR7w
SzO3r+k6oY+sevMqSIquBpR09WKfUK57hME5xY3iBj9gMWPu3nv6lliw52Y02F34sIG8X2kzzSfp
ifepdn60bU67K/SoJi4vBOL5vdDijJYER9uskepSDTbwJ8XzbwIQ7K0+ikGu6hYrY4ftJhKpN1Pz
T4O6QAdqD5XR/gRe9W75Jp8u07ERhRCqqjLuDvHRtHOKQK36OpL6dJyKjGMaw5w0nEdVKbWPPdsJ
uzp9d5zLNgxTqZUe3EYBlbJ/qXolBNasvnvu+MWWBTQoZ+9kyifVsUoo4mwghdvKdpVPio9sJAHM
YVV8l/D0D5UycD9X0y7p1HAq/STe96IO+wXVbwwrTXQ9i6lc3mhEChwJ4qxHY9h7zxPCnF2vrFeP
/10M3jbob++2Kpw9bqOTh4N3V9rDwnvdfNOr5dto5ETqGR8k1eDZAG8KMnGZQb55pJWIVhyr/hU3
hRkg6cWqbEsr6O0fZmnXgSyItiKsdcXoTaoRb0YjJCW2Dxurac161yr7dplQ788d5qClBMxntRJ6
Zq7xtnRrMMNrgdVXP0x6BztyGSPDGpBJoG3z8GHpCxIq8BRpn6Gvc7trp1hn4qzJd2RE9GFNfARV
ZNhsaIFSJ2NgzprbJseWPUx71zQ8fhTD09iuyMo7czohHETLpwvfIOGACFwxbzrPieT3VR0NB43s
ikYhcFgcpuyVo2yQx8XE0zlt2Y+TXUSthqyrYssLu1CSH5jj0OiQUhqZoRHdcWiGDJOvWxJT6iOx
dta7rrjVrOINX/07WbfeHnyNEwyIHSy7vtNcHHWxPgSTz4FOpxZSI4Ivk9kYeshYxy77Scd7FDWL
917ESGt78crFcE8t+gP1e8OZxM2duG1I3TnjfHEfPA3ZjinF3urtDkdN91jWRo3Ynr0djP89FfqO
OIFT1eB7GRWnnKsfW637udi0GFZTIGNuvwCiAyfBKMm2KsrKRDMAGptPesppUVXgz1e3uQjCZ4LK
Kp7oKs7rLBtkc/WAlqg+1Im1cI45R39sszCXFuEgEtZwyarwEBc/EJT8nBVaR2wx7l4u+WFR7nMW
d0tUdCkXQR5HVZVaoZMk5JBa3d4aTH03gdjCokjgbAsXzpsfW4pgzg/YF0LzPyaNo3LqGdOz9kn2
kNMcT/sA+wmCyX6yZrHu9Dl+mXvrh9ViqrJGBueVW4Z9l01hZ+6VX0Qx1G8QCeDgk4brRw4O4W/j
d6u+X0vEwbOv2SERoonmBPNab3QqqwmryZ53TfO9JNUEyVkij6jLi2km/aaZ7F25gl3UushYanlt
kAHPg/E2mXYfOEN5TSgEg6KcjoQyAnewW5eTVqVfEAZ28taL7SmIZ6SapZAPJlqjSItb8iR97QQd
BnqCDupvmhD/88dBkCxE299WJN5lHnrnKUVwb9nA84zybDtvIKF1eAGNulumY0w8BJo3uwryKdV2
MxTYHY+ux8+/uDWnBDKhQTsuGFZFAtaiRzfBUfE9e2+Uz0pXqW+wcLnqfSplz+R2GS1/ZyP8l9T5
GK4DvYeP4nUuHVfyKMBk7doCd1GMPyaSiXPNe27XyiBnpnS/WEgjVXeYEji5JrRF15m+9fbX0hx+
aH5BeQLxgyvMVITgJlJg0wDKSZdjgXMzrlk/YrPQhyHUxuIs5vRI5vBrrbe/jITjeVTIq2afdpg8
xcErb4nFjmITmWPhO/fasMAMLYtgZTx9dEkKC0zdf5xBjJaynq6MQOenxG+MiN4CdonPlMhawWDY
Xt1w+yASMPTyaBkgZAILk2Tsi3cmnvq5jwHysi6ICRYZy6OReC4jLKXvRw1McglhKeg6dtHunBEd
2nQ/bd8zbhynuU4cw2cjo9AOfXevTyieTb1xUN6r/JY/J7/9/KpUdX6bJtW9BZT39H9/Hx3/jM0O
jYuA/05HpaMiNPlcfP7j5y80JXBzXYcbtyXpMBgJrIG7QibIVHbpbWtZhU41S8RnF8+nYfu9/vP3
liH9gcUwPTaqT25nUzui89HPbpcmt5+/2P/nK8eKdexiS09ujvdizc5XUVrTcXQUQ6dS4t9ME+3K
zod/RCVzLVqbRwjzKfaqfdJlZtRmZfte7pt2bHdSK6tjnU0zbSLJdbU7EbOtQaIwK/2drliFrrHO
+0+GocNbaCQRYXA/ZJ1vLr98CCRmb8xjfk3/42Io2rcamUW+QQ2T4o1ZQLshq3HPfEtTLfejDUGE
0fZNb8/7FAJmWLI85OCsROg6qAfs/roCT98VCfMxm2umsMcn4KZ3Y5nqB9Gke/7YO4YySZCtdHO4
Ccvdji1tgVPZ9EFgLs+ys77Bp3RC2pNf4wrdxhEdH6BtxphaVP8AkiubKXXASJRBeu/2JynW9NEz
pqs0rfQeqgEJxOnNLOqDypiIWtKZrttJOS9IjTIAsCer3myUCQYBj1T0Ew4N8qQBmgHN8L2Lasfh
6skOK+ZY30nMI7dtUjZYjmASAITYFJWZhnHXOAqTvEOaaPMkdYVRsYKpuCUcs724cU18xwTraPhV
gFkq2MB3DkGdtuwf9ML1jz2lxW6FjvZk2FwmJE1MoZYW1UXa1Z20bS7rpJyPORht0pwXgjbmQR3c
2qeiafmIpl0CM9Ag87nBj6ShxZLDCoGOfJVDb07Nvc6oDPxpQ3KHL69xvkauOX+pIEyErDds4LE1
Psbuzs7y4gpfYSc7F0Zdm6V7z+QlY4XwDtybMyib+1qXboQw1HgAeFtsuqE5zpIvk6xuvdZIvzft
fvAUQzcH/XXbgRvWTGSRfFreiBEhmK7En/6HVnUp+2PjvuTuwPE+K9gNfKsFMdi94h5IsP48lfmp
NEVzsdPmo+96Ce6zyY7r5MEXJRTdNW317k/uK/QzPA49EYJ86+mhrfAyKgUlfLbOFKrFofdQ5LHw
QKVVwwekuS22nLF5uTdXnOUqmZOIlaS/QxwLdEYaccBGEDeO3S+PLeX9kIzdhQiDL2ZT6UGmShvu
A5J3r6uffOT9vtZ0e8/h/iepsLo2FfOTZKLxIXHjC06lb5pnZmfg8Y/LhnlAcPFilLZxMbb8a4cZ
3Rk66YtOuCV2IutEu+2FTWeI4LP5NJsuOWHzvGFSlNyPkozaqsbsVlhJd6iYH960+qQTm5YbN1Iv
GzxTwt9LGLILzD5+8/PfmWt7uvGeavzjmnDkQyp02G6Ar/cZO2AGVpQAwYxTf8GBhztGDCeuwnLX
KPxu4dgAPm02tnCFxQy0lqin3aTYBCDuZDpSJwfXezZaDVIlyEJrbZagqfGhdrQ/x3l2njdN3LHr
qyVElb5zGIse2hk2s4cfHTMods/BnPVTm9M+49kIQFW523P8CKT+q66+YvocQ8SDMhBWAdRFn3gP
UqT5rUJzjechtGpKTw4sos4NMCAoWPk08mo55HB/JnlMZedlxznHy1816Y/MIm0EtLgpasKuUe52
mV3vKwHOsb/zach2MxayatcV6YeF1SpasWKeYeUBWITO7EnNPGMWc0568toi5D5//sLn6HEV+YfQ
8J2Sc9px7DJqWT0woePMzP7zq0ZtM/w2N2UE84PZ6QAfX6fpD30rVhuveKEut/mplB4jTfDy83kq
sUU4xhlOVXaZNrvYTN8/Dzt7bEAieMbOnsH6wStAqglbhAaD+YlnXXHvVhedo1lPNAVo1jghI8bR
45flSfY0IebiPC2z8yET18ah8Hm+Gs9zp+zDZLQPc79MgeK4jpSt7rI8YSY17QAJ82O2SDVvRnKg
EsH5JS3EyNqY4++W1HjWAE9qRN4nFHF78qKtM7sqSvXQqexTUTCN7pLmFxw/7cLpf2QKR1TAKJZj
QXJfS8u3ONZ8IJetPGMffGlXN3vIcMp7EB5G0TlggHjFytYIah44HWnJdnrZJzeGQ2pOC7wXeERO
lVXnDWK+2MKxGyWlS0QiJ+euzbBUpR2u2rQvAXPCEdMHGAU6owjwyv6rNWnmhZC4J2AU2wRk52qJ
A66F4b5H3Dx7Mv9OLxhQ+WX/PtFLnlBUo7suOaImHu58iSfEgxFI0263Sr3Yj2XFzzsHVISSF1EL
Y7DFXM60nTvMowSlGqi6lQSukh4SR2AEcgCgryN6POSi69jsbPjuhEUTNpML8C2Vxh7DbkWYU5PA
EAO/6YIVjDXrLQNQQy59fzOIvjqVimhVBR06bcsDKwUvSKuW7Ar1wWhOo1tjpOdQhjJfdJPNYbB2
P3SGRFWJ3WTptpGPqoYobb+5cHhvU/Wwpos4roV+byTtcEA5I1kTe7dZRUZKY6IaHrVxh7tiDJqm
Z41tkJth9knEMGRCGl6FOEBwWpG2qI1eSlVHIDCi6J+dqMY9gMkHiz6bxicPiOn74nAx7BPU/J4h
wJDFb5WvzyRk+kByqinZVQV8flD5U7C2eIWVC3mDvpo/jGUKxp7QbpuHqYjjvdF+lwzDj44/H5vU
j5m/PiaCPLnBjH/0jvbTTqwymmKv3FH4vWfoeWAQUVzDm95kz/RBWeqedfCXew6IFxgNT8RaJBGE
jreZSPMwB8Gwh5oO0UKiayg49g89/plwqNxjqVsR1MzXOEne/N6akfqT3V5Dew8J4sVZALEjqulW
06zhToxZploA2bVuQimjymilb5fSMm/dJX/FeMTGo+gf8378WNXAo/hrzqgWOtZOZja3l7iGEMx2
z8sZimRjtOpfMScyws+6jj8eilmL02P1pww0lxPCRCguNPCOmj/8dhtxsJEOZ1EEeQ94QWsSyvQs
gAdxYCPMjVcqxFnGcjUYUeyRkeH4wx4/yxJ8XN+GiJPphtAEn/0WcXBWIXrfYOmrJt4XfXI4DzxM
BlkdLY5oIt+0+oC580xas+CwwJ3NXviXnS962PddGTkLqlOG04w8jAvycuvA8pUzful+IBHj4wFw
TI+lifUXT8CQp21ojsa+MBgCzfTjvksBvk4MMsAJgst40armwScoGz7ccJTDrJ+7ljznViwwIvRL
vhWSDL82HnnGjpSpNos41SMBM/InRQt/mZvQQjtHAq9WQGvPqUlxJQUoazAdzA4oCyg+ZzvreYK6
9c3Fz/6Ck8i+c9Lpbpz85MGUhJTac/FMIhmL1T7GoTiXnAn4p/ODqbFPnnVA5JVYpi0o+WC6SbMf
qxNCy/YqMdv59kvted9IYm+P3uKClx/cu5YsLJ85/X7F2r6HG3WdK5P2yZDlHb6qSzVa6qliZYgT
fnheEy0mU6v2rmJMqa9EOFt+fFhH4R9al0KprWTOyMmiDzbpjir8WGtGPIV0WOcvNdkkHZ4PfzRe
cOCqSIoirIv2rE0iebLX7OeoWYxymrW+qRp1a4/efFhwPUZ6S/bmOtFi5FJCAfG+Idkyd0lr6a9m
ssbBAO3LrAt5bLMM4bnXsXBX9zUF1xnL3EUI/0uzLTtiE0u6ar7A8zJ2LNeSI1Xph9nw3TQTmnWv
qlgZraQXDDkuoWYYLFazxr2eAEgCTYg/oKVcyYjsMCZoA6R21D4hIFg6AvJX/QC0ZAo9pNFZBbMl
+gSHbcHxDZk7otML0D/Gjd3g2LKy6VigJjn1Hrl0jVUGZdpYB0y/c2TZ3NDskLxQQlijmmiTIwnj
+q4uPDABYwKmDZwHM6vRALFmfWcfPQSsBx8QyxNz6pE5vThdC4iwR39YD/kudxbABJofFIBVo57p
ZWa3bLiUeEiM6uBgG7oFoYN4oQ/tjNNtJJJgt8QV1ZbozCjxYVa1RLeNmf849raOiNxCm648J0KY
GsiuuqntOTnA1Tij1UnIsiG5h6hO1pLsw40UiLifcOnG6eKiVTff4OzHQYo4ojRVi86gOJGtnf9v
9s5sOW4k27JfhDbMDrwGEDMZHIOU+AIjRRIz4HDM+PpeYFV3ZWXfW2Zt/dppljKJEhkT4O7nnL3X
DryUoSgN3Rz4yxEIo7+JNok9KbqQnKHpCBKn3h4IYUlO1hbaul4wz8ymJnmROArw+Q9BzeQm0NGl
boclp18AOYCtBtOMA/RwZ+oKoMSCPMpfXHn2k+xMrMqxGtQvJcpqP6yzQVsfPbIcsu85BRQqR+tj
cnL90HvLyS5mKvQmjsOunfcN1sIblduoFCc8ACJNoIBrufYUNXsvd0JFzA8TIbQj7g8c6EtoVRBP
0r6pSQYIkajYG4DZ+5wI4wOkJIDoGpY2jqqWYvNGPRPYIB61XqRMz0aaraNPyj2MjbZtgsSVXKEJ
LBbaoPgjtQ59hYHWrKG8bsEgYDXtjxl+WYHhA+QkI3ENnVJAb5wCQSQAS0uKz1jYW1ORkYd/NLtH
RPWso0ojfti8FCOJFLi4qjAzm2hvNPCzfpkT7kH6M+WNzXxdm7LfVNkeuytM6Eg5341XGdvMQzJo
pIcyLWMmIOm6bbQoqf3xxAZ6GYpub1OW3jkt5kXNaG9MpVRQuDES2l7eDK66Hcja20E0OdtDjfd4
Mag/F0PQOfiBMfHeqXkaQneAeyniNmHzmo0wGpqrmLlVIDdepd5LQh1G+uV6e17axAxrdBmhMzjL
peedQ0/TnWzBQ8t2UBvATksYzTFDtbQ/oos5xGZ3sPzGpMLVjICGhGL0QO2aQVnc4CGHahAju1pV
85skY4KC+wkbUFlv50zM96Ojc+iMWm/r9c0NqoWO4JflXnOrdmtRhWGskggbMBkHfmvjspXGvB9m
lwQ0U0whdjpKUMuLTvnwkgVuq5t3otYysnz0dicmFCQJXI6+b/A+ApLYzhOTHDkwM/HK4TFGKvgE
s+OcK963xsiiE3kBAfyLbasNrylvX0BM+gJnX4VZ7J/Hyb86S/Zh9MmBc2HP1pv99Zefrw3//hc/
X9PAc7MjQKD09Fzb2pJh9A+lf0VnZwIvHmIbfvvzxZ9fGuFlAVacMehVpfY1Es0I0OApMzN10haj
Izxg/fO/vihA750a9i7iMdbf/vzLNuI6SzqG7KUQ1N8jqwVQMTUzvee7y2o5RzXbZK7XPIefR05+
ns7Pb/USZjLeAzaQSp7+9UszYAX8yxfFzDk0dbM/P8EADS/vtDj6oxrJpLCd2tlrZrv/+bt//QOS
Gl3KVpIvW0Yy/3i2RryQhfjzxH9+IT5NnUQ/3AxNmnGsd7tTaU78sr7tI7d/URJk8xNQwFiVjD2L
NO01wgCn/p3vurRC1z/9fInwxXrXxvaTXWYlK2icg3rI62NKh7WjCY/ZrAYAcxgixqxNGb+70J9/
vj1fPxlpewrM7nNr4+0Hp7IEmo/k4Udl9/8tPM/zfww1NvDHICf87y08t+9p9fXXPON/fsc/7Tsu
ccaWS2IDAljXsxwfxfY/7TvCwKODkH6V0pukWFpIQ/9l37Fx+5ieIIYSy4qODvx/2Xes/0HImXAw
eDD8tU1f/F/Zd/5dw+3YnkA6iTjWxiLpu4b7N0F5JzJ2n4mgoR7x8QYnXGYw4g91sq7+GCf11j9r
xzhkQukcsVL+5Y36L8wyxt+0rzz4agnBF+L7vBrn72adunLqhibxcrDoLgJwW7pzMV7KGinOXqe/
CbXB/TLG/9eHXfPt/mJi6G2GTSrlYdWvns24vOu1/RY94QoQas+O3DEM+8+v9N+tAuu7/O8v9G8i
39wFbusNPCJ4IpCphsCpsY0j8mrYKF7+82Mh4vo/Hs4zDHTFwjTJ5yMB528faltQXsRDo5AtjdEp
AQ0gbOtu6mgvW5XX3KZtnmw5Y7Q4XmNInVae3frliOROMEOrzfyWExVxVFqEKsil3K1mkt/HRiKm
VBBqyDglD6DV+90i9NdI0J4C8qXvZvJy+8z+XHskEx/8xhpFdaji3AoVwoh9DpAD1hZ8gmy8izCt
h2U23touEIB0oQhxprYK3cbbDfwX0r5HuK1DtTYfifSxg4VQNtJrOJUsDmUBlOioSxNC1ygabfWa
+6jGsJtewTwPULzE0ySK6OmW0T54ZUmLcCTNJxI6Igk0DgbpNAdXvbfzxJVnvSfzQlu0mq8OshF0
8cx4C+fEhEEEhoW1GiUpzqtTlfTH0ez+WLV/MSPG7tT8X07Z36ayebPM4TrOkjoe2YIzvs4wQQPR
8c4umSEA1EZhzvivHzV74+LBDRbgAYX70adQdSmyweUPBKt56BMn4MCBlOqNNuOqhawJy9Tg3xF6
UtaiQefNGMhaA8f+GJX5ZWl8H2op7t48DV2TH2XCoSFTtgyManmojZrGbDFvVT9GW962A8ikX5VG
+xrVVdfRvOtlYJQFOVGpMW1knW5tu36jIA2IYd6Kfv7Kl+mauFboxFMAavE6j4xFYdvv0a1MaJ+W
L8sqr7H8ZOz0jt23QCLoIfnL8EygBphzdjeB/COaaFYLd8ckiwm+O1wdWX7pY40YAZnc+nOoA+mb
O3dzfe+iiw/zdgVeLUEqHS/ED0JgI1G/DsuVRAkDjY9/Utdb22xvaKNUTEVQjfaaJMHMnZhAWNYQ
li3vmifNkGiQb+zA0wauL+imsra/NAKZ9kaXBjY+6k2u3UfmCEUmS79bytJNyVllk2jdTW4Z2NWt
hfFsoX5llg0QnKw3v6anpCVi2vZ5firXRD1tAWONJ55BD9ecubhYp7ONYSA0bTyeSGO7UQBDCh/G
EG8z4nPJa6e+dxssCQ3PWbTVAxSdR3vhMikM46bOmI4Pml9sLZ0CqtASZpXIhMCFI3fj+uF8ReAu
uSqgBMM00kFH5Y3ikuEbCDL7+aB9hG5zE71j07vnZ8UB/M23PuLNGE21l5qt8+jIjhK0p9J8mDHu
/Fy+lbligpv6jwGXP5y84iEmEYZIpBZIm70CPQFJMFKQQaQZKLlR8W0sB6+hcHMoqdN1mqtnbIkX
HPNxYBXdm9G45E9qA8gzCapN+BrNOAVUw9R5AEHnzOm/Co3Sc070w9BDhBuXszBFduz1hV6M5W6H
XN2n1WTs27699WR31SrwwFnP2/dz5eHfC1l3K5rn8g1RAVdCSrOL1B2YDlG8RTg6gT8gRk7s9SbZ
+QMHymnmnm1sKG6DgzDXBNobx/ToujXMIo+djdL0r9LonjCNXHITGYXNnWqsv5DmVwZtzxpvowqG
23UdIE/R8FdvIqWPLvz+Qc1Y40Co7b0qBgUChCAYXiJs/tseIewG7pgMUETZiBmdwIgLqhoaQuvl
5NXaAHGAxQxwdChkei2sF3AY9k5HT7WBkfbg1HjAXG7IJHdW6MhLJ+UI+JJbPIkWKG0s+T+fZ06n
ugUfNpcQeJyeWW9BxGgZ8aIQ6eouD5LF9lfXslDh2xzCwmPxn8awMqNHGET8NR+qvZhfqhhZi33/
sFjuY2LNe5cnRo9u2lR+/ZDa6YMaxj2VwlUzc7VTKYon1Aw/3z8tpHaK+tU3xysH96vyQelq0Z3u
cjnrAHcCqOBXeAW7WKRP/UK3nG4axCX7yyTVedOP6xqjyjeVOtem2g6w5umMWV91Nl9NEgtZM42j
PlkPo108GHr5gAT5G4xeiB2Lsnq9j20+0WXi7Wo1gF4DrTXdK2dyIMo4iCA/2Qg8CZi57XXeCkJ7
oJ8TPpDwtk7r4o6VaoMdgxFCh/wRCD3l+ujCSGD/Cahyb1H7sWsSgbUBrf+VIkUN0ix9Lrq7od83
S/cy54dpYP3UfF4aeod2A87j2PrqbX1L6HUjebYZx1AG0AwHP5sPy88LhHDtAIFLTj8XvCO7t6bN
TpUvJC2SbctjBrPBPppS5Yi2+82OjPPETLYq4wNHZx5t9bZ8YIJzy9b+lljxL5UnBngHe++KJb+Z
2cZ70W4NJGV7f0rWTroFgrMgU8VlBLOuagRnEjcMKGxjQJJDA9SpTTqm2wjIfc3kBRmCmg/wPWgp
S/pEo2gfsplufo3Cduspd28kUGZkxS2UwFo0xvJBVdwU5jTeIyy49FF721QOuh2S/Yp150s6yHJZ
94DBpt/iM3hijz7zEZKOMdQnlaOf9cYrVJKSCo9JbJ7VWF8m/7uLq32p2AGSEjuCsSLZPV5CR0M+
RAy31RaPpi53LAQfgI1uN199gczNRRXJKqutYC40AfSKwnSOdrhL1Uh7lRGIyO86RiAhEGw6E5P3
S0FRYe3wSVN3Nji0hm1pDFS/s0qDbo2K0h1+FJvqZ0tIkMQyk6FSYgOcbnL+rzsC6+aoO0hzMF/H
RAs9Bz/0wLGGGM/zmHX9mYEeV6mzG6oSB4Pmkh5Mo3qTpjYKcOe3K7iUm3rkoSbzbTRGOh15UCXA
m2u19MfBpcU7xv7doqaHBDQPa6z9PkXdsMkLvELIuqKgKCrapBYvCjErb2fhlnhM8+dhqRtyR+kE
5kXxodVInz13Ya8YwN8nPWiNOVEmYnOJx4rm7LTE9gkFeb8Zxu6YNQzSfQ08fCweejf6sBFOQn7R
3oCtctbRZt4NhFtA76AUtcFUjt6GhQ8fi3dUPh2DzCSzGeAhPbhpJzIOcLwUCbQeFpreL95BYx5v
QupGiVOdSWh+iTUWn2ECT2ItzKtspouDfgDNUe5cQ4aSsUkwwSTgWMagtjGIUDIWh5rbW4NjZHXK
LLXxBof+GcqquRue0RgzTTM1rIEDEMtE95CWeqfZYk9X9khsVfvJajeeaXPdxBbDa8Jiio039s8Z
rEXkKtF73ax9l58nkTZJACr1YM93prbc+FP6ZpR+Gjb6GDMbh1VmJKR1JnVNeGHqm0GdxrtM018Z
kndB2smDa036YZHwdnyGCiu9h4lkR4OGIhTdj/08W+kjE+IyFDBcT4oBeQgD1tgyDqBxia4zkIOl
9tPkXVAvcQ60Toq9N2P+ckyZuGwdgSBFfER4okMSEsy9JER7mT4HwU2FZlfepllxZAHmUAAtf+0/
ppuELvyhM+vHChkjdLb2T8utua3lZ1pyQSRD8sc2iaKbFzETMaozY41ojHLiRb3QRdtJoj6cPhd9
MLaMoAYOWgw1zSXnbmHJbRjhccDjyf9cUSwUqQAy4znRLS70LPQRMQsFaYjVI2acNUoEZn1VBXAz
KhiBg7VWEgacobkIsjhKCQiP7gvnM0bKQTO2zrbkc906+UI2VM+V1hLUO9VOup29qCE3O/3I0ddu
pzKlAkGAZfuuhsuSUTPFLScbEoQ2gO7ANDWu2tHuZKc32lVDo19TC+5BbOZb4gnzwMdssyem772k
f89h67h4argv05llAPWiE0f7iC18l7Uup6ux+54UGzEt+A+qoiEwzMraSAajYY4NjKEM/UIZs6Pj
JeQyzsLOwksX186u0s0XxwSKyCyLiKDYSwOjvoiUhrOVGLxXEbQ8meSPUoeBBVf7Oa97IOdG029U
z7HFbJt6N2SsR50Z+EnOqlgOWVjjTrDT/COpxoq97dgLSKCk4SAzsO2LWzufPQVrIBoMaArE0taj
3FK2+Cxj85vuKjMIh6MtwSBM8k0+V9dusaq5zdFFXh60eobWMu9fCxd7nBQtbGn8Rk6UHGMIkpvC
jDpId1hmBTlEicguWtwjQ5iirSPJtMRSfl2xATvNHMcjZ1S4JMXOLNyWGApacIY5NOeWo0VnwHBo
OopNFI+cKWGHy9V92PYUG1gsE7cvQioF5qJpuyfAk5nONJDj7P0iz4bpASEhqRSPpmQQmmuI8Apr
QXcCfdVmBjDEmP5QPnGInWW7j7KDP8ButJzoKbotKsd5bHNi3gmKS8IKLvoqU9drJ4iY6A1xtlBz
CCd0lq468qcPsXRJaKywPH8A8ut3ICTmVaWEdch+9b2xe58K/wnJTHfkZMXweSJygnfNDTPGpgFX
3A0H4XLPWMkJfbQP4xJTkdMyIH4GV02ryEqGdrLrdPMZJsGd5k0f4MzR/JBBCQ/iguR0PFb43aMC
PFMppw/PcWheJtxnRqsj4Y4qanevTUCydVzucCdrIr5CYcdYFUZm+Z6tWjzw2NDttruZuvV2y8D4
uoQdLOXgoWZZ/LXa5PL08wx5l9qNAoXDMK5XWmHrIUSYPejqLY+9GxMqRmWg34W96KMdcDhQatap
nzC2IjXcJQ3jcT6qhNx7OhCHCt944Ap6Dy39hjXQaqhZazKBm0NfDhgSz/UobztAcxvfnfcmQ2mR
StJQbVrwerKT06SHbmX9rgy5Korz01AWH0JL3iCj5ukfpTOE4lSD9bV5r22NumAyTuBacB1HN5Ds
t4s37bWhEfRIygd9ab7yGU8nW3DgK6CcSabPrP9cv/QLwaFXv/U5TtBjGce5lg91qr3LGCIa5+x2
U2I3GGYbzJvBnsYxZ9O6/mOXkPtyZ9S0ny2lPvUxL5Fm4Kc1kc/vRdrsllw0Yd0Df63rx96hko06
AnjMOv/IrJgReWUjzLAlTWYzf6psOof5Mh+iaIu6DRhIbxk3kfDOGDX3g/MCir7aL/iydrieLqZH
C4zJ3JogW2zLCmeotmazMYC3JYKiVj4OZfIkquilymKmJrj2gRCvrteCRVVoK/aCrJPEVsfUqV9l
55ghptgan8oW1yMHnhHvtk8oh8q95SwXKyhingHv7s2krIc2tW8tl4G9Ip9nn0kD4Y41HQmvgYTp
4oR27Bt/wY9ax9mtRhg40yIdbeNi3Uut4FkS6IogvGR+pdl7mwolFHm5K4vmqlf0T6YkW+01yy5v
0Z3Gsrx3W5uVmW7SdpaUd91QoUPjYI9UjkUwkigymuG+s9ZJKdE6Qa+7Ly6HpJ0B2rpUvQqE3btn
y9OP6b2mewOhC90EZ7D/dhM0Fxmq0ZoGneTtMtuYM5JgAF0syO+tAsOBKhkUNQYA12iCnRyFzCWq
A8hSEdB9vso59XdrfQcWQm3n5tWkg4EKJCHhg+Uty7x9pDOGsBNeQSMvveB2TDCA3xQZx5/Z1k61
bj4WY/tLVJ0e2vOSBUM5X3KhfBaU3uSw4u5nQaR24thhbxgV4hmSRcjnDp0kSoO8wtViJYRi5tNw
i7wDQFSaNJucluBhLudxNxv1dNAQkPgWf6oLab0CgLvpm3HcLZqq9ra9kAaYT1s3Qx5j6RLDo5M9
ilgrUSw5D1ZjWeeKQ1C0LvU5QSV6VO+Yf7bcc0jIEhEhy5vp/FpxXAaNFjsHS5+Yei7WR9Kq57GV
d6YgQ9GKFHKBeT4XBkHZgLdsbmf/diwXBeajOA6meVdAJD8T+RnaMfpayTA4KJk9qyGh4dScWXAo
7Ne92u39Ilg9D1lC1eT7bNi4aDnqRsKnnaZj+FqaV0Lc9yWkOm4EVvZpoYQ3FKoH0/U4yYno3l+t
GSOSnhKJ5E4SGqcYgdXTMt9N4/gaZTVqVFMnPWdOTtLXOCzjCz4248+6uIY88uR9g06x29J1BRex
HyNihnF2FThyaLU2zmtULxaisihQrvqUpfYb6DxCh3wqTkvOrlA4Pu5y3kD8HkeEKB4HSm8n/SyI
8xnJiZ/6SDEyFQysvVCEnF1b+S+eg5/asXlPkYHgPPbyXekx0JxsksXV2XXKh0Sja0huCAs5voGg
y2E48EHgStmNLlZMrpoN2GmyQX1UgraOYyXJ5t08ENZtr9dX11tkGtnevDFKhEYjV06haS3l2x83
smnXOeaLT4xCWjB7jwkny1VMafTbVVj9SK0s5mk/ET9XlwbxXSPNx2rB+DgbxXflkiSQJ1m/cxyO
5VHfddvW4Jrn4p6QGIlPp29oCq4xGEqzbwtLuxsyAtaxUFaoN4NlMvN7W2ofeLTTOBch2RnvviJh
CfNXQao5ZMj4zdW+TeI19qJgAY7bmXk1+ra9k8XlxhoYKgiUFPgqinlObg1VHuqWa46XwimrHx9S
q7rRbAoIn+CroPHzz2pifZ99gkyrKxmt21IQLz44OmIoQYBMM3FiyyMPYqgzkfI5+EEryhvHT2jP
IcTaEJ9DQCOQhMystGdRIQRILST3nZ4wy4+AYghVVhvl0gnCGsQCFI90aZHirj9Z7zxCYeZuixoj
zM38zzhiefPn8iGd35cVtUAX5dbFOMKh3Gc1KT5SDTiKX+H0QEeAXR3zhCnWJuBCb7weidww0UlQ
7HWwy+rr2NkEdZKLSpozu4TRr2drk6RUw4VKQQO6w9lO8kA5lM+4G6LovCyM64Ehi2BOnIcGyVsn
rXH90HbOkOwaKY8IU99JxJxVjk24oSRvneiDiBwCZrwLh6udb6vt4qO/EKlBLKXrvVqTdXYBYw1i
XqD9GjeaSxu7aXdly/0+8iq8Wr3nirSVzGc5pTfab9ptrYZP36SlnBrFxQXoTVAsB3fc5dv6cXJh
6RIrTotO23YOrtCKqfimU9FOuu1NLCOihHrjWZNIFDwsd8NaZCT4DXUneYir5OjAG6UzgGlRz61X
Yrw2dtO8E6HK0KbXHjihvksTQkE/v2axd8Oc4KE1WOxG7SRBf24WU71POdrGUdYHF6MQFsT6ncbg
azpZzwgAn8e82EFLudWYOW5yCy9ITHgNyr7yvXWXJ1urftuKL+QaQbwtlpjZ0ThrkaDsavKR/BAg
LmyWKD81dBEGIinjV9egh5JkCZBqy1Heqv9Ymm7wulnPFHLCYH6BGPDWzB5vi21umWpSJeY2Dc+a
lbwnKaxpigA7BsLbdV1QKTVwIQBTzQc9wlICe7iljhlL9FHJLWjkrUFZWzAfChHLxoFjP9Yu2H3M
/BtymHCs8FOqCIHX1HrYESRnbocxi4vgNhg6Mw3VceaWDPwoGva6rrzN6JVrjk82PtQDSbBiejOz
CMWKddfSX9oCJ7UD6U73FJJAYp0DAb30mkz3Nl8RunMrXhfH/aW72P7NkqNTkmDvsqtL0o3gzRNl
bX5yn/S459ApcdjkbDMJbHroBywJBbAGwx440oGQS7T0g+DN6dKi5AlTLWUUQmBcZlP7gaFrw04I
/DB+/WQMlvfgoIcO5hj/ZuXO8oj6pdm5Uec/jMR2lV/j4H9UnnWvmdzmDn73aWC1ABWEsPdZUxOP
l4FELnxyOpx4jfLC20NnuvACLMJME7OZnvJa2HYWefAKOyK3VWGhihIlArmOjzBjgZwSoLm5S7Xf
cywRhngejPhRNT0N1GFM0CkhlOFvmoYWkTEOxdnRHjBGYfNuxP2UVbDWmTg8uPpxQIdYjka6ayH9
YlhPX7Me341mFO0OdPFOq/XkXDOrQzjuXp1mtA+FfU9bAA8OWTVnwl9xITLKaaR5UGX+OCAOv7go
t+quUHvSLrO9bewzb9Fu89oC6DB9tlrDbIim/5nDnjo7VoKrvvTDSmMEE1HN99PCbtLWbLoxH4QZ
uaxUvGeEefg0ANWzcq5ow+MjSLb4oL02KpyNjlaB8k4Rykr6IZxTf/bCWOMHZOYjCgB2g8m9xGgz
Q/LmLhbeQcwm3F2Q9htESuE/mItSPDu21XI/Jwkfor9Lo5bZ6MQYUefD+1noUSyQNTJGD50jM/T2
6cfPpatlASU+LBd9kzfrCTSh7TdC3zdsDkKWf6MT/6cbWEkJLr2kS7xrypZsaewfpLoNb/YkLmSq
0lBY73PqlW9L8bmb2YdKDfrKjfzu42TrRfxYMtSzIJO1heArQa7H1TAU/rO/Psd6PW4RKhh2Hq0L
8mc4EdFHJJqvhu1eMxObaYQSb+xKxr0INw5TWvMjJbtZkhEbmlnLrocUGaTg905m5r+DjtZOaQRK
ovDmQ4b8c5OJEkSU0a8LUVaFkU2/oxiih95+smgsnkS90KCDsU8tu0YwLjT/KdV08FsLu/LS9oy+
1UjJrn1nwzifjBk7dFUtIXJD7kHSWjif8CRN6g1zGbVDpxGr2VA+UXtxctSxYk/6d2pIY+snvjgN
4mR07idCOR9SUqxjgrRhH4tuuvz8rm8HOPHSREgJIWznR2kR9rg6g4KjQKqzRXTxMIKCgoUAqbRG
vU7cIFFYV6fL86ORH8T0YGrcs1lXOmBCsXRU01yfZo/VOjZezTQ6M68sTsZAVE2Gom4DgMG4k7oV
H+txiFeJdpigVdtH7I8HpZFO4OnIm/wyvev04gvugtpNruppKXihG5nFryaz9kr391Zh/wZQgDfB
WXn+6X1CZ2YXL9lnpQvGpERHILSxQruP3hwkrIz7YebI8g2fP6rRseDUKG6rJFyWnuBht8suvg/x
vVmgCcZp81rlEd0oiikN313bholBjDLPnHuSYA9HUdvJ2A/TnKKVTfumdugsmA1W/r4hykPU7p+R
AbxjFtyzMiVkxIuJb8+K36Ju7sd1Q1ucO0sqnQ2P1L/EygYiPFWF0nL+7rvhnHUIc9FF3A/UERsn
bX9jZt/T+v+MZHqrdcQzFJZO6y1xsOf7zDXSGNuCiKPXuNO0NwEOAGIHFdBz3eBpn0T75TOXDzVM
LTb9XtkJzFMWrRY7GzggM1oNbWxPu044b2ZqLicd4ghPinIfZ+CdkTY3skoYIpVDe2zwopcSNWVl
NqRM4y+rLQZYRjS8a2NVPU89rVgfnzp9rWs1y/qI0zcwObGigswtcjmZf6YWAuSVJU5j7CLyOTs4
VjzvOd2sXXDyN6ExJNueTBJpR1eT8kwOuAW0KHk2bOKh2fg8joGzfYz4nxSUC9PxU+TqeM1F5p/i
yrsl6LY7y9J4LzqEnVNRGPuRqzEsuHh3UR4v21oMCn8Nw0+7ym+sfP42GYgQpT4vJ5Pe0t7Oq19V
wrDTN4mt55aYdsm0G0gWOJvNmsSK28Z1Ok5HpgkakuAKHfE5c6Ial06MZ4XsOx21SZpx0azaCWPr
2IJG6VyNT1Kfa5ipbKEcbPxAMevzBAADpLxJ37j7vvbvYZbQ/CCZiqmLe6iAK+y6bLjL7dHAUkiY
BR3XbbVENFOoh+LG8XYEj99JERuUHX7Snn5+qdnFT5ZR4UJHafC/f2vqXGAGxF+d/rDt7pqqvfzj
W5kf8lc//7YhGMr69fMTUv2ZwAi8BMtaWaTVqbMBnig+R/rx/Nis7NKdlUVX9PbOERvAc5V66q4Y
rZghW2yR4gsZPhpM/AYgTx587gBMbMa8mRLpHwyfuMwqDibsxH6itPdHd8FK2LZ+dJkFF0tlflSd
+MofZggNR/IEyp2cozvZjmdSGZd7XkN60mXPdQ3zBy/MRuoDBi4Thb6PfWeOzfShSpkeF6SXI4D5
chzWsVK3BcK2nPk+j/dksKEvHgLwEVsRiRLaaB8rpyOrWMrfeZJ3dBLG36C/gnKKhlsdk8eeuEL0
mhRanGus21jZ5CwXfIZWulwnOfY75vpE/PRoqMty2vsp70gpS4oXnDO3TZ1VKFom9OPUeiZHppJM
9tS3ziqNck7W+WNZ1mqn5fV1MhFmZFGJzdDmBGlNfIJl/9rVEcE18mnOCX4wzO7eXcXNYAbRnLTq
TE+qQm8GHrBbscWaqbHEGCSMWOj+Akef1gqrZkEAUijqb1qLHNKd4tWvCT9LCYl3ohVGeFIxYDbV
QMvLznq53uk28jzfmtLHyqovwyjEJqFzuDXi1j8xxT82OtPl0ax3nfIpfaCtZCVWglh3kfTNa6gZ
UjBSS70dEIv2gh0cNTvh6ZZulvtl8VECk02xbxmr0X1w+isqnTXTft4lqSmPNADJBdD9wwjjnor0
BCD6a668/BVBBXYq4zQk8XSsyN3G08W0uakIL5gBHm2qAeuy65v9Lq+42FFrbZqibAgOTxh9wRvb
kiFmbnqN+z+X8nMhAmonE+9RypHOhGSK28yMprNVhjQkTna2J0hLpQIAaLplSCzztwlnrF85aT6z
O7HU35nlvDjj/KdPGmRFqX3jCOfM7I0sEp1mpGE1a2fpFVkePsa+euYidi72bEDZUjiqu2Sxn9x7
qCf9Q59CrzBjGpYY70JLXyq4bBHWS2MUx6p0GWCX5bZgunVS6FG5VQZxC6dh3DuioGlGQX5QXemd
M9pFRxJL/RNYDf/YWG1yGh1eBpd/eYx9F66vXrfUIEQqu3207KfctMhild4utwbnUkdM2LPktsWu
dUEPZa7+If1eGAAKIShWh4VpDwoXRaR5DYXQoA8ZOoYzPNKB7cNRc7RHa/TCQeMA58Xl9NSBkAqV
1qXPja3ZAUlf+nPvN3MQ26K8ItlZbXo1B+DEZcjJoPxoRBRUNndY4FaRehkpY0i5y9UL/iiucCeV
L3HE2XTS++oF0AjEhcktXmAZYxYemQvrSuLhGdvspV1/qDmr5IVeKKI5I49fopn5Usch9TpViAiK
zPeuLEyr5F+KK/KqOjAQ1d9HYKjSuTbpcCOPWrm3KAT4Y5Ys5sWJan07pb/6wiV+eOVwRj78Q7Bs
90nmOMfUbUnMwal46bp0vIyVtG76hDnm+vWuGbut9EnnNAvh3LZGd1aZOBi96710uXftRnSR1fJB
Uk4a9vk6XgBMty29+He2EDhVJLga7LgVoTvZBu9SNu3qEUJb25f01gc+CG2qjRCt2x/mlfMuVcqh
Te3a26ZmNqp0Y4a7xwU9J7lFtHT5DlbqRteN+h7Tybhf5GUcAQYWTS7uF56xlrk3VUzcetYUj6XD
cswEGOh85LOeDRW6KJ4/On9xzkfCXI2WiaAtUUrAi1oFO1oX1ImiAa5tVZq46AJICXXsgekJQY0n
RDtWWKn+sYuzc6dqoKItBl/Nye9Vmh56NWYnkJsVJzcWefzUcjNZxU1Ue2PQEZrTCHdLY5+THccp
NoHurdLrhSQqu92W8/+k7DyWG9e2Lfsv1UcEvKkmCJKglShStoOQhfceX18DeV9E3WSqpKjGyciT
jgSwsc1ac45ZfZheRMENMMw8a/tJIdh6iiuRBE9HKIgCDHFCkWcM5KJHDsrkziSSdfUeDzy3Nyjp
+unryUeIhRCsQCAA/sIMFGuJilIH/4m72ko6kVFlTntF0/H/s9nk0GTBXxvbnaRi0s0oAWMXiQhX
7nZ1VU32HDCzwucub5gQBpfhh4syvQFQVyJinVZ9F1I8N0afv4tRQTWIAtOSQANBonOmH4CojuxD
YJVxcohoLKrRfa1L5a0/kpmnUBRj2p7WQOrBoGDL88OHaeqmO58ywt4o0bZkiugdajIGFlicFuTQ
WlskcYssV7AlB4Sx14QHxS0UnHGgJsBFTpskaKZbY5JkKnUHU5TiY23qq7Fv1X0C3mSZGYa5VTs9
tNsQEG8iYqHxwdHhqrqhK4hQVVEehaj4hCtxHyBkZmSNNzr0WvQbkgLEkBk3qMm0q5m13MTXKFrm
1GrbOfPXqykKRHAhB6uHAcyWmOkYKFy6Ze33MKYG2QLj2WM+0B8ZRWtcwD+t6O+oPdx4jh6ycdOo
gLfqgIZNW8gp6LwOQFPQ7gfkZRuT8Cc7MvNyz87siKWxW7WMN1rr8UIRg/zCsU5CbaQTB2EN22ZQ
K2r3Xb0u5mTosWlXnEwAFhkCQTYjSrzcfxZEwplMSsbrsS1vxyFlaYBF6LKGPskyx6BAAW03u7+M
6mjJgrhQawJYs9JMYE5hu7Q8xFWN7m9bM2XxLKpTrXAC7tgQOGmLqZ2kHcWZhoFerCfu2dmMDMZu
b8wJOENS7YZav/lzcORO2lVK5m9QTq6RYAdLQIahnYOF6+snQa/kRdlquA65nlUiGwfNQI6bZJ2+
jEXO0aUoowwX/OOUyvhZyXRfCsqYLlNdpazjWVQJEeMt+hTdeBdFD4rvEUgxZRtdlPWdpTf7MdJA
g0XRrZaPVEkSH6BsqbYbI+w5CzV+Iu38vJV2U0d/sJgX/z+/9ueHbv5db7KQpUH8oFid1pqT6obi
Vnrt+poh7pCxmQIgx2ilemW6UYZRhFbOb/z5mZzR5seCO1fEG88xD2a1Uk9ds9bkxeQ7KBX0bUh6
MM3rU/fUI3e/+E65CR3pNnsyX7p3aw+gUQ0eJYB/FH6XbKvUB44L6qlkIKjL/mSOB+9ViQjNOmH3
tdASCuAj2GEsgJsFIEGffeCY68gV3WSdLfV3fuEmP+v8VWT0wK4lAAgP8imsjziQScGMoVottNsM
tzHl63tjH66AsIgrwX2owB1HFLnt6QbvvXWhRSi+GRtWKWD15/hNN4gKcqbCBuztlJh8P4pLTKGt
PBCe0gWOfvIf1NSty7euODAhQJfDslbTysx2Ug38zlZkp/VXSWS3B5TRxExRtmaYWTP1gRNDsopg
GK+Rwsh35VtO/hLomINpXAQBT7qNOG+l3MfNAmkPNab+o9wgLGloRb5iHBuOKjIt3H5bKMTxJT2z
61azzSgtReSKzB0nPCTtJnuIHoQXpASUkrA9LPN1qy2VB/UtkXeyaCvDYgo+m4Nyb20J+E5gU6A9
dn2aiXa3K/fo25LSjl6615SczBPEzVsublyo7wSCPhbDtnsKLu2DtKqUBVLbg0BNerLHM6saEqI1
J07gGbrdHTGVFkBtUWHY2b2YO6hJhEtESlRkDx1UC8drjtMNfvhob8EkREOJI6EHXLjoMddtp3Pv
Yn/JVzR7oGDQ3doZAUA+e9xm+/RButEuZKCrpIfIboLC96BuASp17ZbEHessnoyLDAGFgSMAod6w
vXxqt3gDJiyNAIX2hEYeKBxzkLxA4xnmEeBz4hhd/5GGXbfKPqsDyNLTsE1Q6K/BnS/V3T3CySU5
G1zMI7wWBDVUk99rtryvlUPt7yh9DJT7bc0psTncEEjevGCHeGQCTiFHFEDF1gATUGI0LKpHkFiI
r+sFUeegOZRNdG+Ki5aT7LA1KDLzqjrtBVzCkXM4WoJxIYjb4CGZddUOTwSapg+ZZA+6c+ufh3th
HR21dbgx7qvsVgs3ug92yXmUTvKtt2FvGpd29ki0WvxZ7dIF02BNsYTa6spXWXfs+rl28qdq51EG
fGxXqiPcASTN0LHZjRsEK9QkwREQ3LY6GLfF+nUIFvVeWRdLVLmlYzpk9L5gCDkbJzQu+ZOKvdfB
qQJ6K/SXASy2r+grgeDc47m2ESEeReW2caUdRZ/+halMeaPPNwvqUYCvqX4TTa8cgReKKDVdcERv
wMLKl/yeVL+dVazVS7PDlF/2rvRWv4jxkkartRQO5UZsCW21rcWwMJ/KjXmWgkX/rtu5A4bxJj3P
jh6kuDAC3fgMgkq4UCsCNEoJrHXEi7qS3+un6NWjTbU01tppMuzqsUgc88w5cfoiVaQB+LQXz8rJ
OgXRhjKYt5koIB+5QxzWoy1JxCC2VQd0yJKEQNpE+jbY5jf6U78yXrx9tfPXmVt81dh7F9Eb0b0j
OAOyDume8I/bhWq3ou3lLn26XWvcJScYyeGqE2xcwSe6H+T5ktTqaGyacNq4wMoRIyOt67988aCi
1wU8RNfnAx0nBAnTPPZIaxRoA3Z1wbNQstYwaGTkYDbZsUgfNfaepAAoG+68XTwEr4KB12hRv3Ni
HZaQRFEn0ozFrbqsXek2QH28jmJH37Xg+HjYDKZMWsxL06x9sM2b4kTCK4GAHktWuBP6NTQbBNDI
6/RlvfXu1WKhjlADgW0hjb0VzjJ9x7voHj23QCnYTtI1mFvpMLoY71SXnmmzYNZ994/moYgcknOX
zR56za21n25AfkHjMw/W3ic79xMDfLQn5IIKMB3RCyuixN7tSbsYt8azf2ZJeDY2yoewr13ev4hD
PQWDFD/aInCrh2o7w/VRii7EGxgtC371Wf/yd8jEfZqvtvwsUeifuXR2R4/UlY6Wb4drGrnWtvbR
KSwQAIsKFNKlea5Sp/oS/aWwjV5EHumdtCGEr32N9umjx9BmD45eGZrHglMbMpnc4X/y5iZhKhs9
t2Q+FPu1uqnhF2/ScRV9Wc2DMNmmo/Usmeph4LvMthHH1xzeLPzEptM+p5sa93fL0dkmRVHcADuv
bVTWo6MglqEB4k6nIFuLsp0toQGA51waSLNPymjLq+bBOkjiuthhgtQMu1wPe31t8ZpIN8JTvGxc
tu7ybfjpH6LcMT/EbqMzp97C9EC70DpGukYnzCZIfc/cZkePM+USy/uuscd+IWeLYYfMN1jmx+zZ
emKPLu1LwTaMBW1A4ZU6P3Jc70M7xr0t38b45D0iW6FKvFkiOj0ExofKY1pwhJN+9ruTPmynXeLU
63rhYwBalwff7t6yR/kyPqW0Ud4o/QRbc5cdU3VZPwNbGJf1O6/czOXaKW/CHXd3JW3BbHHDjP6G
GzHBqa2d8AIP2LJOUE9aaSPTRgPXIPCUeKdt5VGEe2YuB/h6e8nuXGk9IdJ4atwZaUBUSGDrHx4B
RFAfFrq484AeHrqvRnShsUEqidJ19lAjGFx098LzxJ0mwILD2I25C4mkGJbZeJfskmwHPoWzv13u
A1d9U61Te4MwEfrwYlzV795GERZWuGrvIs0V+lV9L+DASG3yLJGopty8HQbFcSmT1lu4/Y3W7gEr
4caQ98ZXztgObU2zCTyGsHVqWe6F88h+I1xoD9WpRyb/lqG5XAo4PW6FlY+kBmWtgTKZDM8lL2a2
LtammzZuNd0wwurbtNiQ0RWICxpWyB/aXdI4JlakbCvf8ecNwc5wG3TL8W7odka8mrWVMCvwTKa2
HqwUgoNIV+GIqZ/YKUT5va4eAH3W5oWDpNAe2LAVn9VdY52byPXYhr5EeOBPTFDIn+TwnqJgdlff
hDcZnsptT/znuX2My3VM40VjjsI45Bgbk41L8S4aUGkX/oN2QwhIhRtdX6IM0F0/P8IToTjHdg4V
Unj0X80X+cAkkXxGp+6FgA840UvlJd+Xm2Db7ppnaFbJeqQjjKaUlLPAhmaFByqY3CB1imVJtNkL
mH8TRRFJrwoJpTeZ4WABDBamd+NP5/yjeCkCnBs2R7/QZGv+CZ4Yu0f2hbcrVT/xlo1PeBexYSU6
yeto57EwLtgzNivjppJtAKQr4ZKtw3ZXn+l2eo/wLqfD9JXv9XP+FMF6dc2Lz/Zrmz3gQV0ozWLA
m3coNICG+J6cSF+UvKw8JQbbqSRpHAXKIrlnH9dkr7D5ckqjh4G63iPfE3Mo5gGWr22Mrju2zTs6
bl7xqHUn4TY945QBPsZ2nO51hFT0DbHn9MnCVmKM2PlsJWzT24mP6FbONaeOrQD7g1770XQhVXL7
ummhnbQDOvroYVx57FHfGPgCrLgt+1YMPw4F8+wlLJ3qs93XxMwsMYygfB4R5D9kTNVbz2Xf4qSn
eKfAhlnl22RlbsIDEVZ4wUx2wQvjEEA5W/ovvDPJrgMkgAVGXTeER5z1aVuAFuLMHKNgX1bWxcMa
w2jTttrRSO1hR12dOoXqejj4CqK5wH8tijPtX/9FYsJiRwXrgnl2B/MtefAkUk0/noWXYngR4XUl
TvlE1dkXNt6KHVS4RqKAkJrt2VBdSBlYm3fw8Tw4eaeG6Hr2PqJtffAwWFVjtvEcaDYwUQ7pZbg3
wSG/WIYDozCwqbJ/jJqtXTC00J2UYLTfVrT8VuWj6PIYvTvyjDm1hzVMJBTjKwrBpuwG97ygOcrx
lbpNT/4aka3J/LlNNsk+f+1M298lF/9YcISy2Cu1CHY+KQTcqW/0ZziIsmE1l9hkrD2KZR9MKUMj
vM3u+NrSrfginpQLxQw+FncUZ4RnvD4dimTk7Lvc4eEKu+SF2h0HheSz9nYISOYu+8X/YDYm+hVF
VXM0HzHsvkVflRvR0tsUS/Xd25uYNT3OfOyR7fxg3eFlpK5X7Pst2ErNAdT3kUb0sDgPuY2NSuYJ
/MaSNYrx0j5RKmC9bp8ofTRkcGBscWTHv1HvhOd0Jb6L46oABs+rehszHyL85JY3r+Bz1ffqi1Wr
L51mWuRQyTdB5yhL793b1Y9+tYsQ826IWHaMbYrNLXCgnLXmRlyVz5bOTMQbys0mYBESvm1t8YEY
aCUcb1hpa+tUnZp7xJyP5gi7ldz0+U3nWBavxn3wyq46+mL2kxKHBIDkbaTA59ufXYHKcsW2aY4U
ypzmsT0Fyj750J4YnXfhq7dOXRLBh9CxdsZRwl/4QW8B0YU1PQQUMJeGghTeVl+EveiWGOWX1miH
DrO/vqN14gQHhtVQL6MNdCos8LfSeZ5sZpEYZzhjI90W8yGWdOFsTT3PP4730tNTKdGWdyj70LTF
c87CWL4kaNkXw0o9MnB4SMFJ3gWf2F/NOyCf4Vd06d5ZBISztMqes8sI/IN14uStgS2emaN4KYwP
um57ZQ+2EqPw85wblyymM//Y8Nz4Tjtt1JiQEXZpi2DDjtj7RDnOcR3tbfQJ8yhlZ6SinLSDA/Yq
8Y5Z3rcH7BaHCA/MBcD8K3J0az/XNwW6Pkvvzj8HvE+295h8Moa7J7bQ4xY9pngKb5iOZKYcLGc2
7a76sX7UnutHpsfgDtCaHd6Wq/6Rs6t6yPbSytht4pO4NJ4q3rYSQWm+YvJkstSe2Vvfdy+9Szfm
sbhHoEbCNjrSbcdWejU+cWAnYLLeF+gkS6deibT8aPY9WFtG01t1KgXKMosYUVjm9BfzaSRm3emO
3ns/PEb1SiBqBny9ytnSRtXvGseY0j+vDQ4fDnFwNyVbfJ5foOFY9rviy1sBd5rUVcoOoF2Jpeuv
+YP5msSTY3HDLIjm0NoSI/JYras7bTusuQPiXlnWNATv8RgHdkw9KHsYIBhSF2KhpLl1nLfPeAnf
MrZlwXJYih+luY7rJRP4o8BEPgsX7MI1DsVr/YSdAirjIJ2E+1Bb+FoDwr1r1bWBCLq3Em8r0JrZ
/vlZPOjE08SF5dSTSL5UxSuNeB9D0wtx1Tw8Je4JbOhDKdzhlQ3EeBf++XWQv2QfNCVDxYp3tdSZ
S2KkUQARTeKEEYYpZUqehEQBXNRoXLc+M1JFDbQahtV4i+OQjl+EuyRk74VKGYVoD0FMjMp1Al/N
CSDvcRbjZQC7I20jZDeLls4GHu9JQQZX71VpYLs05P/zw2BWh1YtdPhaQbId+owWpcqGMqkIQbc+
rc+8trq9BV+ytZFzUYRFn7BMC4GTyp8f9Ok+AeoJzw2sO7lJSAubCrppEpiPiCwrNyjYmKN7xIJI
4VnFe4qSgxLtOH2IWnQR4lufikVf+CaiAWLSh+rYq/KHHBO2k8GzW+jmyeN6tyE4VbRMLWRfzlye
wPnbwt1d+uOnUngHrwF666t+i3nsKdLlmldFxH/Mg2hVMkNFIbWFfmJ5HE5G3cbrCasFlRkaZ17x
oNaPo4p6df55CHQWtUj9ASHtYiXFuRrqu0aYCJmc1AU839deLyihjo9jISjrRhVdKusraTRu4xFk
niAfFQ6eVufdZZJ6NjwOR8CW7VgfObGQdSgn3smjubPsGxMq26StYh81kDdM9/0k3/A42MDkKnHG
Y/FhCl0ADLV1KnF4N2VN2Foe7F1g6Z5SgZ8e6k2Ly4p5BhotkDEmrcHtYSEfK2J+CELBKe6V7boT
/XARqnMXszbIDrWGXZexybQ6ioElYRKSMKlry5Lf4UgqS1MGExsiziDRxsM/+ji12pdK1gEiEd46
AqdWWsJ2oRXbLQZ2cmECTsOS+R8a0vvwv/3P/DtyzZwo+H+zLTWVaGdLNDTdUnFn8qFXQBd9SOSs
E8zK7VX4ELkFpqBjvZC9cFOnjZ2m5bpSo22hEBRSVOP9//q/hKFvPv5fvsv86ZakiKZOh0i94rsY
gzY0Wm5ULpDaL29QHbH2KR1EVDGEWaAEZ5Jql4hX+ufPlf6On/3PZUuyYlimRnMLnv/f5Byx1otB
HqSKTktKYhJOsUpfh0Z/O+p44ScRNX1aHbDhHXQLPSftZE62ubJRgcf98lXma7x+AgT/ygoYSMIf
rasnIMWaOCIPrVxPBIsQkXHVisJnQO6EK9wEN35Bf3IGwjB8B7pn3b3mQcay2Al3/vjLcPg7XfU/
t0WW0KIqpqrJZK3+fVuI3ZRkIQ/plRNeyvTAAj9jBZKxeA3wonkzwP3ny1e+G4AyFg8Di4moq/rV
k4jp2E0FXG5Xzyj3GX16bygaOkl2Wu0EO3q+/YbUvBQFSHHwiDVO1HJga48cAJcJQUUJvFuFIhow
YJAnMnt9VeMvefEK2y2Oq6p6MNGAQI8kAyvl8RYtLfAScgQHIsRhJG80p5+v6rtnKiuKgUXWnKlX
V+N69NWCVYlcETNlIdTBw9h62f/y8vwZpNcjR5F5dzQR/pZhyH8/rQGn89hYcuV2lXaBTXPqUmCv
BsXvhjemoARr9NlpKjpwDBY/6c3NEGkH/B8D9vXkpAeMqKQubvu9p5p7nv26MNVPq5mZJWQ4lNVh
GgFoFHq5FmvvVmyDL0DJ1ernmyX/Q89iDlJkXZNFsjIsSb1KPbU0dZB8WeE4YLE19Y0cWoGOxolW
y5jyTMEBp25qKJsB2pM4l5XNVVYlD77UI3CMIYzow6dvyZ9mXN3XM3NB8aEVTL1/66Vm9cs78u3c
oag07mbmmKz/+f3/om4ptaXnRsjXZWQtWgmqDYarxTRjp6S0u49pqc+e/hfCFiKF2qWPAI6aDKR0
woN+vnXSd2+PwsQtqijqEYZeDQEfYYkkmGPlxhrdE6OMib6ENjIG1IRKuVz7Gu9TQ6aN7tPG6IP0
4+cv8O3rq1iarIpw3nQG4t9j0MJv8p8xOCAocipJpsjchYhEx3uzjUhZU3K7nt88fFkETMyUGKWT
z5FJXWnGyQzY5LCxD5/eDESZEPsvmkj6bIyYgqt/KJICdk/CKdtqsPePly7w3uBEAM6nMCJE3Xam
LDUzhurnC/t/3FlTN1iNZdX8Z15Cg8oAEiu3JuGhpcSuK7gCUa2toIwfmggt8SRZG6LxUOTmjz9/
+nfrIiNsJp6JAPeUq3lYHTy1VVPWhHHm9AiUJvqJbmrXE3jmk0qhZRRI+uaXa/5u1lJFiEmkNwO6
Ma5wcvHQZt2Y9JU7DTxLBDcvupm//Hxlv33G1ZWFWiPjE2XAIvI7THq1Vs30l8n32zHJyyARrsqo
NP4Zk1YEq0VueClKaaX0tABGZhFrYIBpeXYa/mCC1HBJCOMBv8wJUxPNePTDSbJPvHIXVt2hE/GH
mrLk9GNCl8qgYhCMwUtIYnRTowDuFEZyK4z3QcHaPM7AKN+4A9j/NgPHSJQffnk4Vynk89qsiKJm
KiZzj4Vk/2pNUbWiVQRgQS4RiDSvWMZtNUmXMiKoRZTymhl1co+7m5YDuBtfKOmaFGx9Cytzfn6G
fyfM/883MUyLzaomS8b1pFOSQWaOhVK6ZfYlkPquBjL1a6OR6OOOp6FqvJ0CsCJQfgnI/nd3gmrS
RFhn6KasmH/u0H9NvJYvNVMVJ6U7TYFjyLyTNTd7kRcdfjQm3cr7bT80j/i/V1iF6zM1A+O8pqjX
u2OgxuE0jibuMNKM7QhlNlvZp6KKHn6+o99+jiqLEg+Y2Vydr/y/rkznDKdYlZG7JrWbyZPXQo+Z
ofR+2Wua/257uZ7/+pyrzZagJDrxpXwOSIqGuEgHzTenfB2EMrIAKVfpK94lYb7J62hg3i6e1Whj
lNGFy6fW0LXdimgvNFcw1hX0WJISiKuInZA9BSnfOBtNfg/yQY+CrVQB3LQ+NSPVGrDfF2K2hh8q
kNIhouiF7tNac6yC55/9FB+Y7HHMj6Bkl7W/IhktJ4Nv35M6YUsdAUGWryKAz0l4yKd3fObCpudA
iWeyRx5JL79o3zuTvAYjDkgLLPGLARR57Q2H4ymtNn9o0KuZz5KBUgLsY4G5qW+cfIMMSbrgY9ya
fvBMOoKIcBW6jjajyYvgS4SJ58QeHWxDM6lhgn9eVZr2JK5k4jA4NJdrjwprbtEA73TsNlGMeMAc
godwmi5+ePPzSJG+WZjYUBoak4GIMky73i0lySQoHNNyQpcAAshBf+6S7KT08tmsrDeqEUSDjPEJ
O8+jlUa3tRWoQJp6rP77PNS2Y6aeMa8/aVK5lILifhKSF0lXQA0rTWXnibyexoDCTqk7IcExVUdc
3RSQgYMpcQ3z+aOq8Vcb8QlbG10qNXjISQiwBYCgivWW9P1Za6zj1LRnOabk2nkrNSI3Q0itY1US
0YmNsCHdCEAO+YVD6wQ9Xs7olMrqHi/JSW66M5Y5v/qIxmyjKNLH6EtrTzCO8GBiW6nk1zaT1sVA
6zHkts+RumpI9gXdgLKaEFfgWVjM31NW+9ipjfYc6NLHn7/X6fs6r0+ob526g1AhI+drEms7KJ6r
0RZsK/G1jsjZG5jTJPVJkbMNPottEmaHKZBvfU298WPYEEF1L0z5AbcLzJ0guA/6+LkKimnfBDB5
PF+4a7L6oLbGB1FKVPPN6pGky+k27iy8W9kt1rj8jjMoY8rDcPXLCJn3fFeTlmxBS6X4pKHKNK4m
E5j5JYeCEXU0GLLcr8YtEYewECzqkGmlQVy3PkIE7EgyKuQsIo89rgeaoJ7Su798l3k5v/ouimyo
4CYsWB7W9RGFKkvX9SQ3ueBAkKdvY0EIZ6NaujTRy7W61JERmIsLoehfB6N5l3LxXFcoa4LAVJd5
V9BNNAV/0zfDL4uY9O+pQ+GEJuo62aJQMa/n9sofOyFo9cz1sQzMQRYmUlkaL4jL/Z03VM9eOkEn
NOTErQ04W4HQb9pW9H5Z1GY48vUtgm/LemaaGv9dnxWbMTZ7b2zBy5r3EAHSNf6/VFj+4YZg6rCH
aBh3WYI4Uck31UzTaGbPudpZyIpJWjBF/V1Ldwl2Asrywy28v+mQewLyJ4wlMsEosoVy1qsaZ9KF
W6VLuJawkSHOwdZSczJDiJLCspH8/x9OFM5HCkgGjdqGLF+dDeq4IfATTxWE1vbYyBat9+oVBhWp
NdWl7LNL0o5If5QJWEz++vPI+3cHrc6rqWSAhDYsTbvaZ8ZdgbtJirCjmLSb8CuRtjNeqNatQr3c
93J6NwmIh37+0G/GFLt2cNeGwcZIEfWrKy7qPG/9rk3cPEbyiZawiOvXSW+BfpAz4KGTzvDIDa9p
ZJxQUX/8/PF/toB/v22qqHDZsqRKuq5db8z8MCkyNSkTd9Iald5ix+jQZaR34oLS6k1ErE2HOYD2
NsFpmQDaghgUtuPkt4vmY9UqF5LD0J6E8c1Y4+UvBpOKSf46jndKewDjt41yLPpG9dvT+nea4Itz
6GDTrml8/XlK+6/9T6lRt9bblC+O6T5QcANP5keECR8E5S+ng+8GhkLRT+c2sRPSrj4qQCrsmQ35
pHEM14CUlcw31qnWHgx03ljGOFE21uPPD+bfDTOXBzFdAXI+TzbX2y61AKwpmDFKIP55q3jNR+kC
ksERC+n+zy2PSUVRZeOX8fjvtlIVOZIr4rxZ54OvXgKtpojReEZMfEe7HYmsVdX4JtTF/c+XJ313
T0mRgL1tQhaUr8u4bLuGMOTfdv1MO+kdZ/icF42CG0tl/lwKyj5W5VUkEgkBW0CtmWUrBadVO25C
RIFAqjQ4cJPxKHi/jaxvtkvcAzJAJdZCUedE+PfQGgSZwNUI22+FD2gKgzPpNswB3r4Jm13bPUte
hMgnghEl/TbUtHmlvX4f56nP0ICEsdJcfTYLSGNBOSILVwMuoWL0owICa0E0cub1nIxWmG42Bk1w
DZBIMsVnlTZRFaf+TYAJ3u47b1oAHzz8Ad6aEkZAk5dakfAeEzAKsYaVwA/Jj1MpmEly5eCMQxRS
tNnKq7O7RMVEPswEmT/QsaZQMdDjJsEnlsyOtssfloFQmkutB170548DxLNgJwF9wkROqRUcXN+/
NLW2rTpgilMuzqZ4fxWYSrmAfQySI3yjrofybQDuJ+SdC4jLWshS+QrgeVXMx4BfBtz8kv5zY01r
Ls1IpqVeD7gpguEaqEx0Yy+8eNGcv6Et9XGbVqjRSoAonkZmSAaJBNPUB+6cpVLUtz9/iW9fLiIH
aF9YMlj8q4kkVUs2D36euHg6kVRx2WIsXUyj+eXQ9k29kRFs6Zx7mdR1an1/j2DcbkpWlFni9gpN
J7SJZguyg3m6LrstW6gLzAP04DybRtFOQSvvK6/b90QF/XzB365uOhtLUzYpfnL3//4iUyRiIwbN
6ko13IuWH5yhWtf+a5yOT9ps5azr5K0qteNshE/Nt58//7sbzl1QWdBVUxSvK3K8BnoXB8xmY+x9
zPe7Ql+WVt4vk7X87yGZIhgzI30Gyvfy9Vs71HEmTTkzBsFjBswTBNdJkaDOMk7xKEF5YM6KFGK4
Ot2y+4ZRDnne7tCYyBUU8XhOc4fISWIdYGfadyHxXynMHNkjbGBAHlhLCJx+n4a/m21IZ1A54Vvf
lGVMvTJB+HUxys52K/TNVijIQkQbn8nyfhR/nfW/vU+yAusO7IX5T+cm4SYZOtUvdxxuBKkFiRwX
ry1lU5CQJsqaJHxrkzcV8EsvgKvq2ZHq5TbMEMD8PDCM+Q24ng54UDR5VUkhnORqnbNaGcCTX8Yu
JmNcOoD+TcAPEChLqJUh2i9MUnlT3wbsJtgSnCyzXovms2GqF1Lr9/nn4GNdCdPOrdkuRSyQoKYD
ohz4obPmYL5BO2iWdxgb+UKAMKw0BoOoFK9qEz9YSnNOi/zVGsR9AajerlFOqtVzZWrL0hdQ17Jf
olRNCdK6TFJ5p0BrKqxwBg9/hjnN9sBMyRKT9T0e47tOAQFTGBUhVAp4C3FFh9/xDAPgqf5IKuWy
ZNiLKE4HEaylvA8YDnashbB2Xv783NDT5Z+7XJRUVIL8LRJ/W1XVb5+9QYWV+Q9v3/XWvvLquaSQ
srKV1TYDtmTG3banyenML0TV9+iDgtHVJCLkh+hN505HlnSJquw18qv3Nqg3k6hehJBdZtMzYZdV
eYbFcTupVc+2lKC4KngnBcoCOdIGiBL08RaHl5vDIotnzpSR6CijBf2jY3CZhVYvOgXd4zwXKwa/
JULABy9FilXS4STI/bumpp9lCL8sA99tMCRR5RiJwZv0x+vNXWK0QxQCEHGFRrKlIbvzB28rEjDv
l/d5Nb6KZPflXnKy8vGXM478zYwoMRnOm2aatcr1fl+WeKtV7Nvu5Ekf4NqegP0/GFKwLK3sHBUv
raS4ijt+6rOxTEO4EzyJuUFOsvJqds05KwHqmQVdv2KuVK3rAQGF7GUr6j1YqqzmTOzs5ud39bvZ
lZqWpLPfZz/2z7G7g7Y6VH6eu32Eos3INiUhgl7an6s420xFvBV78vkCHFqoNMeML4eOxO7F9pw0
qCOMAOtMcJMY03s0qE+pKX5MsOAi815Kx9e4Fn85U337eCWJtiS9GM5016uvKlhE5pp17mKnO5Z6
TzZ0/eA3xU4Uw5PPZitLBoLWSB4k9PeXie27jTWfPVeeZUmzmKv/XnGZ8vqmVkvG1pzRLDOapUHd
89astdwhVfiMs35LSu1HkYgf1KlXENvWWe8dNbk9Y82348ZExgx8WhGzw89P8rvtAF+O44zCHoyT
29Wsm3qVCnCeJzk1+RO4sdU4aU+RxnTpB4bN+XQvZtSWfE076r61VQf/4Zdv8M25iicjWoqpc8Ay
r7eBBeF3DfFpZMeM3Xl+Pj25134NxLx5Uq3uLIrxQ57q+yEm9Rc/GTqPPFKeonr6aAz/JGTqUwZk
X1BxzRrSL2/nN8uxpKCqsRSVNemf7nwH3zKbqEOjhG45V+efmlZekpoBFPrlyWzJev35dnxzCmNC
FmVZk2SZ497VYGFkeLlcT5lLdWBVEdJZwTOxIa86hR6co2DkF4dfXuf5GV+tvPTrRU1R6ECrsjXP
UP91cC+mnuRpj+IVjuXHCR3jgDfcaA5+nv1W+Da+e9r//VlX480SojhS1blQZsHHqkMPg6kEqYsT
jhS+lgPx8KGJrFFV1oFYHqciNzDhmDtztHhpdQfL+mUm+qaqsfo/pJ3ZcqRKtm1/pWy/U4e+MTtV
D9E3Uqjv8gVTSkp6pweHr78DtM9WbpVO5r12zWRhECIgAnDHfa25xgzI51XFsFdz8wFQfUYmH3cS
cEsptu9aG4HhUfe1UtxSEhuC0DcagrVQJI7OsWir25l8jEQzI/0Im694M4W2GwzGhVYHdiUe9zUu
5qVw1iLvLoboNdCdtVcLlHTOwaUGm5CLLvNdkw9btfSORdWdvAzoizJsq7E+KX15mwDwaRVKTSkA
TbvzrBv2RkuVWtn+iOPmtqv5loE4SQHBJPPHGyslU6J7WBrlFGkvIweETSoxVvzu7sOE6RnumDBf
fPURK5unpLZ3FcgyZcCAHpC2J1edikmOAZFmU1KPNhMuPX7KxkQlSTWeebDRBDlxUG4yiVJazZ4L
pFlEFmt8sJrjGAwpLFTBc8QucfLJuQPBC2xNY9SBIgXRgRZMJSiplm0c9Ag3mx42HaCofogxiGiT
6zZjkGh4JmCQVE3ZxUTdR5YIK8E6hdIJt5CFkIwTwV5gwvDol+isY8/YCmyBXKW4AqNHjQ53/eiK
K1DnK6NgPOaocl8LHoUW1LiEeuEO7yAvecPHeuVE9a3ru0fLrd66KL8KKnGl1A1aCh/NE67ITv5S
u9qDnlK3KJL8PpZ7WIYLxwZ3S+LgwQGO5BcUeQMp9sJdaLGvxD9XMbVqAQcYobVplP10S0i7vPIG
5+jaA0WkfMmpHwCSvkXfujUSuId+eNZH7WPuBHIl2mH76/7hy/ajOY5G52AgW/k0YbXLumyw5RU7
3JxXlU2PHPaXQ4HjBSohc7DX7egd+Ym/6Qe/GqQQ/2D2ipgCrdKnw1rhAEMlGKgiI/2jqd5JJBnx
fPGbnujLx5HFCHPK2JJG9D4dx0QcBLzeE7t+8HZt31ITBQk+o1qXaEqOnA7oZnjlVfp5hC1Oqf1+
pPBVj89D1bE5x0RhP08cvSIrs6K3yChQw5GWKE5b9O+9Yp/x9gmhAJM+d+EH4zWd/zqMULyCRDxT
KwDJLsHHFkOepqkuEx1LLdc++plOBssCluxjRNNDzlxkmqAJ4sYdpLg6B811GwZ4THP7DR0wBdym
OquiQkEQzQ8wCgkoIM56rL9z+9ZowcAldJftMOUIU2WpV9BKw2GqdFKHZ0OMOzFiuBM6uMw6pyxU
EfK/6nWCMKejAB9fr4VjRNdlcVW5ORp2k6IBtRmfp6uZQwaj/ksmKze275lKJZkNtGEAnxVfVfCW
IPcyEvnmKz3ChSljF9JvGHD0VloQEajp4nOXQSpeBTE4BaJQdeY0Kz3uAqIMYBw1EMKpH22x/MCF
AIF6kxZvFFIBJlVhc8sOLD/CiD4wsTRozNtC9uVmQPPvFE0A3sGjQluDQ0Hu0ensQ61SRJlWwaKV
1Nh28f2YFNA3skkkTs1n5HOACSv46zb41fPSNpiie+jduFWnNvrT8zJSaysTSSegH5Jj0u8yOz0O
vbpNNOxq/r8O9XmK1hXwhnOQj7vQgaQo4AsLYuxgEpd9o/zmZ305SraZV6FLQY7GdO7vv0st9SIv
zYrflezqEDe9QKxDmW+mcXusDU9agL0Ylezghn/zM78a9RClISTFUIt52KdRj10hKxAp3Ysk7QsB
PcsoeWmakxN6R63g+rL+6xP79REtIvmTsel/RBuAU6NugWO4q+KKArDqFqrMs+YPD3lavTU8Q6A6
rX99yLnr+DzOmvSxxDpRKzufxT9jXUD1x0FhF8s0XJqYHHZoHCm29DAaVXGNbuybGjYTXnB9euO6
t2UCxbEaGCNU/ZTqy6kxb64UHlQ1xa7UmWYNI9Jo3HoD0gZLyaFO4DziZNYxQfRGoMunKG7c24Vj
L8dq3AZ+0Swdl/bWU5WG1wCx7WMHR3dFWzlGEXwpkrf1UvNvqpTCuAYmXOYZuzzT76RXXgpFDAuf
SCyC5lXYhNCEPSVZ6fgnEJvtqTqeqs/LGmgSAkBMwvIls0+xhOP/FLtQJyzgeL8+q1/etdyzBqkg
UtNoUP9+1/bSxyst9LJdXxZv6XDvQRtJ/HEPvu6km+umxZF6OY6/C2R+dQPBAyKQSUDX/I+ZQd0p
GKjrdraDUP0Wj1w+b6yfh7R5ziYNhqyKK7g/t7/+sV89/ck8oXhXp5d5dP1Tz6N6VYIgGfJhwiMk
B1ez9NBpTY/+KrcOsatdpHl5O41Pfn3cr3q8n477ef4cj2ba5ZaaUdgst27KPRa79anXtYcq706/
PpanccE+NxNCoIjEmJbSK3wKlTe9i6EHpkw7Q8TXUnb9KkK2HhCN1au0wcal+GFh5kb2adwOakgt
uwszg7ihxoX2/dpZWPXOCF7THPqRbcuLODCuYFXKzAdwaqSI/BTtNbCpxapNYHm+9RSjkVzrOrI8
ie1eDWMwjAHnWONd04I0GZMb+kbYvZCnNqHYM6alLJpqk5pqbZzbHubiEtuNVWyfKLvzTklONVKp
MN/QwF8vmHkRMM4Z6yviFpuNmpIQ4s6+tg06C4+7psZND2NIpFRrYfVP3Wj2mMAx7dEaa4vc6+Tb
ASTnHvglniY8ghsYE8ky0GEIJ4a8MtPwMI2by8p4cBkRy5p7A0uFdRDKBzMYscFqbuO8PWH3UKyd
RDnKxFr34GcjJfyhjNWwtsLmgMdsc7KqELcoil9x6P3NI+arRuNNBtQkHmitn0WdaVrU6C4L4uoF
s6vceOjAUTSq+WAV1pGE70ODRdlvenr9q5vXQ5NBNYRDqvjz/cT8MsC3kA7CTp2TDvAe2a2vr7R6
WULCjSZ3KG1KwdWRt7P9GEvDzD/JKI53QZzdVC1pzUIn7Zvh2qHHP4RfPKK3x9yqGye0RHKExQsv
oQWoDjZrnXaUAGsWNIhft4svKgVMaizQeeh0N8QqP7WLQBlSNJUpzCM/26CfosJdJeItK+1kZvwq
/LeKRURRnzLAX0+UELM9z0OYPeREyAMKERWv2XYtvXAjbnDVQ79FqdMW1wIqceG3Y+mR3nfGxrcN
4PEFxMtGwYAiVSdraBXf16gLd7/+UXN86VNjZ7RvadNgyiX8M90xP/Vonj24WaMb6U7q8bokqA5K
zb1tcqwsKl1uNM8vVnkGOjzTtdsQvgJzeEF5b4A3SCOSbZQwDYBa6Ybub/qhr4QYiLZJHU2jBOc/
ArOBtMbC7+hsCzc8a6P0WUnLqzCnMNoyKURu8Dip4HjXlrwF/ngRyubcIvW16Hxmnk3t3PebLBRv
TcKFglKPzC17G3ArcHp20Qr3iGkNah9T+fGbc6p+0YOijUAqgMCNxM7nrKYa+4FN2ChDn11hpJRQ
79cOdBu+esD5GY0IZ1eOebTvw4PXgx7I42Q891TYDX34qg6lfkECjex2CjHI8Cd/zrZE9aYNz8FI
cxnS7/hDinUvmgvoqHBPcFb0CmIcwqa1WFGnrGK4qvh20tgGqOOWG13TWQGoFLmzSxPPxG1XMJdy
jUOu45BjhMSFp8wX3JTwAEANSF9KgKLrJq6p/0ad4vVDXRohWkNPWatlgfJUMa5dK3oQyJAWRmtq
i75grOQq7lnivTg9XbAdt6+Bpa58i9GM6HYI2Val/Q1i6VvgBwcZwH4KYmsVGPnV9DzpnDtsML9N
g8ImNR7qqrrV2vZVJ9dH3vyhi3SN7D87NtTmNmTM3/fd3isaEuTh0RJutwqi/se5rxonj6dBYMbJ
lmghJelViWWK51xhh8z0ESIgXWwH86todmM6cUcH9ZvIh5ff3Atf3QoI0gwV0QqT2s9ZtYFkQlo3
RraTcZ6ChTQW4H2vs6CWW+ZznJ/Iu+pMBRPPqf+izibJtN8oS74YtFAg6KIzt6Yn+ucAL3bXZZlN
AzQv5/L1aXFvOyCGO6/k3CAn3XlDuR6pI11EsJZ/14q/6P0JlZDTIYzLCPFz9F2QY2/7LBK7pMVE
shDxzsxhmDmA7ldGSXlVTjHSmWvdWLSBTeaHwEPrnV/k+D6HjbvVRXzy21LfG8NkAdh5QAjx5VKt
fddK/xxa5grDpNvIxTiUscWWUQ1jwqp6f4r919+KPOt//zfrL3mB8WoQNp9W/32OLVte5z+a/54+
9tdmf//Qv2/zjL9fbrJ9y0/P2Vv9eaO/7Zaj//ntVs/N899W1gJdzXDVvlXD9Vvdps38FShWnbb8
v/3nP97mvdwOxdu//nh+5RJAI6bs+aX5489/7V//9Qc5cJcb6r9+PsKf/55+wr/+OM9F8ywIZ73v
7qfPvD3Xzb/+UMjr/VOlI2fmRfqHEDcRn/7t/V+a/U90RegLDcKmOnGrP/4h8qoJ//WH6f0Tbban
IiFwqS2lAvCPf9R5O//L/Kdhm2RyyH2hSaST/eN/vt3l+6Pt/cJ9XbyrE9r6+4BXtWyUTVMwj9il
TgXYp3l3MeaJ7mMecWEP9ZWv0UZh3xMhLyk5yxQViHnubOLUOGatGzO+iL65tdscDMnoEx+CpVWG
x1YV3UbDKRE27A8EWqgdGutJd5trk0qHpdOZ9XLoLJ0K5nTpNJ7YwUa9r+kWs96CdA4yIckPrnrL
SOj7iN1h7sQjjDxC7EllPIWJfBE60n8zg4iVDOpV6CkrUZsYSiYMv316D8sed1pqSmLCED76QlsZ
yWU5jveKlT0YgxJt8x9Bj/viAKDAHQgGtabYhFUCNDdl4g9ucxvwsQUyQnzTo+AxnbK+kTO8ShMr
O87e0q3MYDdCQFHhjBL/HQ5B9ywp9b1iKrxuPUIF9QhtFXXnkZpwc9dSiLFAohqsxh5uSeRFr2UL
gqpLUUgxo1l0K02vVZQE+TaXHiF3r11nJmhmtpBbvfAhfif2gXlGtA09Ajw8c1dAvk3IrG17hjdo
EVj2xlbSiFlxRrEE/F/dArgX62S70w2pReuCStyVXiTWqjEDdxkZ3o0SRWjyK/Wy6XAvbhUySWMC
edEubmrugbXC7IPC3fRRq2q5LvX0WWvJiBv4PcMpBaAUFva49PHBNOL6yYtTfWGPVG2IVj3oXt6f
FZO1GfprjL+In6SALSK7arcBZyCFcNuvpfNNS8FfjyacPfjbS4GhIBBmHYcjinOWuTtclH1YHSM3
/REj+kZf7JqY6u3DxjN3eJr16xG4NX7EzF4cfGPCVH/G0VUSpO/WMg67fZqEsH7T3N+lRAW5sPKk
0Osu4xEtL1z5hSEQFArpahRuZxtaynk2et+1IG63duJ8E9iKAmAOLHzfmVWrp7DEWrBHtEF0MF4R
wFkrah2fSg27T0xU7I00zihTPShB0WO+HhOTSEu8hvQfnhqCas/aRzVKx3WF3dfCtQzMc5npUVkA
WdEOjo1NqeBLojTZIRY6LoBhjhWTYRHgVTHfjkIdCUACVqvqxDVZbD/00qNZYsfaRFbP9wlXOMQx
Qaupliwh2gGll0BN7JDRrflilVsREpFQqwsHo4pNoBWIc7VlCLo8deCRO1ShJHjehpWZ7MkFP3gG
oa/CSiDgW9BJPKzZFNN5RjH12tCBLdVRA8I46JsIAxnMoaKFOVhvjpDnJIvZd0y9XFa25PSinlu9
w5quqyGvFFHcbjTqJTqvKNB250SXMcYS2O1oxmEyHCktF8ZLYUAs6hkKtpjlVF0JRDKDwBR5jCbD
HIsxAWwCrTRXDUyIdAJSYRXEDVf9FkVU5jhYKbvGhh4Y/3rrlTMOvZC6N3Dblw1OQZXmcm0h/m6U
QAXGZeJKaK6rYGdM3Htg2PoxifrnFElPXrdyZ7UUjIw2YCrECVAroiwhsYYKM9bDx8ILT2qOZV/o
Ot2SiEW5iJKCis+0NVYufjZeDn8mjfP10FCepJpCbqGZL5XW7zfM3GtKZx4nxfmyF9LYlq1/USLs
YbjQVvWARQYulqa51NSu2eim8uwaGdDEEDk8lLPMsC4UBxxX7wPzhLhxFbfDeXgXRWtsPyDHxEza
pYpzXNBsSxIBG9WOGF+ETMyG1t9VQBj7AoeUdg/FuLoIYz05NHbjLUSLGh0D7AHoYzr21QFhE2hE
D2eN3qrSrRfACf7rrXkLOJiqXh7eP/P+v+mDP63rYYhZ01hwj0LPgHOc9wSQWNJ64xID91cj8bdx
aGhbHRfsg0ZA68D4rjjMq/NLUiFSsgLzR9ONPYZmDoPKofYuSDZT25iA1K0l86HW7YOLeqz3tp5g
GeyjCypD82yko0ZajBMJdR3KKSSQo45MIaKooE5My8TBbXSAdfPi/FIXhDxGTsNyJC10mF9Er2WH
evIB+XhPa6S2EmFf4GY1Olcaj1HMjicbHXrCeKyujQi8WAYfO9Dxp6Eo0Ehy9zQ5rVJyjR7VbC9U
xdAO80thBfrBDMJ9W2f2VlRacigtWDWoXELLvrSD4KHxs6taBg0YEAmhKDh3G9fbU7fSpySog2xX
4ZDSaNOVo2JrUzUgYu1cwC6Y3qvL6WpWQ09C7S5LZXDA68hNahAAWbSzdRFsMEF/bvAMb2KjJFZs
/ciHAbda1wb96dQX1ujnB1k3+SFhknVQnZMQBFhMQxH5Tmf54OgvXmf7O2eAb2QHIwRgiusDzasO
84unqNWhzWq+8LyoNXSPKHywWTUGZ6fADi4bGzCS9HiAJyTZCzOnxw0QxNPZTTYsSikORpIkB/PK
seSNqWbdIcsPoe3A8AScs/U19SxI7A6Hme4bqbd8kzX2PupL4F6ptstEp+OCUGNDYQbQgwHdrN/v
AENtJfVmVKRjEP7nkebDzS+f3tPh6azqXm8XWd9k6jqazkhGJeQSLQHWC9NZqiLgcllUvs3n5uNl
dDru7+l8/fQSw0pwLPW6MyuoxdML1fJMaykw5mbC6mNplgE4ykrjnPS2LLaZ1y+66TiRxZhqfjF8
IIEkdR8FHqXz7TAqNN/ANEASqvoPfQCrOgStrwp/27tDFH5HHP2iyNAlvjGdXznd8kTps8PHKuZl
gpnd9B/pEP5Zz//KShuY1thVDiiOIcn/3GL+H/UKG7OrcSyrB3P3sSfmxtnK1ics/bQ3Y2p+89L7
bt4PMR9nevnpMPN/2qy9c/uS+/SvTealeTfvX+fjUB/bzO/lvkU9oeIiiY4dcAvTb/nrGP/r6leb
vH/V98PN/39/Yz5nP/2MnxbnrXy3HRmByESepZWSv5/Oj6/70+Zf/pKv///lpl99aScDGua4MJ5T
BualUYdHacY4/YFbwJVORVZXjdVu/oc/aAVgyGmbDCcn6H/T4rwOIYJGQpMPrRtKyEvcyGRzcFMX
eO3Xi3XBEE8pY30pNB8IoJcyH5YNNaTYhyE7xuCD+MW0l3l9ftEwr0Fwoq2k1sE1wIGuWRW1BHxW
HkU//QiTEGRR6+pK5TFKeRuTfCCZ2camU6dqFcX/wuRBRJRkQpaVh9lFKJ/6cHe65eZVGancuR/r
85vKdOfPS58+kvcpGFyMp6hZEIf5peqC/H1JT6C0YcRUgnSW+CVMO8mzHMDgvNj5IdXm8+HxNuLd
efGnd3vXeBQWAxK7HsrDgExsjb/Ck62NdMZYTCzaWEn3TVfEI3Jl4lKY0twRJX0O8LVbd1O7nV+a
aSlmMEzVlhevdQJoYtAxJTHo+0Z5xLlRX9Rei/KEHkOT+qHB5rZwi2aFQfMat3L61uYVZU22n3fI
xDR737WPNSa16Hs76l/H3qNyEKvc+Xf4iX3jl32CG8PUIczvzaeBvtfZ87mP76dPT8xuIMH4cRaL
zGF8nriGOGRuZhFCyyg/RvB0YKT02GmqsS5Gsn/vm5jTBa6M9LGQmrVWq7QelwT+eBgpFFcPLlx1
37iWVbxlSCDh2to446RyJ4cRIG1bihGLQ+iPKSLK1fwtcdQ5VZi1beavMH8v347kvtEvRkM0jN6M
q/cN/7q086po25fYGCJqc9CcDlNoczkfpZ2eUNiqcZfUIT9tXscunkWNIG+eQHDCS1JFa2ILcDCN
6M/xDMJns4XzRlynOCDsKQ/cCz8KUtTv13e+Ehhp/nmlPy4Moc23FJWYiXINb/HEo5U4xhIdN40A
9RK+8zxLC07ZfGXm2zpQOwNTWBzpc/P9lp3/N78M0yX/WJ1/6/sNPTWfr1bnjedN5v9+fPbTrhrR
ScYe53OTm++1+cvMq1me8oT/WJ+X3t8cib2DzXbS9+sVKK29U0frfeP5sMw1acnzopyb2vvi3L7n
b8PI738aYDIf6OMrBwXoQck4UfHaW3N67sdT2wgVXxnXczMhbJKPy2Awv+G9V6Dbomoir8NQXc+b
vy/601kDwWu1jClQneSH+U6dlz5ePt4bxszE4l1fFxo2UH/1SfPPnl+aTuORPy968/h0Xnz/9qQt
L6z4XOK4uulYrvNh3NgSK5tlmdb53ja/u/MXMasDWgh1P59sPKnFYV76OPcf7zl5y8w8sBSyhfQC
8z/mQ36sfnx2Xvq4jB//+Njfp89G4q7Fro0+jFMzd5ytEyIBmdfnlscZT5rjvP7+5ccCm49I6VX8
M+lP52v6cW9543OgKFhhzCceCAJ47GkxbFuGMvON+PXivIv3rkrmA9QtOP/pNHjD2JBnx9SXzKvz
0vzex+r8nj2Ngv+ftps37iFyahXap7+aUTffoB9txoc8NtG3ptf5XQ8vFpwb//rAvPS+1bz4eX3+
0Ptef9rq8wE+f0rRKvzi7VsNfuZy7lfmx8i8NH/2q/c+Npn/q8+jwHnx42W+Hh+r89L8uf91rwUJ
smTx8ZF5w0+H+uq9T3v9dKRg6vCluq6m2pC5zTZEEoyuHLdzW/94GV2jIJ893QMfb85LH++NWUYT
n9fLxmDxfcu5u513/rHpT/+ZF30TCRpaS7rk6Y62R+H92efNLein9ffFz+/O6/NHf26enrOUKOTa
ZNQI6TE4Ll/Uek0ZjnmJogCPvKDZWABJt01J8M3r7xIpwBzVrXpHdwJsSxbOFXFhoEBjW95Rhb43
S4QEo2YPT8IUO7s0lDtd873LTs9L/JO6myQuos0kHV6r2GrtI2TVqm1dC4nDhGYA38vrtDgbB4Lx
TtDE+8zMzkYHAzaFOMkyHOqA2lRwkb1DtK6T9kaZ+7jPP/i9OxkRA7XTpGrMEBBlPSdtfrzOD9aP
F+/jafvTI3de/GrzT+/Nj+75vfcjfPW59yP0iXdmUxNGzRBG2thqTS/u3HY/1r1pCCgJnRMWm9vv
tN5PHdT7m1/+/9PHcVsdVghIweA3U6c2fzxzHRFfzFt2SVlvdFlezf8Y5ib49WIUpDi5p/mLFgHZ
RiAy8Xp6anUbRN2RGSzjPnxxxFmrFFzo/L6PsQeKxGOS4YQT1dDrRO0cetVIl8yjDp3bmPd1EV1q
lX3mSu9kiO45cikichVjrdeZ9WS11rUv1ZdCB6Ee0T2vI4b+u15zc3hvzsRhEf1surpqtVBdKYFS
r8q6RSxhZWgyYyyESuKMSAPaI2wxGH0bPWBkWCpuwyFwJFeDnd83CehrYLfRiGdAD+1nE5FW8yg5
W2pWgokReXUe8Y+JrY+rKHeslaL493bbPqFYocgwzXScUPSVJM5GlI+0myAQvijdKQLvU+IEXZCG
ISUm8/5wwmCTKIVtoI9Us3xy1l0WPkGLAQvNpUXmzwx65G9TyatZ++lamPmronkXGDvaTJWbrV0o
P8A8DutM0aN1EfLNU+s+tU343QTmSuoQLrswfg6HLtg5GLgQIVhjdfnQIgh3gZq7cVQuITNZJA6i
pf4dvE9zageA5F6pbhDrbRx82tdpJqjxKfaW0pF2D6XcMElu10MiLstcpbRl0F4cL8T4OXfcnUPG
fNSJX2t9au7TLiyWcPRgoBebEoF9PdrxhlovXKNdPB88iuiYthE5Bz5b5sLepZV5oGjRRuyvYkmT
Jww/SSJ4qEg2WoG/au9gF+gqmB4TttDMamU0RDwVYdz0eYkIfijNlSMEdqv1nTf6BiiVwFsjOriJ
ZYNSRq2jq9hqH8Mw3iaZVG5hm5UI97VbJRfeEr2euaCDio+t5p+LsRKbNrAJaBuTg2OkHkWFFYro
NGvZ9ubW9crnIaMqqhgTfVVI010MdlafOVrdb21FPLXuCUPBASfnpl6QkiBQrjl32aA9M/tkVmmm
YMrrbif9yufnYibhC8JMLTYbmdZ9t3vY0p4JwjtFz10a/cZwCiwF6P1DY+r1iDetJM6aAHSbIRVn
VRtsQ1Nr91CmILHtyS4qa6WInqiDkpuEAGsJvTm7MJsAtyybXIWnVU+jUb9mngVDW7NvTURnYy1e
nUILvw+G+j0upLipuiQ+CCvH9SnXVtxy2qkZiJWTb6HqtD96Y+Te9Kl2htsn1FizwCYzOJOVqHe9
xXOF+phFq+cUrLVvgROJy6RPXl2t30W1W0y8bJJzjX3CP3Sp2/2N3qrfR1vo5/QUuBdgE7ngMfSU
SMyOMAiv1lVZPqaxZa4jCGZLpYqYHMZ7a+BmS9rwGWUqqjYDv4c8jdeVbz7mGz3HlSSx62822gEo
rY8B1FI0rNiz9vo3xW29da5EjJi6tVpfD8WLKK3wKlbBvReFkJugRiVphQoln1V15rhVs9Ts/oli
Q24SYsRDFAXc0s6L5oc2hktZcmFDPIlsbN6cHGQ+Va23QFozlFx6vs59mS6VAV/rmh5DV7lnYxUx
zpRLTBH14y7tvWaE2jLZbwsf19A0hBpYJjjfBnLtOPvEZq6p4Tcc8TTs8O2tuP2USrnBDXZFpHSX
68Q9p1oP00iudBfzjyo68fizrYTapNLZB1zH9VDe5GqlvwQChVj+0IvQX5kuiLU+9Zd1yolUtBS9
RSeXFYdbBcO9bnUPXp8pG2TJa6nT+TPAvMwAAvWSjtSAUwV4Apq1a8LC1UpabWsaBl/auu+sXD2U
/sMItdtKnbWR1fcm4x2qiBys2Eb96MK4JgjiX8GDXueVH2/ctkGRMhbHKp2C5KrCSci1c7eNUC4U
8mQCuFhFJpTeaOC5lAWwikkADGeMZxZlV/0wc9PelTC3mzACdVe4287AVTvSTOK0OCY2FRJRShYo
DDWZEaJoa0lo0sqDXPPwuRhQ/XFRh7Lvz5Ekg1olybwpSNpEXlHtolZiadFSoUPPTwtse/LZBHY3
VY5F1OiYJGWliZ2N91Q05Ez1ilRQoAaADJuXAKPQZWNcdb2BtVSOosys9I00k2QZSnjIVhhgZaLf
WSpeK2JIkiM6ooMxPJd1oZxSMHNpEabnvQKCzMzibk9SbpFbnY0nuImxLJ0lXQMi685fdh1lZU1V
H92AOs2WeP8D/ePR9rJgGajcqLjDL1qDzkrXlGJtOMk10eUVOJ5oq3LGVhADY8qGwm+xlp/w7tQg
D/QJu6RMhFj+ua50l2MTH72pArD17e/MmLd1SbDWi3AXI3pnxUjLSOuRCPWDc/SDxbIt3RMcaurA
qpGqkE4jW2XLKyuywm2RmvwsLGYNIbzjQSvIBUua41FV7lKNsxsQpl94vm0ujehBrXt3nT77Pll9
ZQRnji06TTBod9Fw36k4nXXKVZkm0QE92pUcjC2JOdB9xobgkbFw9eHM62nipeut62HK3sj2G9lt
GqjPjnIT51A/1ZZWpt0lQFauAh/ljJ7rWzcE1JVyhgSdS+XJ+IhhM84p/rrCTgR563UQBf2+wtou
ysa1bgMadygf6TMkeb7X72J1OCRklFPcg+LAggkedXTjRrLiCXXQM69Z9inj8c5K1kKP8mXRZHLt
Y0cADj+6afUBk4DMZjRdKuQwBTx1TamDta7YDNLK8s7X8JJN8caC5eJ8M7wRML6BoqvRSypisI1S
bTkFfiyLXFSMD2s0TLetMiUt26PV4aFeJEdTeRx6CuwCg2InPVVAAkT10whgAq3WeCsH5TKqS06D
wHCLm0RHh6ZshY4pQ+9aTwNKDZkVR+AM2jqVeKIZEgITbrb3bh3uNEeU+yau5BLY38hDbu87+FLk
btjukV6uLC9gwBxR6Suxf24xGGTcVHjBCuTxeB0jBcVpKYTLOwbqyVF8efKpx/ESkk96zHCfyngi
bf6is8LXQoxn0nD8NflazkSkbcI9RXAjF6i7GDN1VRg3qCTw44ssZSUbHqipTWVxgjquLMYDTyUy
wW1JE4woMsjqxw71BWZqxZNrIbJrHW2h1i6K2/BHNiRPKE1UCpe64KwSzbU+GN4mtDprJwP3e5gl
t1bmJ2sEMdj/OG6zqVPJMEmzbkLnIWP+Qzoa954qLQBgFtFZZp07yjcnCEtsm5g7DApOeWN/1k+5
qkGxN3XOuCXA50mjN81FEl5HXX108tHZOz52SEnYYLpNp1zqZboaNIesLzJcUCMYmF8iT4v3fd/e
u4P7oyptDdShbWB/gNFnOJx3yAASpHBL220oHqXeLByRLyQALiPlkjKkcjnYPItdvdrrDqrRMG6V
RSDtvV571hmTC+YMeIRa/kFyqXapm5sb5VH0OgP13Jv8uEimZ9SQos2+iegdHHdPj36Xje7KJkx1
VKlYk6qHdXz/MrbmD1/43SJCAhTFyIcyrL/SMF6BId/FSudtSvzmbApb6Ri9Yd/7/kmtO30RlHvc
g9N1RL5zjNp+K+KyWqmhAsE9UqN1Zkw9EJ2fUfeXrZQHj3EQo6p0O9ZDs+JEct97PYPwRN0qcrJB
w6ZNxpl5lY0rRC8kQtELKuGTGKpTbQXVqREDUpKwUi7SgIrpQmzssChODRNoKDziBDpkYzbT1KQv
l/HgfssyCEsYNDfLwnZhokfuXWiXq4ERgPSL69gZtrlmbs2uSVetIQuCsTByUrs/S8W4DkhLYs+l
32Md8uqMQboqrJjJguOnm8IysmWaxVumDY9lTnFoi+YgVe0aE0yQ9W7P41Mby50nqq1sURJ4zlry
/SmNbe96RAsHEV+2KoQZz7XxIxPZs8icMyciAGQhl1x6AyqLFtP6I3F4jF2DfdpyF/Z6M568NLuR
rftiuVb/mLveQ4k396I20tcoVuyV32qobZxiJw3ur9Q8VYml36eV81Cj7CFBqq2bwE4Po8BYVRhi
qTR1v1EluiS/DHaaiO+LxsxuKKvFDDVFpz0idooj5U7EQ7Sp8Zj0c9yU/w9557Hcuppl6Vep6Dky
4M2gJ3D0pCgvTRDSORK893j6/sBzq87NezuyK3vW0RMGKEOJBPCbvdf6lmhSRYe98wJgs/bEKYMx
xbnUtYQrB0Fv2JDpEUx95ONDQ7lCkpmJMM0pqd1JkTsIynlUcHfUq5iSfIBhzWcyYAuScJ7hlzCs
easTj9VnU2E38ObsWGWhI0+koaH0NUmaSQRvCK8y840vILb2howpN0XzJWngMo0IsQrhs4sc+qWG
ezoOu8Ce6pZYrRY9aA+dyBuphmbM/vtmnLcgcTpu/ZVkT8KJlyEvFslkijGGvuRsl5KQVn6JKs3R
mibDSMyrDzUiGLHDxBKTQrYq86dmRD+atIOL+la1WQdfCOoiu4PNByNZlrb4lGfNj/IsYJs4Y+9d
RgIQowUhNfRbdzDbTR4zaub5vJ1bcKtAgL3Imnbc1CUWbiA0SWdciiAPfHMijhAPgWNgS78mecnY
gHgLtgydkwZ1mmhpicvunBuOK9CXCBtH/qNJ+wgIrh/M2bOYKAzzTFpjROq2ZUR0R8wo2DflPbAz
4hjuI7V7TjpyGPowLZ3U9Ici0XecjSYERxyQ7bs62SFiLC5wUgRWPdGynQFvtbxJ9q1n/LSRR9/7
KsmhjjcBcbmB502TSDTtQVNwu0jSRZJz5HQBixmpIbBxJO3NiL4zPkunFmZrU8XpVzzqn/TvN+u/
uEv0/l2jymUHevbUTCPVsLnbal24gaZLUlIA/HvsX+Wg9QfDOsbk7mpKT3Jppx2+61pI9wESepsp
4l5mC2IrYVL5akjAUBASjrdwSitt8NlX2GHYRue+JL5GmwaC1/oFDV7TMw30T4vcv+akIpxLPr1L
tzRnGHtrR6DEnKsVrUdCTAHRQnmAdUQPVjfw0XZrDWK+9DUcpBY+pQuemDhqRQo9o0+y1RL0f6Et
/m+ohv978uP/l7TFsqn/S23x+euz+WjTfxYX//qlP8TFlvYPRQKaARoXbSI6YV7vP8XFq+4YJzmO
WhM3O8re3+JiBXExzC1RVwCwQer/k7hY/HfExETO8Af/7J5bXU5ImoF5GeLNaPUXMXGm9II4B9Fw
LAa1mwA110FzuqmkgrXUeTv6/fDvfy1cK+TWrar6r1+Gu1fwyxATpOpKSp74t79V3nrRt98cVNxL
gxGrc5XvGuBKQTaWh8wih9aQx01tgjTuxgabxXNplvKuWEbDGxQqt6YkvVGn2/FaFWX+rN8XRfOS
71UDnXRVE2z90aOo9dhETVqMF1zvh41IwPCiDMtmtKrHwEQt2JNX14AR6AQFnx/BNG3d32mVqdgN
pAFnbMp5HxTDKUuGZ6oBuyxr9JO1Cn06K9H21UhcvdIIJEfD9KlKGsdNINjiHIpumD8TEvQxjjWl
x2AKXDCDTjXrxl4TR8JzZSINdRbQeWdJux4H/twrPyU29/nIhMffYdcoY0WchMJBSnGyBOqzaaky
yZoG6rQS8VoXLyKaXwpGMzbdRGoJWPSNxOyhlzOGdhXhokkIDU3rd6owfI9qpLowOx6IQoMu0Fu9
G7A29RGBRiaTKa3o55AT5RnmPlVxyJXKaG6nYkhdaSugc9YEpLpjcUY8bdGdIBwunrJNMf8M8OT4
g2lRpQDj6C9aeISz/myF4ORLFlne0DwWuv6zCwkOVkWxO+Enw8JeZndNVEcE1RO7WYxeo1gvQyI9
LHqpoSWpCEzLib4x35BIt44q0Mkvwpppvx9ojzRUq4WhJVBGOJkg55WaHjuwsx9DXM/eOHEdUJB4
Z5+Swl7AoZTpzyLZij7KO91WxQZYuMGcHMGlT3rExAYlm0I6B414ZLfA4kYlDJToBZQMtZMm4bpR
Rq1lfQz6GnFaRTLzZInCrwtcSfxRDkPhJtqHYEStn4l5BSnCslmF1EdzyHJX5Ya0pbQhizdLOXtl
daly4uMLk3xdU4rIMNLVyzIV+h6U7cFQqKrnnbLrY/S3w4hDNdTLZ7wA1baXq9rvMTP5VSbsdMBz
7BE9AuQSB8rK/TRLLGYghcsANtHNY8VSpmaPfRXZrDG2XG1lSLIrZDlQ+YknEuoHcJodbkbmM54p
h381cqXa+Mya/DOqQbep4CYG1bhPuuxLFNcWuLbrC3ZPujZXe0H9KNgNE1+Bzm24bfu1XUt8HWUu
ABHdVR0UGax76U7k+12lNVE6zN7TKPVEafpcsuEtmupmS8hfaVdEOpkVcZEtAGRBUZ7MirJ6P3Ku
BLnWvKQ7CNbnJBEMy/hqm7NqcdJUTA7FyarHadv1OmG+8mALoypuCpb1hy6Iv/U0v2d49BYrTDYw
nksvps4o6DqlgEgmi9BToSfLRfUIxiwA16WxpkH+8uuBAD87V1/gjuAoj+W7pNGvKZZKFiZRTYjV
grm4N8W9Lm+SQIjvjHTYjEAemdZFmLVW7zShup9K7gkjgbDRFCifi/6UKOljl6NZ4e5ShcVnAMAv
eS+QQqqQcoDvUT3Ugqcs8Yu20P1YOviUST2SQtwSS42y3433IUsNX1Nw9YvJOB+R1294Lz+XcFBP
CgmSaO25NDA497XqhB2A8QziLKJYY2vkSuwY6ROYPWKOjEpxsRecQsP8NGpxPDbsqM002YqrsRqf
9H2JHYD8aZkCRG14Wr8QXK1cxBjMNJ0GdkipOXuCFnCLsam7UoooLkFNvCxaMbEuHF1O3uB67fOK
3RKmVjQkOcX8boYXryLaz83Ab811rUdIca5tdVaFm3YC8gyz+L0KJqftT/iV2VkqbqVCOYJ2BIgk
1+5UdlwS9eu4IYVWHtk+tqmWn5UmvpegZtQo0R36BBora+GzB6tro2WQHVklaAkqCfEVQx+7lWnd
FYEbDEK4z8qlgciKBt9Q2VAKAHYoIi7O0BsIwIiPWKLOxXpIjnQS+OutNS09O0VNn700+SnnaDw0
dd8sckR1uxi46YSvehxeGZD4ajKA6ZWOZUTodDlemAyODa0cG+tE6kYqvEExgw1cHq1kplgxfscy
gr4ib74inaDILhiZKrvvGfT8vk2jx6QjbJ4aClbNcMEq233TppkcwTQRiRnqMdYq9GySlxo0pjsh
7l1YtVzlKLEoH5rfS5ezeUMZPKbsLduO3X6u4UGqcTRbGp9upl1EA8qxQsfUmaeoPNEe+Rwn+b6Z
5yNdkB5v7lwcSYzoWBnblpw9S50q7YtUGTZdASQyiec7FuBPtVigaUks7h3KjtqyMs6BLWOAycFT
BKeuJnTKhJUcIExMtQn452R4eGitGONoWgusHWQJA4R6sFLu5cIkbnakbhA0ygdQKUftee3Q6L+R
+AP4UuNj2ekLuvP4OufPphxKeyYgQyXU2BCz0Etn/VvLiI2AlUfpXh7cAHiF02nGPS+JGwCrMZbP
5C4WC65OOTymYy0chz46iOTz2KvJcaumE5ZCecMPs9ur6/mABWusWGWULYFDFaKAPLMyR+R+ggK2
AkohKPSz1bqVJH3VBAJYKjXcUa9e81qLnSEpvq1BchCm1ZuOJR3idzafVhduh7ad3TYfxgO9Ekds
6NmrzYCFUyY7WRKoLrf0F8yabZLOwIaa/BCHpeDHKYgdLfbYVVkOzKo79o+4dqeINGKC12zyVQfc
8OO2M6cPIkMn2yxbwx+U8SvcCxIG3rZIsQMvwpucJPFmIqDjwFpBh+ajVkz2lsWbUTBBTGrpZGn9
KbFT2jVmtw0EPT0KIsnrrXkBxDo6i4JxqA+J4NUFye1z1XJVC7BDSJQ9tcwN3PvOaTlZFLnpGMGG
cMWZcmqmYBjg80sQXtZffc+AoSikvBgw01zGstmmLRida43QtqHGioMaPtl0Rl6eIEjYklTQRNFF
LiCMSvag5F/GrKR0OHrGoq04xj8LzmS9yOi753zcGXPc08KxOmJhgpm6IA0LYJHUdQWZ20iQafzM
2oZMW0qoIUS1BN93xt+1RgJR6VrWvihSW2nHInMppFA5m8Sr0CokEddR5ze61GyGJLovcDkcNaFa
DS8sGFS9P3ENsAbJdjVGN6+mQm9XxfDTaNOf4Jw/28Z4CCK6X5U6sWTu+/c6Wkxv7k1o30kBH4P5
3dO0+YnOZUJEYz6dmkB5tJYRbz0NZ4eChRYMP1VkIziYcpdBvSXfgYdmjjbMYaOnx+WhUPofchdi
FzQo5UHMXbvmj3luVlctceJA25m1RHxtQZs3tMxTXcalm0hM5EtYEchtUiZZlJCIeGPy9USEPN4a
jYs/i8Bx4rsiapgXrRDHDU7mhEEgyp1mYU0fLsLwKGCjK5uGmOSIcpSillsxU5EFMK+JQenTgaZ8
HXTxOSlpXiylrFE2iqS9LuSDA6Ofm7ese7oTrGwUPUKJifaGQTmujmISDj6qjS/RSutDu5osbkdg
PS6KJko7WQCDVBqjYk/GiOAj0hRaWeOLMOfCZkzno4qu4hwZ3Nha3G3nZO53I9Mm3pqs2AD/E9C4
J2do78rOMNdlu0HENjvHaiuXkK+EECyx1E9uMlSaP5KDmahzsGWiODat0R2yYI7BPizXORmC7ZTC
tRpFA9F/p5BRXy/IhY37bKgK2kIYx4KkFp9zU7lLaMhNElCKVA4jSvaGN0tUnGdROfTVlJzqwDzl
DCS9VJKqs4h3EzVoRZrhHSj6G5Y2CLJqEGzTqXys2wXsYlU/aFblLmJhbMnfaEVzuVvEJSZuPq99
KpaBZ1l45mJZJ0VJDAwfhnmy73XhQcwJOQvYWfjFENPrEKUXAkwGVm52M+TjeZSL8lKMxzCgsbyY
LE7LAjh6vj4sY/THw1++RlTajzhkxUFJe9hX5sC0iI2CUo3QpOP+9lWRiG46buN27Tvv9SkY92IG
wO7Wh/71nD5ejD9p3T/ImJeGHEt6UYTfiUgrxlmEvt3fHsocQKKtDPIhrJWPuFN6Ry9U3FlC3TZ7
y8rXQzA9+1/PwSiHOOh+ycelVKiRv6+qZzpxbhMZNy3xHw+xUrvCQGetV6doODCQa1ss6Y4x5Xir
blLHXA0Iu78dDnloer3UvtyUsDd52++HcdXJ3Z7OAu05VWv8vg1EqnQF2QSrSvL2GrcHkYGdDYix
+f2lX3+gqdfIrohOzaqYvr0acdLIvW+Hv79oqTGNcXHe/Nals9ZC1XsT+zUW7JlQOv5JRvwn1exN
VgZ9ZPLnSLjcJKZsPCixdu2kbybqBxAuu73VBzkflwAGU0F37kj4bdjxi+w36rDq9kif8FCsIsJo
NTTdHoRVNKofUzQHspcurBgDuhupnHCW1lN1O5pyZZG8WMD/hevqpm1XrJiF2apyr0SNRrI6Ga89
I7inrC44fRWBl6RRl9vZRHscWOKWeQEfA+LBfQoVHVPy+hwoX71nfUKfVVCcKSybfbfavG5HapP2
W83AN3mzf60Pt6Os6eBVydPbsP5oILpdl0f7WFL+uPhuR7G5Oj0H2gYOyTgp3fvVw8VaR/Jub5yT
tF6IFQ10Q0m9eH3H3Xqp9ZY2VdsxzzZRIumbMI3q/e1BG9RqX6lVvR9JBRvFsNjcvrQsRunigmcP
XDyhVyKUkKZxtTfXK0haj25PCwzm3qT0PzXq3b41d9e/yS9/6S1X+fa8cpVSa3XIrpJ56+Yfu6nn
b89vD7enixA0ttYUFuK3nG04avpiLy79kU1c4N8uHIEtgxcFOeIjHe9qs76D2xu6vZfpvgf/T1cx
yTknRUT3TF7tXQwT1T5BvbXRe31f10u7NwSjxRNmZQ0Ci4ShRL7X1FGCdDina1pO17EP4CHlRnGR
IEh2sfo5bg/c038czXrHgP/7+e3b4u2LdLlGz5rZI//X7+liKqJ8Wp93vZw3r395taVV8l0rfk3V
xHurVa67X4dqbSFrk3rWJusXE+Aodt7EjPO/f3LAAYQfkIfb0e0Hh4l5mOrNjDCBS0JOeq/SwJfd
ngFC4CJav24pzWvdd4Z3e9aklNo8MRQLG7mI5lZCEbtJSacPDu8fv6GtR395qkvFxtIZVbCy4dP/
/fKK0goubhfcF+tne/tY4Zy1+9vT28O4fuP307/8CEpCbTsUjOg3MyplJi7DUgpETwgbHX9jtG6z
1fxSRgyeE1oZ6mchjgtaO+XeuKnvb4f1DEPUSHTfmu7KmQazeZPh/7ac/vIeUsat3QXCkN2VV+F2
Nm92xz8d3oynZsNOOo6GDfZJBkmmcB5JYle3qZo41PnrvaIPplcJIhhahpLf//7tabz+xO3o9hBV
NSKAHtHmOh5B/EOzxpDFNfxfz4NxFjdmL2x+vZ317d2OCsbPaZDjLWViomQ0eM63r98etJasmooa
FE2UmR3eTO1vHV+4gaJmezucBKV0qGl3TrYOvrmMBSxZj25Pp7BhB5rjHt932Uc0SsPutzFSYdZn
bFo9kqMknAH8//UiXK9JSGb1/nZNatTffGlU7/50fd8OwY/ANRt107k9rZQo3WSSdPjTz92ubLGT
zpImKP6fLv7bz/z+G7WEsLnIK3rr698Fn8D9VEysYGNUWb/+wduvtPoKVJhWWa8pjoub3GTLyTr7
xetNHq1Hf3l6+wbmYeMX6+vfor38f9mRWTlF/4r2cv4a/2P7kdMVjJuvf2K+/PrNP9oyhvgPHaq9
pEPbXAMX/mjJGPI/uK0oCmoyJKSV/fm7JUMjZ82XIjF5behoa8Lff/Je5H/oFiIvshlgKGHLUf6d
Fo2m/HODZs0b55UAfRJ/Awbhr6xTFf1QWJvGsl21N2msU5+LQNV6wlN9zLYrqFP2a2MfyB6a/v6x
+1B/hI/dM/ASdLg0O4PZnxa2Ni/EF/TBRkIQWGzYyWhI7sStlbg52k/sC09pR2t3VwX32Qb4iF98
0G5BnwL1KQ/c6En6WR8s19hZLtuNP52TPxg3/1H0+V0ZF137P//H35mc63tEo2BpGiPF3zDO4PWw
UOXmgh/MeO4l6T7qgbysG5JR/dE3/bcgCCPjUPymxdL9v/7jqsVZ/HML7PYJq5wpQ1NFQ9QUme//
iSlX5sFUw3xctuaTNR7E7/K+ucB9EN87P/9muiwCu/82HtT7EmXmgRpI+iD45sl6MA1nudSVp16l
5iQdGZA/8vOyS69p77bnuLHHa185rRef5w9TpbRvaw9GslkSF9vwj/I5Oip34qYyvyDC6J5gLc/p
FzO/fqe+obcsMSNCfLG1U5fbi2HbFJTZqz/lTwMCEWWnrRQVz7BcZbGRt0oAYalfAck/kqDriz8n
qhTbzrDN2i0Ml+nFdJuH+iyljnRoN+ZecfP38gn1Hpkrj7wdf3opvollvF9iPz4FW4TflCSGj9Dc
jsf+Qtnf9JOveZu7vbvMHjIukG/f8oFWSwdfOYEXD03nEyFSb9iCm39SAJ5UV9g174Pp5rLXPJm5
nQHBlz2G+vAR+6j1FLSbLLnOdySDhqdQdxrzsbymXyHxhOzJTuWjtlnuQS4UL/n4KI6g55BD2uFx
fi0+dH9MnYB68ndCTe6k67tBAmlAjKYTsks1/RGNB3lVIUIWO1WJhnkdQLEpp4XFGgK4Qryqoo+m
2bg27+NB/yzvgktXnuUHdu609QYCQEIn6hzrPt4IZ4wf53A/LNvwTj8gMJldPXOg+lUf2b42EYLY
0bV0le/EC33K6wiXRYren13ipYMfsbnXXc0JXuXWq8q7+LGLTuZBxRkygsFzICh6xWHZqH7kwV7C
9QvvR3uTfgYnvL76aXnFPmy5+SVwsvfoJJ+UkI+2rVw6fshTKLsGlPk3xnFiuZlsqCO+WIldqHBa
3OyruaJvms4yuJeL+CYPnnYf7oyGXhaEIKeUnVFyrMeBTwJlGshf40g3TN4mH/2ucfKLfC8xyz2F
n/q5bw+dYMcvwZN5pZTPpY2os3PR4ik7/Zxfxp3Yods6GtdW9TAYVNvic/SLykm29TZ7tVzGE2sb
0XQ8WXfW81LbZb8BYT55nZNzd9jZ13BGyN8f5AQCqVNf8EFe2rVLiBiHlYRtpPvxFV6DcSW9jpq9
DEHFzbzuQ9/GFIdsyYNDCtEc3aJvXbU9PNXo1FaODvJ43OEyp9D6o3FYyshb3S88YzckmN75IG1p
3CSnGZrbFq554zTnPHeoUJ/SxJEQwzxRo5xFVLxUD8ixdYeQZa8t/cyeIg8j2huy7mwj2/N2umPz
o29YXGq75Kl7n93tvI2e1DXz1mZTHV6gnAOB0B6Dj/ZbYDmLivU0DLv5hXW7R5nKuvaIjCZb2MzN
jrCHaTOFlDVt86L0TyD4Tt1btE+I3Xib78UX0c0p/9vivXRp/k881L+j/CWZ+Hd4gAiuFUlbgXl/
Gh0Jx0AgptMKagGWFJRaUbXfmLH/ehj+2yBs8mc0QvUsdAh/D2BrGmEmZ1eqt5o0Pq5/wpqnHaTp
L+rvFPjzjsp9zRT/X+S3/828Q0rK32ZXUyIQ1ESJof6CM//zu1PCWsVw27Zb6t9Ax+LA04iO3Fas
W+1CV4R3SWttCvB+UD0nIeHpkvlBn7twA1R6A62NnVrNjyRSD9vFlLnV6AD5Pdl8XayIx7SfLlOI
SBdxQutLCj0rZI2qZ06y6TeyVPkLHB07rdtzNzFkZAvm6FI9YLtILsWi1Ed1JF1dSYx9qvtB3bbP
ctVrNGUJEiPxzcJ6UtLrM5f7Lmefy1VO23HeygrIbrN8ohfRP4RaK5+srDjUCVXVPDUE9r5htbO6
9kibLKZ2zkQWiNWbNZQ7yrVZmBt+pv3ow9GpC1TcjS6A6MdiVubIm7u9mKfSRhGXnYFg0dcxEa5F
XER7JIaPpKpUFmLyEbk0S43h7hYQz2nvGA5Mu7Bav24kYQ9HcUXIWi9y1QguIWiVi4H1u2+69CyP
eLfiUnxI9UA9xUOt2sUChLSUyTsuNYEWKzljdXPVszh1xDn3p5gmh6oRAC+U5rf8GEkBY2oRTS6X
XGCHWUd2UigRsyksiDXr3PQnsfAFGcaCkojGqWuN04q3daHwMPEZ6mVulBkXkfo5kmR/tkhfXpuY
AZ287TDICDc6rd3RMvGmMblTSuEHREsBk87yqIE14/+1SzP/2ZQqQeOVzny2yJdk6E4RfDsHYi1G
uFh/7mMcTSqte/KgIxTOLBIGxHBSQ2LnousP2hI+iFWDRoPYG8SswqzdSdNPAlLul0pQNjDYXia9
eq4mtleXXoxyr53a+ykiDCwIH+W4/ZmYEy4ILuBF7VM6zy/rsTp6EtE5yG6FxNdyxQ2n1REiCrzF
VN3C1hkL0Hb02fCuqbKrytjO8iQBYpuE5FpoT7G8nARBxB5gcaZNeV8mpbARMlXYNpC+koGyrILj
C/nF+FxUuSOaY0nZITR9YfpCie6KQvY4VfLPwJj341w0DHxUWcV0I6T9DGgVr1TU63eIj0ObnJus
Ow+cgZmcsoxPJ1tO0kw3twr9fnygiON0VLFM4jOqPgM7F20KsXfXcyYGgj9lX1YW+gZ2BiXS3JGY
nmahW2fWW/VOrwpmUIsOIYqREu9PWmNQ7R0NIP440cdudj3m6ltBWnrXBsExGhGQ9oI95CvB7zQ9
LIMGD2V4MtvxiCISaJHoq9XaKV/w3c3gvJknp1g/5EajH5QwVDdxnl/mSEvwogSG7GGZZtJoeuUY
AIfu6a2fAUYnJaAnkp2DDEHN4M6FVO9wL8x0Wvttm2L1Qv049YeibtAAhMFGLUPCM9KkcYgzlPbg
3yWqdRYKRMUkcnaQQ1B8YLv6FhgjUiME/IVnSmK8n8vYN1pB3t8e9FmW9xkxaDlFhC7a1J15F3RD
4RSC1tKmobmmzuCIxkhMYdCM6d7QP5J0VbjcvhSbL0CCij1+C+xL6w9pEfDr29Eg/+COSMinK+i6
hNRo81odvBAgiA1UmuFzsjJCznr5qw5lwZflIfbuwPLR/L8s9y1tQMNhCVBtTbc9lXA97BgWr8OS
MXiTn5at/JZUXus2p+w0naSPLLXbA4xG3XItYGWkuTnp2/zAvV8fp8iZvpuN5NH1zI/K2Xyzy2sE
MfJNoAl4iT7ao+pPkD3s4Fx+5geW7KKNsUx+5Rzpr+ahfYi2KvYn2zAY5y9GtTFQzGg4CCFT8UGt
SoZRBf7uGGfxDhEXvLgQPQeQSLhPROmi0zd20tXEPEv7xG7eJNibxpHWGL9msEB06G5pn+ad+dPc
1V/x8BYhkE1ctaNnzS8O37Xiac/jUe5pHNqCRWYRqx4n7dzsDEX4uXxkIR/emfb0bGyMjXiJN0bj
GExiBQsN5Tt7X5JN4Zify3uy2MambgmmZKVNS41lsyvpLkCHrVSzVfFXKfm+ROkwMIBajpmcqfo2
2kaXDoAsQ5ryIwIQX2F1NXpKe5DUHc2+mbutO1iBI57AYDGWaiJuHnwxdoWMiRITfga0O96o32kS
UnE3vZJPvBxyb/Ri048EG5UwscOQCJvCmWq35TOsvPAl6zaVq7E4PZv85yiFd7BMm1e52ihYO0en
nB2qrJnmCLB0LjJErB0PJ0w+ZYs7yNZM36xt3R1f+YxT7q95g8S5UcCgkcZznHqfnjMN33zwZsHu
kIh58bXk02J1+QVhUWkOzSdATk5PDb7OE1MbL1p2sfQ9EbLsQvTiHuTzZL0JZ4Yw66xpe/0Nb9ew
5bLIhR0f8crbDB+Ms/pzgGmXkpdkdzQVVrscASqsGc1HCG1o85OzGR/0n5onXJfngHwju31rsFIX
990j3iH+dvjO0ve1OFa74Sd7sgIV3Jfix2f9lH/0pSMSF/wyPsUTcQSORfqYnXpduTVHulJO+VT5
zUPEVoue9Rt3gPKZs1lLXNQECLGtju2mUz+tSEdXO6dPGkvVxQXNqCeeVXnoz18Gww5pm/H/7/l/
xf4kw5tn2c1H7U0dmVw2Uimnrm2j3tRPhAZSU+Rt8tLDcFdKr9iXgVCa5jHU3Dj1qMjyIRpsJM9p
42hHqfaI+tqb7EBN9jWcKZ/XqFOIyjbY0OC5T5/DZZPrjk79rz8In2rhxfehtO0XDBGbmoXY2bqs
rgNSlabTtBuOKRDH0OfKVW3EmPWmOfSpP+2p3p9IKVqFAz9ny0leReuYHQMwuKQckv/IYhsECLnH
dsBuzo5YmxAxRLKgTWMaqiYg2gY60hYt92f/Sf75FlRme4y2xWQbppu+ZptOd1gMsAEDrfqMTj+9
dGRiOsKIy48SrC3gxZVtwXRGk0uEHF1vPNZsyAt3OUGM42JnaMZe8N4IbFzg4DvRlR05+rP0cdiw
yrMeTcvpX0h6UkjhcJQdQS2vki9v9KdsQzHnLQcOwfSxy06xrzwV1BU843gAxLU8jLmH6Aux/112
ZT/z1vnJSodQTynDWOhWrsXA/TMioWKbn0Fcvg6v+LHfeQ9XdromAUT7YUO8VVjxrhEzLp61w2k3
XcgEmhtHpIsI0PIc3GPm7Bwo7GwBR5dteXffXoS3+qA90BrtXk34qfZ7tGsPmGE9lgnXYPKsns22
Mw0PyeybG7o9wc7yrU/Zy5+ZQru7VW5znPzyHJ6bH4tiz8h5ToQWWBeaayrLrafqs3e10yo+eFTO
8VN6CLeqvA+VvUo7Z7blGREE2Plj1e0q8U6/qifjoXxGd8YCExZGESKFRbu5bX6yNUCqdWh20itt
ieXClu7MDEMphD1i/NlZdifbVuhhO20N1yCLSXXy3K2CPZ87Is9XUGhoZWGYvkqKp9Cfv5hnrXMa
yTeEDd37SNhOks95CiKf91KmV3E6lupOBqNv2Dhhgt4vTpRVRsQT5ZFdpfSzrT9ZVVjourqjeo0e
6ViatuSbV3ljPeCaoe2IHSgUHZC1pMPHIFXsZhfJSNPs6RiDjPBM61yfm4gJ6VyDmuCu/B6w+++4
7MKX5Ud+vg1zqhfu83eqKyPd33ekASyLLG++yzewJa9r/J/0iZ8zMa/heIrfsQKN2WFZO4yoZg4m
OXSZfmLw7wEzp4dgfOwlrnThGwnOxjS8Mrlj/LHQ/GXWY7ofHmYv+iG9IKJkRzCesjcqEMqrdKEA
Mii2dMl2i19fJeiKrOeu4TvzEoOBonxYg48s5lLexwiXfnR+2Dr5iyg6puXiecHBzbY5YSpjfEQs
wjysY498mqqn0GQV7qTaxlpdKMAXfInR7i157wwnvUDBnq/TaxCAZ6Ya5nQ7hSs2AUWB+9Zbejt4
DwFlQ5mQvOqTaOD3Mjiqz1V8n9yZ1cGiZb9N3taFJyqrjwk9NO2Q2EUxnu4TsGXknnjDi7TFTLLp
nTm30ejWW3HT7die9qcY0V+zqWW//zI1t8OQQzJBjaTT7t/MB3E5Bw/FFg3cW/+Fe7JiFfBIPAL9
TaUhpsMOz6KXPxmiE9yVV2Se99URqWL6gWK+/lb8/r2ivvE97/MPWbnmsdOyqVv42IfDiNmQRfgD
c158xXp/N4gbQue6fezN72rv1k+M6sg1C16V2tgZv/gDbVRmEWVrPuNORG9hXSgofSi++MUTCSVU
iJ8O85yrTpsAQUsNDsEJHmmnFQftHkeVFvlRds2/lIVVrJd/aZjr0yvxhankC55Z+IpxJu9vuBv0
XcC0SECCSrklUz+HRWRzIgL1eF10pAEpE5TqlS3KbipYbGyR/dr1KNN3Q17EEqiOGzbq3v9i7zyy
I9exdT2VNwHWIkHfDW9kQy6VHa6UUknvPUd/PyLyZKhUp2696t8OBNCG6ADs/RsbeGkdeYTVNLEw
rkcm6N8ymKDXlf6rrt4rQBl3/E8wf2Gie3v/gzFMdgtOPLxHttjDAYVRwsFu1lW1duNl8UoSlRtn
fGBUToYIc8mGR/8JAjfPcfDYXQHSeu+/A4VFhWR6Kz+YNQL0y/Ep/VUjVU1HAynRORBLNl/8YUGf
pWZLbWsfputxlV6l25TR5aq3Fv1NzDCjKhAu2YLg07oVkOZuUd6Ea9BEo7Yxfqp7hojhFoi3fzSu
yx0BPz4v5dq/SV6zfbQNAM6+tcUa1HzwWALAgzK6oKe4dbbljeMc1e3w0X04NzyVCqaoj9N1cJ29
u4/+bXOdIpvy5u7D5+oKPj3x8/J5GDdj9kub7kZQzMmSqdcY7TOEwarN8G47UPc2g8tUZoHeOSgp
7GnCVF92ji/AVIwgooXBdR5K0z9MzGIDvHuOvZ9ox0Gu0CAJdGmjbFV44+smobdFwU07ykJuJ2ty
N7sHaZrFcc1HGZNsdwgBOcnV0LKKgzfeJX4D8iEK7mtVg1E86IDR1EUY8J1pytpYOQg2rEFrYOqj
+8M2LSxInkPKWN5Z2mZ0iyYNL3YKkDJFF25l2vF96AZH4CD8NqCYaHKn6qZT6EEmW8XYKSsNKIek
uUUHCb01ocO2FgrsQLDwgLIbiAPqukb0AtovJqmeaxLn9AJ/3UTNqxZbuH+3df+gATwO0yzZlIII
O24+HsoGlr0qPXQtE1E91LXurHLP+SFACzOsLpCTQKQFS0SIlolYIQJRYSZXETQXuAbhsBg8h+HG
LCGfKpGtbSA/QjnXvWoD2BSgAaCnVQ539VQyOnLw63DdyFlUg89kbUAMB0WAo9HSrxfxRCDF6Y9B
lNwrHgoRnYrGS1DrrxY2LjAgASe0aFBlI5FMQ4lOIJwPTmEfbTonIPPHDm6bNuHoVeLjSW/n3Seh
9x1tjfrQiIxg/cD0Gadaptu4dMUbOJngFux8H/tH5td3TaEmK2FMhMRFGq/HMGUmMjKoQBp+7/fu
U5Ai2R4B2ww651Db/pVXDN+sOBP7rlfIkzXWnRf9SNoKsI2rfRhFwrSscyCMjlG0Vb0Z6qBso9ZI
Xg2HyYoXI8o5OQV02alBMssbTpN/n2aZ+Q1Z+VrJVdS2mlcogISXcS2LvMfS/IXwQwWBMHnugoR+
tYwhvlTurzKzj1oNYBPdIyInGb8BwOoayOy6F47C1Hd6URqn2zWDHi5KNfg1eSZhJGZDDqzjoMeL
ySOWV7bTUwnFcocUKSJNCgLyPgIsTK76l3E+mRDMTkE/CtdLiUAnJmxUd20BOTU0V1mGkUBIKBA7
tSA8HerudopB7cbo1KP2eWynF0DOL10W3AAVX3cucNqqy18a1DHP+6aR+Ut19rGGJ1KBkU1NPC20
4RMNiXObWOrsYKg+YvL1LRti+AdrkPiKwfAe8Q8G1y7+AX2ASLjPL5jFXuqX3OwPMPijVZExRNXz
5ikrEcfNDJ2xdu++VcNKC7FbsRgahx1MmZwBc5GSQUANwjVe3UT7hl5GzRSUBFaDHEEMJyLv2o0P
BWaJmQ8jqzJE+ipJtlqV+vtTYM6w7ZEZHbCoba6FTGZqdSFKe3b7fcbgmGmTXTGeVl/jon+LBnoa
B61mLIiZejR7YJ/AxloEgKLOBOT3VM6YpEjnk5KozJaDOsExMQTalurjGvBJs3PC0lq4WWgdOo0O
wPYf28EItra+7ZiXRk0H0k1RUdVoN3WNXIUSPnooUJkG3n+1BknZaZq9SPQYNj3UjUTgXqF3xC0U
X8/2dUlELySDyCdyrY9oZ+AUvUIzP1r5bXHruNl92FdPWjnOYTIs9MZaAwvSnNy+Bpmu9k+p0WDJ
I6DYxTYMIlwy4NM2SJLlpJNV298VCEj4lrJBD/Je59LydAoMNREGvzcrEOVd3L7gOsR4JCEXwzc8
vXLLZx1pc+b90avduKSvItS7DBSsIt957ProarLqlSfwnQItvM0RkFgMHRA+U1HGVRSP4rYgD6io
ebexXKh9CZKqsTv5C4D3DyDBCSkk7o8yYeaaB+nT0NIjddwreGHVYhyQ4zLi8qYgzNA0HiwKY6V3
7QsidlIRG0OkJIrWxUhiTTUGADUHpxbfg4GBbNG8qtYRx4Yb8hq7woYT4TT1hzuQuE9x0gbgbSvZ
dT7qxGZS/3p5yh1zn5blg+o6N0MBuru3yLQ1ar9Pq+pngZrSqP7w/ZTuNGuhgIXQ2pUaIa/RTl5j
ZVPHZH8rM7hOZsQVuQQGPExxxtcfFs4n2L4wsK/hHmUdcVJdEVdNS1QEO2Dmqk5/Cp2MgUcU3qvV
LDJnwkUvSfsOeQs62n3wqyjd4IxCxxoXu7qe9o3VHbyoUo95hWBWpCanoWteETcu4TYgou8Ln8ky
YyKk2u9zRfkxdCiXBfqt32VHoBO3Pb683I22XkwRU0kNCrwC1DupA2tpmDQttBd2HhwNOPYQTWCI
MI5K7FXupk8Yq7GoIKxW9d0RkPeTag+rOsfKrja1LYSnhNRqT/S3E9uar9nCcmLCHZ1+o00oGXSj
tQX83C6mBHBVNv2YzPAIDUbZowN1D6toDjgXT/2QMIm2mocBjZOl19v3Lc/pcjT4wAt3qxs15sdt
wryJXKtvMK3qbHNbewVyX/rKC4udrivbsCDQpyd4sYdatkeq4Ng54YPC//8cEjyP8/hbbMcBPTGy
IBUdmZahPJO5vbo3OhV0OTIwQk8JIUc636nKCDdBwcTerismmB5SI6HS5vsoYt4xIVai+lG4gYva
3QLFPnSRY6+sHtkyX+C6MvXaRievs5zVIYxQMDW0xh9G7OJjgRrMMi/i/aSisJ87eyNq2rWjaMoi
aFFEynJ0KKdh1YPYQKYPRbdJ1Mta5f5b3rTRA+ZlyGhYSy9S7kajSfdmge9K5aCQ1iK0V2LwsY16
8asvO8K4Sb3sHzuIc2sH+Hc5RkwdYGvVAmpJ2wXrCdXK0Wke6tQhrtlUe3yDdgn27cTfzfs+pcst
pnYfIl0Yc4ngFNhXheUpq8KnsyFplSThQznWvDG1+SKGAlpZnL7GnvrUV8G4xX+PRJ37YmO6uRHd
MFPiPDSlamSzfesbQgREHSJlZWpAY40UCohmwPdpk36Ta+IbCGTEqixiAs4cszZFcpoU5RgU0wP2
MgYjXYjgyMXwGqdG/4izNIpWjvYT/fvq2ojqLXF8tFkAom4wATz59T5P7DdLhOqqhtXpp+OvKPeD
jQMSEGkCa5kbxrodiK9pCiO20AjEEnXpZTnwVtvlu13CctIsHglsttNVM9TWKt5oaVwuRZdpy0xo
T57a+nCQmCgYoCNyr+0wOAkf4hTdJBI0s5QIqKCSVHbcAYGYdRg9dzWQ0Rh74hp+Y18LnZEBH7Zr
Wx1Q9HQRHa3zZYMJ0DbMulscIRUHMqUIWn2LhJ9xqNPeOMjal+aQ5LgD5Uxcy/gtJDO01vTSPPRO
8LmQy5xqdNe4Sn6XhHJZlB1vAB8sbZ0WjNo8Tbyqba4fait7R+WsRnjIRf9IVdD9mSHgZtAR4Qt8
JqUaE9kIiPBqgGoBqIqYZsLMbUaHd76f7w2iTmYC4Dcuk99FOxb3SqrbG0TMcRKPRoi5wsztgwh0
61xkSIYcmldXG2x4T38VIfACVM3K/QUVKUGSJrhZ6RSR9g5RMd3M7lSvF6hamPFVgpfzVma7/w8k
+J8s4XSkeD8BA2bTuX+yhJtBgtcfQ/ie/zNCUO72xxVu1mAwLJOOX7VmnOAflKCm4v0Gbo0cGmaF
NkSVPyhB3Z53wkKOvfBflpoOv1GCuvYPHaNBy8EP3lYh5Tr/DUoQ23OACp+MUZnLqTOGzTRMUwNH
Z3xxey0h0k+9n0VXNfKffml5+UKHeLCNk+Eq4gPy26glEMiLkgercc+0taWiMJoIwrpcl4H5bqQB
YALzKu8rxjKB1Z8L3QgH8IXYGijp+D3VoC7oBXwFF+duYklzNXPgHOLpTbVFLOW8XjZjG2KOEtP9
SkBxLqkSeonvQNtv5lcQFyEKra5BqMkqnMdsH6Y/JcD64uZjSznzP0Wb6si6aAxgpE7ENEvySpmI
XGpPy2ozkR1FEWlcSeeXdkbkXsxnZFOucAmf4+wwwbOBc+DPhT4ryF8Ks2Wk3Rr4pM88EWkKIwvp
FtMrprKZQtAUM5EG7vmANYsTLstu1sNkKkRpST5El+enhMzpxuv0jOFZB5PiXLXhju3j4WQWVcE1
ne0jypmgIAvZjMIow2BP+VWhldkffaCWCIXapKxMJRqOszpZEuDlYHrerLv1s0nHOwWpCPrrjAmA
m8JjbG8RufQ3Y91tHQgZC1uJZ3WEsNkmQzfPFrYaagY7zUkf24DUShFUN71G9HO00WYqIv8OWHTZ
VMcpi6ujMddQXcy3nab98Bhc2boyh1KNboOzj7JAgCFF9nxKQsa4+IqCLpnVQOS9iazyKZma0ptI
xhnP8v75E9DDuDbQ9rwz8t4i8zhzJPqWGJxnjMYyV60P9INQxfbC9gBzpT3IGnSE37XLMr3oiaZe
2nKbS/Oyn1ymuh65Z+YB62psMTj7c8D/cJivq+VhfRGQIJbV83rinxNkics5TfnjLu3L+f77ZVVB
LibOJga481WRRVqpv2tflnWEN7eK6cJO3Hw51fkSfLlMX5pgo3ryejU6tPO5wPMX2woWUDK/LqHE
vs9F9qcZS1T8pS23qbLZZEPuI9ecN5KrZNsIJ3i8BGMCQXro7w77Zdnl9MU4+3N8WS2bl20uvyZr
iHoqMBZWchO54u+2uxxP8Vt3U6Ecfll02fWy7PK/XZbFtbitLGvkCZ/tRIRlP2FEgUH8zNZQcoqi
zisVmh5D9koo5Cy/VoUzsztG/zYCJI1IZ1mr6GEweLAU31/KY1yO9qUpj8UkA1KIXOPysoG2mE8+
epGxaxBFkNv83X5y2XlnuY38IecjXNqXvb8sy9NB7Alc5kgawsssiNqt+xRCGDPI4gCRClF/2Q4T
C6z616o5zhTEZP6Mfl1VtDvkKLbSNyC054/FmKHREYYkaC8mK5XsEj5t5MtNLwzEy6aShdji4boZ
Y/Mmmlk2FzsX6elSayFfaAbg7WbCf1Uuk9vJmlnP/KtLW+58acptZCGtYWQtUEkAuRn8Y8la/cJf
NXMX1TJnypafVjRo9+CmgjSoBvmJL/Tn4u+WNTHfXcxOJWFOkjFlTczvqaydfW3kGkzpdoXRaVu0
hN1ZQNloDyOe0RstC2++bnzeTy49u+Q0EyhxdGQIfzN+kEXbefz6wu+WkljIjOUvDutMNpRNueJM
eC3yF7Uaur06G57JQkhjvCwSztp0/W/DfKn0GiGjotYVaGglCXQHSQ4DgCUBPz5OZsvnr5e8oj+F
XBbk5puaDTMIWEzwob0J1iVFZvL/Zl29r+cpgGSRylqE1F9n5MVesuP7mSKvIWQuuYABBGViVZ2o
Nr4xnarZg2ckAryU91zeX8ntTLyJB0YubOWzY86dIGlQJFXYXxcoMGRI42IDj86CvBKShekRpCV2
Z2+9STUgtbrGQdYCgmXn2mi1OZpwOdrJaQbuQJJRxWTMuT3iiQd1NmEUAcaKJLiQnB/LeieGemUO
mGo9cKHyA3IHBHgLoEumiYDs2gXdtw5T4m9xAGJzIKpAPD10Dwmq6EBxFIAGDtgCkU0IGyhoMEmP
HDl6k7o3si2puYZcKNsXWZxMWkAVIhEEage4FbJ9WS9r54XyILKdIL8OBqy5Ph9yYmS4cr2IsJGi
PzhaD/xTaaYJVAGfE0kylQWYUMQVe32HXZOl+SZSqKyXhT6PvGStloRP2ZY7XbZp0J34TQK9bH7Z
prKIdYhJ9ZbSrEwWUxvyTZVVnjKAXcU83P3b9aMFdDzPYYh+2UZu/f+xTG5yPovcxcPQy3f9CukF
rLUuxeW3dwN6P4hTuEv5T8qrdfl3vzTlPxorW3O6b+YO6VJocyd0afpzD+LN3ZfWeBu9gontya4F
a3J6s8uGsjbYCf3aZZ/L6vNhw0THTOjPCeVCRKK4ql9OK7f5t8uQWIeUmOgbCzU09L550mXR+BWH
+lqV7QylkvNGX1fXpsmt/PfrPx3066af2ufqp2MPYuCtwwXrfOh/WS83ncI839caUmh/98M/Lf37
M11+dDxqj6Nb4P8wX4xPO142+XQIudHXtlz4affz+k+H0pOtUWOiApdVfCqSP800BwmFBCfSrmxx
WX7ZwTZUAFVT8v2yyDMagV54QjpYVuWaNnG08ykQkcVxDhQ7Q1Us9ygGHNQO01zE0ay1IKtyoVxN
VJfZ8GVLWcM9U1uh016SSPmz2kIRCJPh+ZifDieytD6IvoAnKqty/flMsh1V0+NUgAuq0cxD3//P
7rL26ZiXnySPLldzu0+Khl2dhjsG0jjiWb4rlzdCNg0fxvTu/F5YXVSoWInzAsqtEJKziTszCpHc
8l7ayQRyBITu82/zGllzsiZYuhiAIxpRwk0hqfmbvi457Eo3Qd2V1XSKTXUpq+5H1ZrhYYCjTqc2
vzMojzAlnodzl2Y6bKLoYDpOth1nMQxUVr8z2CGCMOpgNer2Y2yNnx4deZKX2yHOfWKsD35KxjZv
u29gDtJjWINTaFDkCxBsW8u5dcxhcvfoorC1RjHhX7xd5ZR+CisoVD7hBKXNoqPaChAfPgPcINYP
lk5nbs3gnRIZZtDraK4Bh+N/Mc3hiIAOqjsMUXl2SPQlhKVJfijmKqri28vcVYYi5Cw2Hcx+XVrk
Dd2e2N//BewyqNjjfwzYYfDwvwbs8qoJ/t/qR5w3/6y1qssd/9Jatf5hztxdVL0M3fxXrVXDclxV
QPvkzyVkZxDMU1WLaJqlCtWEW3Ah9pr/cHV8KuGqCEeH16v9NyE7NF2hKn+K2RlwqgzdtnTBL+TZ
l+HGz9QqmKpFbQ22uIKWMnP8ZZHAHJoNKQimq7bYXgj8Xwn9kuXfqKCnOiWzVjK8BmcF6SfUQLrU
0Pa5HFwllefNGW2EiA08X9eJdE6Uz3A1a6kMaKnIqJgs+t5R012od+4e/TIZAfOruszOsTHZNoV3
1FH+2bbkLffory/aZXrCjhnQUpA+J7nDK6ufVKyddllHKlObDnEerq1RM/ceKSklG1YZxtoLqyye
an96TOHcXJGr2yu9IMMXIng0xsUmChwN3zEnW/qGc9+H0dHwAtL2E/YdcZEfS9RDVuQe2vXg8X5r
WgqcpcyXeRoikp2V73qODR0T7btCt76VTnyqS/9+VJuXxCxttA5KXGEwqOmcyV/aqVZvlRDhe8v0
rsoMLhWpoV/WsEr5EiAMCxmxCR3YlUVz7aL/ib/YtdGYGPxM5kuZjrdmnN1revgdtg9WhH16P8tO
ZMJLdpN6ssiRkTn63rmIJOmGQITeR7xwIBwzH7AJ6hfcbXCbZAo7AGDFPZVEX0+CpfbdcYOQN0h+
cwCblndgH7NTruTg43INICD5hUi/CpoMxB5XdbB9XDWsxFvo2nSEGf9aOM6jN5YPWlndObX95Aba
c+2g/+b30c5NUanV0GGKIwEw+14ofBhr8j8GxukDXhE9cKDAL3+i0zLgIZz9BH82ELogxYzyuIV9
S9+/93397uiwVFKyGn6MaEy2nurk4NXmofVDRujFRkf1kYE7xGHb2lckzMElgBbuMtNbIxj6S4hZ
AFUljxS0kKH8e9cWt0mjfWBUsxJJ8Yh2HTOkbAR5EJi/8O+b7UyOUQPop7WbYWGhnLeY+KdBVq2A
dXAt7ZYHrwq+4xvO5NDOR3h3jb6xyfOXiQ1LzX0rTFLFVV/dZtm3XkW/xsXiaKnxPCwmM3/QXmLB
pSISDfLBsDZq513pA54GPE+Fmu9yFXSrRl4cexAg21NyFyb7rFduY6BGXWodFNu6Fd0IG2oycSML
kQDLkUmv4/HnpA03iYVyIeZ6t6iBAu2M9WDZmuyppffVbLhUqvEzApUveubeoFSqLFt1XPsh87Y+
bWGIQqAyGpVYL0hD+BFlrE1YAUc7iO54VTkAjweAW05RPMHj/NnOuoJxCrC88/pFUAHiVI1pY+Kr
4GJBqjuAynPMvFZCDw9KBwOwtGws2427zPYKIqTejZmUu9SPX0oXTE8b7yq9NiDh6aAkw2tU+x57
3KWWiYvCbMaTbOE2AJcywQ8ANC3AW0sBZZlHPXytaFc99B24n8a2QSsQBhrNa3Mqs1UbkzXtTf8e
PBNTZfUIZdjkoqKJB2w3hgeYFOMvTvCahsadEhDIi6vwzUiHvdqla6+uHjwreqMeLure2jmK4i6G
iN+7L8Iu3uhedBWW/gnAaccgoEP7GfmVfolJBDdKOD0v6YyGMmApolqwSkdUAGMs+2rN6UDZ/ooa
Zee7N5lbPTaVenJ9nMEajXeaFP1dCwijQvITE7t7Sw+f55C4UnvuomxQelNAaKp5fyey8YT9WkIv
weMVfe900Fhpbf2qnQZMKIBAwH/D0UrUBzfiYYbeWq7spv9QzRsPXwOsS2BGhx+eBum7SPpTo4PY
jrPmUctBchsjXDh3ygLQRNbamehSgtZ76ILuvdbzk1p034eCH6lP2Y0hRsIzirvlP18h/XkXuNm+
j3ro0W36QxlA/vT6qhPGU05IrDYmZ6ZmlBoIzi5RTzjoLOxu/KWJ7BER660RRr8GPztGwwTHsmjW
KP4jnN0Y1hIEsh0iJJG0INUx4IsQUBD5DZqhYIbMDrXW7Enl8MKxkRzwgA7GOlj81MJHrN2CG3Tf
rYhvRRvcRY75Po14DWF7z0HC8BqnunFtZnz/pgkmCQmgm7Azjn6S7Rihv2B58GF7MBVzfNkC6JDr
wLCvPNGh6tMf7REZ2C6d7kKvPQ4qdEQDvxVhFks1HZadmPVrGB76JxUd7GXaXOk6YtLpnZF6OdcM
hYq2MIHSu4cwN5ai0bZJkt0nXfLhR2gOWOR93G744eiDunKG/K4rgYPMb9cwlRt0v4DQB8HHBB+0
600sbRoPlDxm0P2YrGAiWzXIyrh2dyWw68bvu1UcZy2cHvsGZNl7lxEjhGUIxXZ6a4T/PAxQX7Cb
zLsI6de21Hfh7AlT2+q3zGscsA5A9hRn3A8lCj623e1FWV0NSnw3BgwnAEKYNh/5DG8vUoFb1ZxO
WA+OizLqdrMUdGUNHDc2rglCIH7dxNs+snYF4JLStF+GAS+5+Wl3RaFtawcvQB+6hj+IV79HVcGv
oRfpFbZbPl4vEUYL37JARZBpACLVkGm0r5Nefypw4CFeB7dmaF8j22u2k0NaEkPFFon0Ra7Up9Kf
efa9sm/cncZEYzkM4MtycTKm4OhAXVwAgkKWKcY5wbrTRIXWLxs52aNbulCm4x8GUoJEbXAsmXgQ
8bFYFFZ6rJkdrGyz4Hs3mMTM4SzlWY4G+wRvLzN5bro8XFZwIpfthJyok5TfzD4Ff2+yvFB5cjNv
9K4YUiBdrtK78YToRrX1s2RnFcbBIqzXWfzgIpye3CE9kjlDn959DbUu3EeT9TOIIevY+ANFvfLm
wmBfFiaO0YG772N9ttixoNAl37FYAftWRFunBgwY9w5ysTEGcn7JhJzI8jE0xarF/29RhNmjVfCK
W2n5Qzeix2zkk1NV5Yc+1mDoyicYu+46miGWWZLAf2E85OUKr4P+lHe8rkHhPMP4Q/b+KewwncHB
6SWeAchmUL0KJ7kdLSxa/Dw6Wan3gc4+SltEkQc7mlbV+EJC7+CFBiAbFbNipW+gCQxvelEkS4Fn
VKG/TbkGNCV51NxCR94gvUH3n7GAhrNLlfBFTI36kTw88uyp+gL/mO9Xx5PgkdfsanZRc+cFpDwS
5pq9UDuID3wxD4YB/6xtEcvOLUSy9e5Bc4p3073TXRVaivOzBoayrCHvxrUDYcdABwJlU5HnT54b
DPCN1LvaBnkTTdCb9AC9hsYiFQZDU4kHsRgc/1YEiDEm+xaG/2KI/Veglm9R6f8o4+km0KNTI6Ib
lMeuQUdC0UzVow6EsqkhJICv29QCZQwrGJ7xDoNqN5UPk6N/zxTrmKObAEwxgRFlXeFkCDtsgEEQ
Kps06u/63H8xc5xI8Zg6mqXOdxf2C58/BC2MR0UE+HNa0IvcqF4hwP/NjAA1pU1x5zGw5l9BtmS0
KiiqQM3dwL/NTdFD2tu6Ymcm8c9M0zCzmQAj2XRazvgeQRXExR1Yrw3Q3BknkKDmkRE5mHZnEZr5
Zn7Py957DJEiXTqNOlOXwmvVRYhjCkwd3fX7XAeFE9V84MYgOXkKXA5g8ZwAIB7AI++HbwSPljMx
TMk8LO5H8GNGnb/EGmQ9q3zPauMEvguUYxL8GJyeiEH3c2ybDzFZ0Mrzt9DNgBerXKvAi06tgjVM
gk9X5cJKA6e607z2pAnkgs3+ChuGoyUgc45+9b31MfbpkcAM8y0xxKKOMCIK7W8iSo9eWf4KGrrY
UUu+g7omZuGAt2ZAP4n4XmtRVXIq5z1oYAOpWX+tqfGtqwEttQPrrUlAxWU2tKB47vCGJf143qrO
0u8rxA6sdO9YitiOakn33z4YufOmIxXPuBe3xF0OvhtTwFmeRTUY/7eI64zO8M4H5wSffeF6930B
gQXJhgzBGS9HKT8PccWx4/K+j/BW1d18VmxDACB6GowMK0yf7n/ppWaCzTqI2LgHnhjMaCklMo4M
CDZEesxFaQ770EGTOG/F7RTYt72n3oqiqFekE/ZNOTAJqq1l6KSbTrRXZd4/iApbUiyYoF0KuBLu
OyIFp1pP4Mu15d3Ya88qJg1eEV0pkcX3ZbbacNAIsoA0oBrHw9unyx7Dji7knWpi6ydg4/tYcbbV
QDwvnsKrIOMLVbrPQsMpG3HoaK2H8LlUdBsqFG3iRnuO7WBtOea29HB/6Pp0F9npcfAe0ZQCtZfM
o1oD6o8V0QGGPbrM4XVbV8Em1Ac0AvJhp498o1wXjo736vVaswfrsND8IFvDqFOhfGQ2wOt6dLzD
zBzvUQ33UvtJN4Jnx4MQ2ts3BdfVL1rkHpKPVqhbrcRoRbwYovsIA++nP/XfXNt8awPr2TcYb7sO
4Df1zijsX2Vc3HuOM6BQXaBtWoBEZIQUuGAINfMdRcq9pg1XVXg7kJHCZyzfOqQK0aXfanq7KwWD
BcCcmEf0I8YFVgbOPy8e65LYfWTNgAEmta4Kvn2ykx9pySRymp2UpyF4DdC/AkRLmJ5uHve0qyaM
T7BdQN+OwUfkGLjyPpr0e8Jav7c9Ed/BCO1d5hkYzZHbkgWe5KRjZZUsGow6SwvXsplinRsUPOtY
go3pLit6lFFB38gsokzKuv5tEJb9vsm6Em5x8VPulwy+WBRV6a8+acLm8+kzLIPXpkWCU24olyEs
0W4jZQCk2rXF+Tc5M3yo69DlXw4jGvaqqH5IbVBZ4Pa7bSv8gFeZBX0yLXtsIabSBigbOPVamf1w
fDckpBCAQ+x6wq5nJ3GkDNJNE9cP0nfcip1bvASGzXQOxvRhvDdnk845U5bYYzO7oDarS84Z4XBB
+LH2VzL7LPPUslbIqK2suumQAmAU3k7noXVn7UlAYIgJKLI6F7niZysyNqUG8DVLeiAW8t9KagXO
66eq3BsIfzjx1oK9OldnEXcrs2YdSKLEQ10PSw+dhyZ+mQYo8/OVO1+lEFJdbibjSl5reVXihj6/
bjSiLvP9l9df7iFrctn5cZBtWQCGRjyrDXYlCu5N357kjT/n8OWluTwNck019Mw+3WRayUshf6SQ
se3GR79KNIQ7RrN8A/RKfDkJztfXyOxuWisGBqOuZ/LUEQLJYE9iWZZN+YT55niSSXCpUpxGlr2d
cELw/RKEhsocaOdPNRkaQjto28734NOJv1Ztclfo/EOjlVue714YIIaa4WZyFkaW+sstePmdVeur
4ZTMZqjyUg2E+9CDvbw1DsI1iJB/eaHOF68MbnBFdJSpBnONe946IjKutKkK3Ir3QRbCiUlxzhH4
+YbKn5Sr3V0KXH4jE/2dV0K4mdRNIaWL65QXvUdt47zpfBy5pzzYv13mtgVGoXQ3K/kkdFFCLCH3
iP/wIAjkMXdYA2FX89fjM29glRMbGAyLC8SK5BM8tGa/G1EDmWD8ZDZhKU96Rv3b80KX2XtAp0lg
6P5Cnvvy7E3RNWJMpED03EK6Zc4UyFdTPkmyeVmW28Z6/iKZYoIqa5f9JrCTO1sqDcvtZXF5Wz89
oueqXD8RBt1hJX2WsT7v0gTmVnlu6mxzvqtZiYKj8Kv95Q2X/558juQy2fTnp1Dtuk0NagPmQ7iR
6wz5sMstLvt/fQRlW941WTvvI9vn6pf1svll2fmxLUoLGrBcleO8AhgajlxRw9cWOw1c6lLtLKgO
sx6xcJHT9gWexaPYRKjUOSZ+8vKOoxtmry0sBqfm3kbNwcudKwFXYlLzBd4b95mj7/pqdrclHU+s
8T6bnR4g5GquQLwkj9VqpytYwZZKu1Og4wB+osChFPaUVkHdlm07cchUFarfr+zcBhYpPG3pZF1A
FLRkjdz+76uZA1Ojd8RDnBTTPrEeRyMKjv1ckFCnF5BtT1i5BeeDpa2oMJyu1G2vD72/webNP8oV
vk9HYTntxkr5Qqfz6yMLd+42Ls3LskEfuMRy9bkqVznysb9s/7+svxw5HOwcK24RDVfmUE2by+6f
Dneu2vPP+bT0fOpPCy4/8HKUv1t2ObtcO1jm98yDa7jVa3P9ZeVl//PpxPw5+HJ4qAH+pgibp/Ph
Lhfny3affurlMA0hsEUvmEtdTgWYeKcl6msgZdalpPKnKsYd6HWmo7tr4Umqf9Iv2oyZkYVcJmsy
LyOb9RBvWryyt6pEerhz1rWcMR6yGOVCP4aAWQ8+mg+yGwn+gJw/teO0sJYEqhiEyu++zCbK4uyV
J5ONblVUm1zX7mVmxkx7+nsJWFbp4NZmzaRGZkG7KSKmYaFeIDd0+jI6DOecTnmGvmHPg9WMs2a+
TF40q4NAXV/AzipsMqRbrZ0txf6lbYAEOsu2Oku3yyYp9e8puYO1JoE080sra4wktjgQV0QqQ38R
Yu+wwcePmXmVoWeE6py/ymbhdEcta1zF/qp9WVZVqs0sFMZWPevZN7POvSwkkfe8LFKHbZwiZDMZ
iOOwQWe4xjYoGUvO9xOcMULmcw3P8N81uSzsBZoXpoYlK+Z3+7qqGf1KSe1hcmeUz3z/Zdsi5e7l
ubeW6TWZfQvJjIANnm/zJRs3YruyZHZNxHge15VzIWsSw/5lmT6PH5n7vENvZFB8zsCd6/JGdxkx
tQa1lktS+5KRs2RXdG7/D3vn0Rw5kmXrvzI2e5QBcHeIZzab0MEgGUEtNjBmkgmH1vLXzwdWT1dV
v37Tb/azoSWZFBEQjuv3nvOdRVzrzJReKFcP38O4yCwQp3z/c8qYiLAmo+9Iouqrj0rc+8sZld/i
8z/O6PcX4xxSoUGtSgAkR2DWNX4kVnkjBvT/J2X69+chDuddlaVPahHvpX1bDCdMkO1xct4ISoAD
j4L5Tx/+2dfowBAL2Fj7b2z4tyzg+0Ob0wZolvCBP742LX4dcnKBmJgB7KxFlTdHP0Tol0d6kGo7
NP2rshYF6/d5Cr9P0fc/UbM/BcSX7H63FPxxJr5PzB9nR9cWm1R3AnC/lCp/fHCXxemPT3+/KVsH
pd2UfH2fhu978J+dqm/9wVDY5SGk3fV9UkrH30nCu/fftoLfT9H3nedh/AXXNTAS0cQt9EtHfXKn
QxLkWGDjRRq5VOdH1P3YwRmlraKk/BkwSdgOi6QiXLIr0m9nx/fnv//TD0FRmJr98/ch/PY9/X68
lyP6/akle/aOEQOw5W7Bz+1tm8R7+V4gv+8dyJv+AjHiNvr9Xiocwk4K+mdkXc5Q0rxxLTj7yF9Y
GbRBJJqZAlnUpp2Q/4ga8/f4hOV/idjF4pCjZXHmEl8019a3paFYzA1/fPr9r++vYdxl8EAB8X2l
6eUwGMvv+F9pxf+PtAJW+QLf/jsk9f/yQj0UHdKK9UddpFH+F3HF3370v4jp3m8Yx03Xcci8UnTH
/m6H8sRvAvq5I//meLLwXuWLYOM//l2o35BUoHWwAZpLm+/6u7ZC2L+Z0lvybxVUdVtI+T/RVthY
qf6irWDr6yrUGxKSgelgADP/wQ/VRXaS13FUwKIkxtkKepdxX/eYSRtEx/jCJqhhy1kxxhj7fqPx
Vl3H06mf8UN1yvH2Zzfzi530guyWmXjgMgXxZ+i3hWERIBGOG6mDAFbU7cRD+tDT5IpjeA3GDIfA
GeGf0l3HlYu1ihbTWGzCWy9L4wc/QbFf5+KJDEKg2KMAzjJ3wWZ0YOJNidgj6FhIpZ63TimmdrIG
+tJYbGJNl+6TyoHT2kXq70om0G4eKiBCKBbIb01sojcsXuiKc1Eg5C0BlAVsLsdx3NQm4BhRhz5i
g4iFTPq7oA3hog7ObcNssmnK9MG1CIDPeuEc6FgfIhp4myqyypM5EjFZDd4xi0gss/WIfoAohDyN
62tD7bsRKl052hTIsADeDDEy1ycAL4xjf2ekkbwNWiZQAdfLlTPkn3UysSMu2mnTFzajoaRjuoLi
c2U5cE9k1LymRXQ99YZ+hgFwIDEOt3pUiT3jmqPNVXXqCte6Yjr0o27Av3qoU44WOOvIUox0wE4X
UXXM7Vru8kxn1+EYUOPZ4RULX7gOthnN8o+5B5MunpSv/JNASbGNg+FemHF+mFPKKsdMvRsXvzR5
wxvfye4JCqNnZjTyPEySpBWfJ22iA7kOQkA0qjNOiTOlVzpZAsV6n9aSXz4xH2l3optIBIm0uk7L
YkK4sE0RxF8zoJ5gvg7LMGHY4ZKt75h8vOTlXF0TzfdM5neLJxSS/EQo1f2wwBx7LM5B1U0sxs6w
9rs+3k4DCVxOW6xn8tSeA2aqrR2Io12H93KKxK5K47VXlfBhssVe6qDccTAIjjbsKMZ882lKQIuN
rbqreQLfc0A3hu8c5qEZHksGN+vmd3CvhrfaAzCfQXYAtCoGPH2h2IX1p8XbJSoHkY1MYh99yFuZ
WeUH2qH4Og36/M5YMrakCQyntnvnRUfqMMSTou9n5pvCTc+uw9A2AQy74CF6ePXTTaZd49L0j4ik
yxMJmvdebm+jrn0gXG6+mhD4eTrUp9Jyrv0mECRuDOpQocC6C8rmUNrokqw8ZBzDRDMaR+ZurRRH
+D3HOK26bUvQwhpFYb0i4WUBms93yGqSw7zkuRFCaxTzlRvhIM6z7MEZ21s7jaY76KqfWQd9EEOC
yXllwNyEXb7TFe5GnA4QDCLBPJvcWU/a48Yo8+FgWKZ1QjBlGe/u5D9ClqrOSbDJ4krtOVEaT8Fm
ir1rw2+GbWE1cB26xr9K6uTJzIDukEBxjS4V3QNPU6Y1Z2TD6Tnfh7euy2jIGePTKOC/RKFpbmVs
X3WWRyakgcXP1+WwUwXq7LHs9glhgdtmtOvzMI9rv612vsj1I+VuXjvrbOk056YV3bKPtdaxbxOG
Y7gXhN2PLEHuZRi6X8B6mKblQbOOiqzYOtnkXJvMWbK+FED5uojxgXT2JK0Cz0yYp1lOdQsKyL0u
Wj/Ypx7ugSmCmtNBnriRXndPPhwmkcjRGw8A8HoIibAxYsAJU+lHHB/73XJBD+GG9gnk7j4bJyFL
NrT3Rpgmh1g0cEJk/eV2UwqGObE2LY6R7RB72WUz9Yl3GmrjKY0Dm64+XPusLCKau2wDignBhw6N
y6xJcKLp3W+18H5JP3iuBTmCJQAGmAoO+KwXylIw9x4kt7gKAl73eObQrnU0ZfdV/pWlbfdUd9aq
IO0gJvj9YEpAX0BKSG/OGDQjdAnj/lgzbwICBHKPce246XuQ/LScN9prIVVMXwH4mn1TueOKypQ0
1qZ6iRXzmqivmWnxPT76pDoBOem5IQAxOT7lrlls6Ii4qwbNmrYaWmpm/nP2sOEWVssEcPiZWagh
7ITpRR33W5dErXWRplumow0oOGtvmTb7RgEwJyJ9MrDaEHHBtLOniJtSm8/lNDbrgtjPVTQDzA0p
Gne89MPo6yMSKPdaSmO8eBaM1mE+jjRlrjoXY34+4x8RtSLsKxwylvmRlEWZTdvGeJFR+DQ1Y7RV
pS+OhJmSdT78UCMyC0d4I1lQEBjEXL3Z4fzD02lwV9dHZ5QwIxBE4cy6Q7QUXcLIspgF9A2plwi+
poI30cjortZwgJBO5bsalzBEDIPhqLwRAXP8Pnf9nZWE5boW+J9FgrXFIjfal36zndOs3Zjmjder
+dy6xKSHZW4evDz+MZNSvhkID1rNqJhZ6fbovhC9VJALG5XfZlJWayDsIC/zONtmjg1HGcgGj+xY
QT2ZWjZuFQ1GOR38RCbrWdQvonX0wW4jC94HzEXkNh8TcRMjefHHGc31igBahU4RfYXmAksrEgcL
twGlWV4cWFdPY2YcsrHazjqcD80sPyfX1TfQVMAICcXiQ9hv5lmPeXMwi+zVcofyPuvDl6Kaf+Yi
CLekQ9vrbIJRVqjmDI43JVmEjFY/MAwY0fWb5ySw4VJaa36J5CRQkG/cxnX2vjtnD5bdHpPAYH7J
+o3uI7AvAW9A1J515zvONs6N6HVKjvHYBAfPtpOt7VqAscnYvqJz1r4kvXzwovGuyS392pPPmyum
umXcqUcvMJ5YllYlh+TFtcJPLQk+ceC23bpRB1GPCmYdtoV5SDA7bZK2Sx9kBAXTIxhvU5mseWYF
hDAGhvE6OtO7PbXtrYU1cOPH105oy4/eDL3N4A7BqXWsW6+KkJkR2btqUIh/KO29BmXwoc2ZUAuZ
yce8g1lVhKl7retZPgJ4euklpE9kX/3OAyZ0rxyEULXW2WGeCBhpI0OuS3dMrjo13sus729ET5iW
PRvlwQkZLgT6qzIqpo9OHT8kQdrteyLU4JwIdYaTYq0VSBmEK8xBRaWPZTLIXwVx5LiVrwd7+tKe
ee1qtzwuDJAV2aO7uSpDujHIrZLICvb1ZOXAKGbu/K69hkacMACAglFCE0K6xnSTP+6L/udIh7N0
KjBAjbmuArM5kpONWLh44FDhgmii8ti1gv5mMDPtBBl38qr4IwpdQPuV13FSFKhCq8JeFjG8jy9L
nYWcamengbN3Nc19P6ueePbumNQlR7ciT7oz1X1XNhfc70FRe+9eIJE3WLP/MLuNANA35zcR5Spr
NSymlDG0jIIvm4f/WrYFoJccHKSxXDhJzRAYIwG2c5dJLFEAv+IG4KhGdHbIcvOCEnI9Ny+S4f6n
6Py3wC6jVxPL/LqfSh5wsdwksxoYqExkfxXPo7coJkKm6qZB+nGTLWn0atZvwSUXBOS4w/gVokLW
Us9vUyMeDCa5jZ8X97kgyUN2N6xHrCAetphUVtfO4EVni8uSKIWBLNwBtRBc1UxRlRZrCMrFbNVf
Qct5xNnhnD2Ea+ipja1p/BIBqdEVFJ1NbKJDNpyRXXbjNHTiErmbDAma0R7aNS7w6AKkKkMf+ux1
8oo6Tm8GrzTPRWDoozUknyUYJORd1oSKa3ypimZblQxEfdhqb0lf3wQVLz92XfOgakJjIvnMGJpM
GBNqT4bIlrqn3biLw1JECREKffEpoBonjg2FvoE8ZZYRzHg7ev4eD7D1mBHl9EtMMD/z/YPf1kwt
s2GFVBuWzBg8lAPMx7lI/BV7rDidT42pn3OTqDTZj5+eirptbBeoPiui3gYveEZQba4oPHrkxeHw
+wfW56M24bS0trkpUoJkdQSJnyvOjp3bAg3RngLshqiNcBuU4LMQxKMNWj4MPpALwuffrGJJkojg
0IrFmKuQXUEs3vYOOMIkRLmT9jbyQkb3q3wiNsZ0W1qL3+msAUKLTVIyLqnK+MWaZprFbXVrNG60
t9SYrzU+lHVkYwcdmu4Uul2zVhryWacqZyNMKLgoqIAcU1tuRUYnFA7JDyQWxjbrYnfN9BOydNA+
VoQzbhqAcEiKw11op0yrJ1AQ7aTvEN85OxV23pHyhOn1PSC7rat/OEmfXLefuvdD9g/xOVOdQtCO
WzqwmhPwxPCIDkdej/3VlEfmPmkdn5GP1DeWAXo4T+LDrLz4TLBBTuA8IUcZiiHPc/2bfk6fyaQH
z5nI6D4ZoOTBDO47f+ltJTGyQXdfqurLN7X5YMSgSQZMXNs0h1uVBPG0ieb+zRiMbK3m3Nwlofea
2yScFO0g975CwsAt2cQNiTfoidtBtA9zDL3OCL03+GSHCVb6wczT1y5132Ts7NvSunYH/UMrP18n
mXwxaoLnR9S3EK+CykK5AP2QQzmfu3Z6w+e8mwmqMIeU6VVlIFV0wIwvK5s2J1qQ/ZGNyQn1L8G2
t2lE1lKG+wBeplTmtEezvK9138P2ZgjYIWz41oQEPLPQcZGW1rEHXNUJ6sgOxwGqPQMdpHmWeD+u
AgUiFTyS6KqPPp47WNjq3mjgKfsmAgMVZMkp0s+I+j6cUVy4dy95l7wEonSu/DZjVGHeSodwWAr7
719UzKN1qMrkUAX1lWxKHhylsEgsIknMnV/sMLNPQcF9rGuPbWHfBqgT0S6r5fLrkmxgF0T7QPvp
KfB9G5QuPtUsm/ZTJg4E1jpX9eCne/ge535AxaRyefSnDDR7tujYMTXSB3eJJEvtfhP5ZE6YU/fA
wnMXdYIaJ6OIzAI72vQ125GtGABXkOMNiq0+hcvA7UzStHX89nZ3VRieahUGR6P9xCk5rGsfhHbW
dQabwPrWGyePeHq4b1OGvu/7/WeG1bHr8R7ZWakrKeBJxRRvV/6Co1L8vrKU3lqGyJ5MQn+WaCFC
17vhQc7ZW+q0Z5sO8robhmlTGNRR1DKPVlWgU/FJnzTpRCNnC39SDdXU9SG2c8a8+IwgxaFx9Xvj
Pg/WsdXdkzeYbBPGnBDhsu3spbfm3M7bcC5j0naaZ9PB42A4+obB4WfmpRYaqFzuDHNvmNTKdsKg
dEh1vHJlwgCmG/eyL5HImcGTO0R601nT15C/NdWYPdj2lwMaMxsjoscSBGw9ZMOkQ68pJs/ep/qc
TQNcc8fFd2IUxy6FmqhH6xS77Q+rsg7gOzfVbLt7Ak0vcWi9dxYMsk4dZWe+tfQArwoPBPM0u0iJ
u/hQDCTKoFjRseg2wvrw6UisVAUmsaE7H0IdAuNZjevQ/gIK5N/cdpPvv0Pz6z2oo13W7QY6Y6EX
npzGQ4jUTNCJ7XZXqIlAuimEpQf6o0vEcG5HrZGLxvZOBR5zniy+tin1123dhFsz7Vi1G1KW5VYh
9ceMCJpSWZ9w+zQttGUPQGeE69I5BQbjtigGHs1MrToPfFesiiezRDA3g62sMjVv4Deo9ZD04zoF
3IR0JNRnt8Ev4YkhwSpgd6DfI2jfRSFAbGL7WJSGFZf1oUZRhHX1kuTVsR2Lr4q9LmkQIXjT3lsb
6Xgun7Tb7oexWme6fvYNSWCYTi+NnzbbJnq3NZg/E9Uly0ayV2jJdMuCVtAKme1b7utdPJVXqFC+
ypbLwRYVhqgKsmM9kCqEyi2DSj9C5pshD61kmX8sKEcMHA+VGadrnbabJBBgSqU5LmawjykfD71Y
8BOiubV5lqwgQK1ch4SJdr5xXcVzoaBmIegGUvIqkp9erD/pG/o6fhhDEoESIThB9WviJG+Ds+Rq
HmXNmbMqmOV4G1Sg7nTIG6779KPQ1k0/opnLUY6nAUEH2ji6bUCoMKaiujqOxZhv01YxMWjWZozS
TlIprzKT7Ke+hYXYBuU1m6qTCV6wLKAClc0ZMOVj1JcPni4B37b+Lqa+oTi65x5pQzQFUf/l2CCp
G8t5CfvxtiB0VtKiqOPyngbTVWQbP6JAONDX5a5M4ivTI+1FssyH0OCJCm6sKtuxqIHRl+JSt8TH
+CMrbi81VevL7JMyMMiveG6AoDrbORzR4wzPTeAc/Hz8GQXECVn1dGNE4ocxIuxlPNPH0ScE5Ht3
Hjam3x/nJH/rU5TqcUH/CL0Rgu30A9cUQP1h/LTaYhUAge09zgMbFQwbtE3ZJhyhmsKqC60n4ajj
BLoxZLQDwXBVQyAtKvU4sAsYiniXspgjqTg0vVyLELSfNvZZ5m60W9B1VQeNml5wQiFxJiUZNYYp
Psnn2tAdnVetGzGqbtNn5RS8xqC5d9mFmH3Ff3lGBVwaPahX/qANfNFHmX0WFVFcdX0j6oEHq5kQ
ZTlM3FRyuilaZFq2PAVqOhZYfFbxmD+jokUTYvmY3qjLWqT3E5rJSR7xH3CFp8vuxssOk9yPlvdZ
B8Ob7BX2ZIv6sci9LRFO52ouT4a4pHLLhO45570XSXvxuaaAimdVtAlwCVUzFIQwQZSkgp0Mbd6A
oI9rE36omkggV8EbNsoUeWkN2bbuqK21Mh5yzS4IUM5zIp6SxEN+R/+j4MdnetAtLnqaoeOvUiZs
oxL/qTagXxNp+qY9ONMqEPORnDFivOi2+IP+1eTilng24I10tYl72totnkLEXOZNVeCO5oXk5TYS
WuzzzjNI47yv5kweiZTU9DjWKkumrRyWM9LdN/6YrlOvD/BA6JsAwBC78pQ4uSBHthidMwgs3Gwm
xyQqd5HB0muBkSOffdjXvSmOlu4RggbjDwLR3/OqXNWRPrk6ytbswlO8cMPam5jE0Tw9pYwmSDwq
K6TUJmSXKiAnJWtIyKxpS8mSu87oUOSZMUIfnyee17DHrPWC1p06WlVBMV0b3FZ2WnmbKAOMmFpq
jbpeHheTLLLVjsIT+6ORxx+ODofjaFbJOvMjonDA6KoxwQLmqmhlR4qMHoDGIzENtmHQMM9o8Lvw
ADxqIGJFul49hdCsq+HWUdZHnv5EDiyePM2EoEbOZAdmfMJoTtCOSzokuM18l4ZmynJd76yur8HL
kdUXkc1hCLnVCLg3OQ4v5PrR/Rx3Be1yiaCwovlZRfiI6hBnUaBRZqjyUPd1d6vOc/cTJbokPaHw
eMpNlI0afJMBV3ro+8fJBgFvkLtaiorDQEvCdH1MWzFi79xfBjvEMKXky0RlMu55LkooLp1B/lPS
kMPiYmIN8ueJLlwdho+QBxQyzOglacHJqEGeMVBcfAuNROT4F7OSj5aeMJN5iPJxRtqrKEzFuu3V
PWL3+gh+nW1L0v+odfjYOszmZbOEqYb0VQu73ppN8+ClS3BB6xNoQuImYe/WdGwngi09OkCruOQJ
UdKo39Uzd6fn+/DnJOlEQmj/IvNmp5Ask/1TcaUE5jXZf2R/tfYhwdrJ6/J+5bFPbABrlTNb+bav
nIOuCiJn45d6MsoL+IOVVXMZtnm47dKo2ZpZu9VEska++UyBS7hVSUyoTU+ECiT92RUGgU/2U5i4
1THx2YQpPxNnM5zfG7U4NFNR3Pa63mVp9ZQFLqpKBQ5LTUQe5AMZq1nwAUwxpQEIV78X6KzLiajP
lF+b9Oy3q/6Zbn+3GbqvuJmuRpF9Dm2/aWz8QrPhvMEeP88ogvDG7Kses0TcE9PUJESR+vnD6PKi
zDvPJdFppKtfq4F6+N12hwcvp4UBn9DcloqGQkiKjZFjF2NXUZF1mpWjs5HdwKEOCbCCnF6uzGgX
SyxG1tgcLBIa0QQbK9limp3QkGOLpKUTjSzcbswGzrTJbB8CkPzuQyOCM2UBrX+I77QxEQDGpANw
j/sNMVhijhmGJTQUmEPcT7XEXejSS29MnHF8M/j0X9n0qaYaMmxgb6ySsZ+Iyns72lp+TPEt99kU
35ZZ/V4PLVds+qYod52RzBkNc3qk726UE80wN2JV7i/JsjeASkQ5QwjyizMyOdSJQ81lVl+LYNnX
uDJ82l1in5jdnT0OL0wXtxna2toGwup3v2YOSa/klzemRGSV/JaBzCKuvUh8iKDZ2kn2SVTbGPp3
xeSMa8smRNMnTM10mL4GhNn2zl1NvMpMgJwfAjl0wpsqat4bkOp10TxT5cld1Hm33ejeGA689Jpd
6wr/12Pfta+lCq6W31Wr5CZfsj3p8bXitfLrNRMLNlvjlcWzNZLDPojyU5idKzd/9e3pMpjOPXDs
TRvsnbl/tW33mjPpD6QYTPkeitSmwTcjI1YfsSUYkGRWCOkjlUldqG3KIlW3y/7ExBNezGx1yulG
lCyVUWY9YNzBoJO/4q0DNkDeg9tfZ055EkPxlMpHjhruFpwf2CA75iH16J/V0J2X89UZNHSz+Myf
vDWJ3yycu6Bt3oeSrtYc49NyOvbaI+72gphGIzgEw4CZIoqRWdU8WjKejJLeeinqijZ9RYpn90JC
Koe74Qlg39uOB+1ZrWJnvjhxva1J3mGc/RYr4NdFXN01/l1uObfVpI+1N+0cne5zyuLVUKnnqLN3
jjKvgi6/qeoOL19iPI45qSz+cBfHdKoM12dYo+sYf2b8PBrjJ1NF7GRNu8aifBFdcm8uLPQy7Q8j
iEu5+P8Q0W80cYsEzMhzZYe7uNOfxWJi1RWeyzF6pvesWQnJt3PtFjCzaZ+d20C+09g6pVNvb/KR
pnUfH3BC7fPBPpA2QqG/GVgeZXcJHSKQuUYMa7qJpLWPYn3sYv1oxxTehtjNYMeSpjwEhFkq4tAC
h6lLiSi/HJkqWZvAW3IxVfcQ0ARuyS5k2d2PsmBu45vXNvyFLMoflgu/NeKPIqXrwTOt6G/xh5Do
UW1q4b6meMhqw79NE7VtWu+JQfvrkBB/AByFHTbLVWW+WIOHYnL6lQtyOcesuZu45VeWQ6pKQVIG
WdL5idLjuupJqTLrfdbgXZZE+dB9KKlfisy+HaPoNo/LD8bXb83oHay4ZTaOIcsdfuakPeSMPaWB
ZZDCxWBF9Vrjx2w1oLPl02R7Tw0WDFZA5zNv0ewmpKdjF3La6pk55juh0qoL3k0V3Mm5+ZVU+inP
k12ikjtmzsdhSTkizc9DX+Hj6Db7vVFUj47uNgypdvAIf9gmc2BHPOQheX+q+0kb5jAT/twlH7Vh
3tdp85Zx1xt5ed3p+NUuh7ehNVw4FZikE/eQZNllZgQrCBVg70laCgmMzEzXXuZfaTfe8IzB7xU+
2cK6FJwTfPefvNZVhXNKN/W+yJ5MJmkOz8/Kyi7x+Mh86SuYvFsCMW+bNHlPgfiHbnyAfH8dzeOt
56A5IVBgFvJUi5KYyGRdJ/0JwtSr4KZyHCZQE4iMiJlpYt6lTfSWZ1CYCGFgem3ThKRrLpoXZahr
FUUbZJyr0q3AA5e32vUPomeYYrbDWczlebARZ87i1sggJRo8L73wqgmS684aHmkuPdQ8U8ijD+8L
bLDhRI5FwaXN6qnIbpk8bs/MvnQl+6f7XA0kKxIJRSvS6dqTg3SU/Vm9Ta/M2T2rySbrWCF+8YmG
WS8XS2BnuBcvsGqBZ3ojScEk5xgBQjl4+CkuO5pW4HUDojNQT5S7osbHHJ5lnx78Nn+ExbztxbR2
C0XeV1FtsShCIJi2nfsgYtJWJ4E4gQ5/aL/iPBT7bKQF5E4PrrN0Y4aOTlp9nnt5E0/2xTeqH2LU
h7Au9zqbrwOmqM0832ZJ85510X2RPfpaw+Jw3ZfJe8e3fxzV+LOAh+GALL9tm+Q+wGc0Pg1W9TF0
u75uroemedVyenM74OaJ/6w9bjmYlqls2p+kTeC5c5Cm+3sAFEwxbcopURfHsbU3kREeEtcl1qll
soEuJkIoMfj04ggzh7R0E+t5HyTUSKwYW0dwmgaoGS5WDUAyRGd0Vr6rKLMIUHnAKRUSZGI9Md26
8Uk3RB1wxR7nEMn0Wfbc9sMc8tvnk0n7oRTNIbdIxBQ0npSEuiK/Jv4/sLytD8RktM5OlT0WKR5o
cTfO0Usz1A+OUjufMoLpAO1yTfwAgta43BmGpkGtyJ6x5K/l7yaTc2cK/6QrfaMt+sK1jVRn+YPA
bh7cTEWbSPvXY9jd+zoniYMrRUdPdmbv2r54dsnUm2+UpUnmGSX7EN3vU+WdDM38efmmMateOjdk
uxd92Y0mrzJzHhFz3nV6B4wWlHJa5GSe1deyI6E0I3GwCYg0E+oeZglPcn8zs4HDL00CnBzJe3Tm
ZzHjQlPNrjSafRN5a0fSFDFqmtwUO4AxbBrMTWLc4BcAajPxOBiHQ+32Z58A68CUx2BozpPh3kyh
OIa63cezOMrXvqOJPT32c0RQ1nTwvO4so7dwaWUOxVc8eD/oth6dnBkoBmAndH9U/hMjmkMYpF+B
9G4CfLHryamOntl8zIFzH2TxdugILs7p4HT46y1GOcSLbKaZJbLMkj0tvHU3ue8507SNYkJO2PmV
lQwcyqSTJElLi1BZ1yBCm/123GZIF5ANMIHK18Q0Udtm9tuyZIYNuUpZReRoRg6p0ZwdrxUk4ZgV
nKCDT+RfgGriRk2YP6knrnJj9a1p/F8U/r8gawll2v8tCv/5q86KvP0zB/9vP/Nfuk/rN2j2wneE
adlw5mFg/dvS1fuPfzdc8ZsU0kUTKi0awohC/y78lOo30+LLnlSuycMGtejfMPjS/s0Fg+/zP4qQ
aSXd/4nuE2zXn4BaCqeRsnzf5QWiPpXShCL2Z6CWZ/WknxCjc2BO99Oj1yCiu9kaxhWxYOL3a+jn
+H/Cr+LyO1r/3/Iuu+B8aBvEq8sv+xNxnwgvS/BOoXTBCOB4IGb98x8Lur6yUYIGjJ+sZGd7HfSk
fhRrqxLRFk5JbX42jXnskm1lTiye3mtljGR+4ouI+uw9c/HppQWrGDPazdDSDR1ZbGUS+iRFRU+R
Zz6WqVRrxxGnKFX+prSrYdMtgTdYOaBcuN4qVtF1EXqHoTHtrdHj9O2N+vJ9s/w/36j7V0yZ+n6j
yjExanOmUJX9w1HVUENGkXj+gbY8BbHXrETsJRsGVQhvKKVAE6xVZP+UZvorjcShHOuLGZHR1AZL
C6uEB0X5BC73Vyaz6zTtIczQnlo7tdqSroZU3YkqLPHYMIqGTlEGcanTmC32aNIpIT1xZI/dMHOV
9rZoxY0bJjdpzJjVFFurI/HDsM1i57vx8zesOJ01IwWd07QqtTDX9PI2KWv/UvjzSiUvu+29dD0g
41v50MiI121fp4p9JQ6dA9CxpzxiDBHmbHw8H/+/h6vNZ53nR6JfVjwtnuVL73ACkMQlG3vFrPeL
/fglMcNfToIXbk6ih7KbNvYwMmzEoL6ZZEI7li5O4PcffUUoduakw+ZfnKvlovvHi9KVnCflo7Rm
o/TXi9KsZSmydvYPWhvk+lTY3UXy7tM97vPRJPWQMMY67zoq1Vht+mrJHqqHzeyoQ2PQ+ERBurdo
72FiQidNy5BnkbMlloRswGi4KnXubFXlvdJfh9ghbeZR/bSMgzM2JOG+LpEM1Gkb7rzpznrpzRT5
Uhj9UvGi8YrgJCLShGpTcN1XRK/U8LdI+fF/pIxnr9gPvqY6v5ZwcbF0KhhrUUfzNTlldvncDfmF
SCKQBiO9hqm/jqyE9k1+CZqJltIVe4/jZDskUqe3cQDTzm6vlUsMYXYlTNSn7RJ7xTegYOAsytyk
Teb5dybNlVUwAfui4XamTNm4Mn0cm+SXVxM5W6n7zOeK+Rfn6Z+cJs91fAtutnQd+x/U6Y0UHU/S
wQe0Vw6os8nq8kI17SxJE9x+aGXy+t//Qeuf3cSoWgW3s/IUWSR/vTDgWzdkUfIXBTyt0nEus0d3
9z/ZO6/duLVtTb/KxrluGswB6HOArhxk2ZKV7BtCtiXmnPn0/c1Z8pKstXZqAX2ERpdhgqwqscjJ
Gcf4gykaA7OEW4Rhzg2F1GzkdnfYpoHoIk3CFBnIFoCPfR0Fj422DipCgd3Xf3xtf1VnPYQWqS0s
tD1h1vKyI9W1Js8zJfV2KCF6TRGCFeLSGMkAKEIYWHYF6Z98zv7JM/iLnzVVIQ3puAaMBPPVMwBT
BdhiUNwdChiPo+VekW9XF24RPzZV568D4spowVz943vVVHHaVy3U0nkbRDTD1J/GKHKrujfQcHcq
fHlgu5+CAVfHcMA/s1R7ApcsmMwesKp57TfOFbJVcM9GHT0JR33UNO+Y9XO/BK5I7x9mH1EqOFYx
nYyvJtM24jTkLRHDxQgvj8kCciHpskztZJXaSFUhpbxMp+g2r5WL3LQPeU9RTw4OkQkMp4rfXacj
skIpQneoALXUzc9opkKstZtumaTZ3rMZAALjCDbHXhTfggmCLUSEbGmEpPmglqFQiJWG7dY/WvUa
T9Nh5XcD09nKJw0ywjSrHBSLiG1bXNmAqcAqqZqYbjHxkKszH6GCHzVgsqs4QmKizMa1K1Lh5aKz
yadOouNJx/mM1M26UNEoxB1WXWChpdiEIyJ4qEsjna6MvrjuNPFdhlZ8PqdLEo0phpe9uugi78oM
aHi+R+GimXNnI2OToC5AyNdpCCMhQKd7+GGFZHUhxxUdS9LRJEOV4pf7T2qEbjJn+r1KIOynaVRE
Hd6MR8T+9wbgIxHZQZ8c0ZPDN2swNjE2WnDJcOoQzlq9B9wVIchQKz8awnuLrPDHWbhxpVWwn0YE
FPp12rto3eALuvBd4eAyQNUWnl4Z5l4lcxUUsobl0OH7haxVcAbz4rqLG42FD+5g6aajQ1+Rgcqh
woDnzysooYr1I3LSCjveGfhfpi8tdwhWwJ0BhDgWihLOsjFm6ADCoyzErKzFtMzRcS8zLe97oe7r
cLj0iqHaRL2GZkTTbvXErD8Ws/kTKgXO5f50NZY+0WnXWhdUJ7z0onL+YqjhGYZqly6It4U91sTw
CsCwpabfecJ7TceEzRJubGnn4egnDNqEU9vcMcUKtGzfzgi5AY8gPpMLN1fl1ratBYJk09aF9NHM
xVe/AP1UYwpXC3e4DJu4WPjFVaTLhX9cjJGci9rU0m6U8wqLuVF4zfWtc8HvNkufcEjQQeTPXPTQ
woGwQbnT+2iNdmq0spPhYy287FxKyEkpKvOmFV53Y9VfkpV8nCrEhbK63GBfCNe99KAMOVy3j+Nw
yMQaD2EQyTa+1okXAxgSHntCx2T0yR052O9RVqt0Koi9KgCSsUvp1r7h7THy3JVkgEeEX5YWfwsp
eLpnakZ2zCNr206k8io8zE3NJzAS47qrhe6KZBjwObv/BAso2rCkBDOFkWAVG0QUyERRG6gSqMqj
oVTjPDiAu2fVixthksRIFCb6sc4tdV+KwdkQGR/hYuiKTGCiZXeThWoWcrE3c5B+ia3qGMXlPrbx
rquSieRvFO6yrgJaZBDphoyPfWJoUhkmgLqqU3RMcseEarerCJxSu/Gj1CfvwgvwTMiU/kvQVB54
/RqwsBAT1YyLcHCUfd8kRwDx832OE07CaRhK7G3pmzdWZZ3bZBTJ64N2SCwyrCqjSzUitJbokAvg
T5LJwq20iK7zZDzGGsBjJNyMRZGW16OOduwsIBveWBjonWLALXwqzYSxNEwwnPeEi2U4YKxKgsfN
wYgMExiWnmhWEZWAOo1PE6C8EktMyEgXTFqBQCbkAAyd2RNhCLyd+6+9nl8GKs8fMx/1CBbz0Djq
Xu+ZoQpvzMIqsw0+oF9IYiBSndPFmkG+a6JQGPpdxCKCTeL1shH+np1w+jSx/JxrqJW2RqtutXg3
JWjAANv7atBsQO+RIvAnVv1D/DGJRfox21ZV8ZX4O8EMTCkWdkbctAAVjVuvce+1B/R4f8IxH/b1
QDv2RoIcln+e4mKa42Z6sRnIR5cTSV2X0CR+FBs7blelA6At6x8qIMALcsjIUpXnzXjs7OprC0mP
bNO3xMR7bz7gfItFu4duPORYcAFYB5GpHW5Ty1p1OLJWOLNaOLTOwqp1zp2azBr2rRPJ5hI/11oY
u+o4vCbC6tXC8zUV5q8ZLrC2kdkLp0BnAyfcTY5l4ScSpjO0EWJg4APAT43aVhHWsioesw5qeH3u
XwmU4jAW83nfBPGi1NOvEKl57uZNqQ5YsNegLxQbbXimtreezmiixCpxZwUtGacg8U4m9oIEprIp
WB0kcbhTxjZbdRPMLnQDYmGdG+qgkVJkytC0GK5dgoGsPvrLilxtDH+R3hAeQGW2144HvaotPyVG
G69ydEnjocMP1HXXVSNyybNz7bC+2c95RuJijOgj5wY8DTghJBm7vduGKak5MxeAnns/uqqFcfCA
g3AYGhc5lCIWXd3ChpYorIa1ML5yKnrSuMYU0SMEGZV+uysLb1oTUl63fQV30TGddd8Z0GdcEtDD
cF16E/kTaXY8d/CT9oD0GW4nbFGFLXLiTd+V6ButvFn7wjgZytNNR4pn1BirYXZfN2W9NUfk8VrU
NxcXqrBghiGyTYQpM3BtnJJLhKxKHJvVTD1TUWZeMo9Eka5rFtZs3JWe+RXRYl2YPrsF46awgbbs
/IB9+w+kefo0+JEJu+hMGEczm7puywx9wrTEnsMaDjou06ri/fCzCOVG0jyTr9wkNhBgR4MkiZd5
tS6EWzWu1X09XWV0L4sJP+tYGFu3OFx7vbdKBpaRSXroPOcxjnUVQEst5AOK28EzBOxKWw/4ZhdG
eOcHd41+TIWptirstWN8tjVhuN2GOoxI/naYIhxAGd4acrXTSM7fEIbdIKDRDEJGR1h5E8u8RbpT
RyUClcdeGH7XDq4yNR7gCl7gkTAFzz3Uj8G6L3KVPrdNHq0eJpuTJsNOm7TbAmoJZAprrVemtlbN
5jDTxxGLAE8aue5xxJt8FD+GKwtNDd/ysIRXBwlhAQP9GjEkZzTwN4+Hr61wPPeR0gs0606pL+JI
vcyGuV5jcI+jjDJ7y8Gki8/rDI9WrNQ1xtxBeKvbwmXdEn7rCsbrYYzWQDfdk/r5PAhndkd4tCuY
tbeYtrehf+hzkBi5QizZUq6nSTNBkLRwJct+MQrvd82czRXDQLrqHPNzUh71VkQ9kYxQWLk25sYn
g7iV5kMsAFGZEBtrttqFWWTArG3rgunqjDaHMcJ0mzIUQIUS5QjKTMVhcc/tdodRmF3JvedNQPz3
kMXQOtWuR2dROhAhmjLhPba1LRf/GiFFYVfMv1vUSKcxmQ+IG89YKUWxQIBroiw7EmKANbt03FYW
0h6udwxc5BfTtD0nNI7zRZXf1G4WbUh8tofI1xk5BrALoQOQKom1bWfoH0tLRbzVWJGMxIa21T/G
ECvo9K+p4gy7ZkJ6JACj3QXMRqwe7JSSJSsQA8fZ7TeVSOsFCpoIdfR5mDOoj27+YGnpRye8KCPW
HvMUfPb9kdQ9igGeE6JV2VyDevhSJdEx64qHehiPkW6uNFe/dzv7m4kyDcvPHgFM3IIf9DT4rLfY
musA5grH8cDVQt1zk499ZzOud/h1pw/MoY59JaYpZgg9YmboIxjmkvavJ8RVlQnR0BS8GSTczFqX
XvZNguwl3nkQSPseusWisLUsQxKE5qqDaO6VFKMyhPeE4oYUi7L10V9bXXEjrXVaofeR8KDRySNn
TxNVIriFEvgtN/mQKgc1Ss6Zd/sbX8hjzB3dWDoAFgc8dajVBJWFKKttgGbFVZy0P5qWuYp8unJP
1pVotrRVNPnMs42gC7dSg00qXck91+wMwjx2tg5DD3SHd2XrNcKU2fxdLzJYMXa4R63oaxAT/Rn6
HC6Hv81FQEONk8e4969YMO3MFMFiL7fO9Da49owu2iJRyvWq1i4aGd1y8DULrQsOgMBGUJEDC9e+
7XAMEUgAJnFRAeurYuq2NA2c59XcWqOn9dOchr2MYbYxRC7wOV7QKEu3IAdYRhYCed0dqzamR3A5
EIj4KFxLYz4w6DfXg83yxKd46jZ+7E0CcpalPIw9JOO65gZaXVlYJcrXwZwxuWGKeXBYXtYOIvTj
NOn4cjyiGal/EqE/uUhEcRKKE4R6M2t3bmFq4EdZcoOWxVE5ssHr9e0e8rC7GsXPgQm91rRpjSIP
9YMQngxzKRksXjX9Vs0z89okA3CTxj/IfT6amCs4bQpRkfuL63O0NA0orUChdUxF1ji5X8a6S4wN
1N7emT4pPVrYAKeNrR0i3N7RH647H0GTSFuWIzJ0XY7hd6vNKxxfw5UNt67tI4ZnpnBxVN67rf/F
qmHIT1BUaiPZoal9n9lTTHwZqCch8jM9OsN4DKEBYFk9HOplaOvDziGe2t43BSsoUWPGGb3nSsQx
7VlfZ+Gm14ge1G1Wri0LoYN6wlFWdS3CCISjXZ+nH+dqShqTNt6JsOJQhB63NV60Tv3Tt4kI5MME
OxvKrN8TqLDj5tZ3y60zUdyWWtxo3dwszQqsdpwMx9rU/VXaMmoPNex9g0kTMfcc4wUHSVOFi7KV
9jOecEVz7OCrruXjCelpIpQUcR6Pv7U8iHU/5ze6ylCGWDqivsWn2EMKN4G/t1Kg988mmBTM2Gge
CZlrw71QLQInUcVs2vXcSyXC8nT0iEq0lIoTE8VI7ehr1EUCHeWeal0yhutMU3tyiMxOhlFdcvQ4
z8wfQpAfIhCSAMNazEZAJpCII/kHEO2+e5XGMH1i8RmrtooKtXeRbhAPACFultQiEkMSE6qr+SMt
iQ156O0TSHqIFPWcXCz4thi5XJQbRJFG8MzXKJ2KQOUU0EatHBqpOFuR3DO3BRM89+GZk4k4LqoU
C7sBekEFXw9t8iUbx/O4IDrfF6zlUNAHzqfCZ0nnGbXfTPuYQiDJCTYApDD09UyFX4wtz1UGt3OC
cUS20eccIgzVifAodpavi6TTd9mcMV8Y4rU+EhguSjPaaW3aEnRKCBtlFhzCoToUU/wtMInCaMpZ
rxGUqGO0MTPz0nfR6SZ8z3AcOsdq0MJ1rhT1Mu5ddAmjZtWYebvz/C9hA+I09GcabUSwpt7lXQHF
LC6STTqwUgBXhcjNtK8V6y4g9cCqoFxXuX9og+T7ECT9PumqeJG682OmXreiAlshgTXFS/CK8OHr
+CyPc34kIW6m1erFUDrbzCA6p8aElWYLPBOrykZUPOIXaPkkR5mTSZX4kfAKj3lwr6JUP09n66Lx
qbZMoBoYxmsHDiD+ngkIPOoYJveQMkBraWD5abq1vla76qJpTFYCRfIIa4QFHEhqukrAfZm+8ieL
aJimH3XdVFYE7FX0CyHcecuxT1cZ6mCo5+JZCOMLEUsenVc0P3yo6yKKC0ijrabLEBawmtGoR1tX
VqmHkGLfiDgas+Cgd/e2b4UrTFhr7rB5gE9UQ91HYForc1YlhraLTQKkXozCAX3KMhTaCgqhzEUW
9KCmvdJfD3DB7PG+rvoDQ+wKB18sZYIzEtQ58shBtlAdZokjy5wG2sZWb5VPgbfLimhfVLta1avV
WGwScHFBWQrrUO82MtsLtRl2BREpTY/RXXYj0vQsO7ZaDjaDwRkK9hJCoLoa7K+1lpLoSKdre3Z2
kNDue1f5gf0Zqu0axFydGVxFklxjWhjFEaEoxKlr1jelHt+WaQj1fhq/AQtWFk2f7Hsot0mmsa7J
ETr10h4kqN1gxKDvrFa/kqIHc3SuVuk5YLeLrlCjdZpFZ7MX2ws/rXderQbHqrC/a1161wYsFiM3
BRGmxus4pT5CrFv56twzFll3mg+zD47MOfjiakvINj5mkN5WispY13Y9M+GkOKJi2x/s9iIyiWcu
om43Iam71i3jwZ/1Ch14vwJ6o3GpvoGmhdwEatUJOZZfx7VHWLOC3ag0hXusK63eGkpwieXIfNAy
pB4dkz6kH5Xp2MxItcywGbBJIiA6q+qhCI0JEpVdqwd57IX+J0DcYBlQyiC6aORnPgnZeXBxr+6c
tUqwAICFHqzzAejnkBqLSTG0Q5skOK8wYmqH0gr0g9yTG5hmZEwZu2GGTOCVxMbvEMCrGtyrpavX
8wdzGJ0R8x/XQUycsC4wIw2ML8hKRGeo0ldDBTNVSRCMRROtQ7GY/CQhU5bGzb5jOLKO6LbEiKgi
7+LnMTClPzYWrjDwP7oRUnKVH+Hu/H9Nqod/SZPKJgzyImb+J02q2wkcSB78Bko4/c0TKEFTzQ8q
UARABOSoSf+ToX4CJWiaxkcOOXoDjIHhgDx4EqOSmATDtD3+IZnuCWDEL1CC+sEDRkAddhGOclxN
/3dACa/yTOTNLZFm8kjHmvyOwSW8TG9pRG+T2oOAYFR3zJJRnGEdtQGHCkKKIflFyXz+C1TCKwjE
n35NfP7j/pLyA8Og/Y8qMNRyHPg1/+P0iHCTfVMQL6Y2X7C0AQZn3RbJMfhobIurqFyYdzSAh2Ab
7c0NsZEagOIyPBtutDN0x/c08WJJtAP9jLZYF8d/fKmAQl6JdKku+U+em04izCPvLnNlLy6WpKuW
oiyrfXQaAjtSGVKKQnqDwUzeVJzm0AehA1CKqJeRXznNPO6VbMK/sftDI1LuxQFrxmCsAenqLJgq
Ex8BiJzJUW56bY43vql+q8p8ZI0/kGvW5mGZxSVCKuK93B/gFNhTSdgbHFcSNREBuarfzC4zfCn4
Jzfuyc98RnrJ1EhnS42/kwajVPWTx72QYJSHLC8+5y6awlJ80bYIt2LgAFBTxBqeN12A8SHxTXsT
sOaXSnxyk9W+BnMaQJ8wopabWloIzw5rbwrJW0mBUqlN2jkl9i5dV5ISwQIMWodeHCwHoDGEHpGY
+yUEaUs5SPmGVBWaTVYVYQpLZnBrf2sQEpVSfFIEUirzyT1PiPfJw6ZG0EfT91KiLzNCtAmlhqHc
VCFqhhrEtdWA3ddCCkNKOUgnF2acz8eFmXokG/1bgBO7tlL1bS+MrDMRsJhFZCLCT1a+1crgCjlc
kAhu9NVVkRENiFS5fVytCbU9KYvK958PtSpGYUHYnVfAH+TtWqIQ4jbAZPxZ1dStgzMYnhH0WhNV
DHGXcg+eECBSuau6uNEx/H55vkMdd82n23ZaYdysGt3PMlSIYVZNjeqacBF9vlm5p5lpuqM5nIQu
4dc1Byl5GVWFsKWY9+5YAUl2rBv5WRr5wb4pjUWvNwRgFJbOUo/xpGKLQjKxKuIRp0NDqMxOUFJ+
CZnKPVk7dFBhuwEADRCsJ21bnri7bD3q/Ek5s5IatqQhmVeFBONc2I7LMVCcQ+sxITKtFn3vsCK3
Y0ixBHAw4JrzqVpHM/TXUYonaKQoBpaiKD/NO0f8lqyxvRCSPO3N3UVm+Xhsiqs81dcyJrK+kNfZ
APvYNH79UV5NIS/pj40lXI2f9XZ97CSIOszWrp+oNL5LV5EV1Bx5KDej+OD58NVXUhPMcN1M0KgK
npcq7GKDLGmFYE/tbG2PKaVwbpWfzmLv1SHePvjEeAimmXFvrRoh/s6CScdbXJzQ1pATL9Pu7vn0
ck9od+86qCvyqA4bWh1qDmC6KK+hoZlPYiP35HtTKRzl8zoyl0kPjli+OROMIXHtpevTxy++2aoP
Sq9ke9KZOZBZwldybzTjsr6Tu1MgFePF5/K4ci2crVhONoGCOq18T27kX1fPbz6fTX6suBmaRDkW
1rLkkz+K3zYHlkmKftmFmDhUjLMYWg7oKgfEcHnYWeXthhkXE3lrTkD9kPcrN7rRs64I1OPpUxPd
UMBcU8T29HmIYGlUG7cFPolrG+NDf3LWCF7QbOV35bfkcaEhcPp8KPfke6fTvfibHO387TSkRw3a
0NZQlc2IUBx1QZz21Wme39MHw52Xet3+dBoMEAxyJ4Dli4M74Aqrpc69PCJUgxW7qK9piDuNfG8Q
Dtdy73nz+r1MGIjblgGxktLIFCTPCO/zd/kcPk7i5v/yb+WfPX9SyL97PpZ7r39KXOHze0FnhqpH
MUygTliHPRb0ZrDwiIEbiD87Y5nulFy9M/3IWseo/R/kRvrJw64ldwAgvdz2IsOB6iyE3gJ9GWx5
+4XaTs1Kqr/IjWupl/iv1xvpNv68UYXi6/Oh3Muj6gENonI9idFVFfqzeROPy1gMc/nQ4n2Ae0En
oqT16lnjX7o7PB/KvdN7YtSrk2qkvxKizJiLqevcpJDzodFIyFX6srHmXcyaYaN75t5NO5ajdfuN
4uj3iqaekcROIVWi2JYz0qpZf1DU/ouJeUqC4pN0HRAC+ScvgcosoKUnSBO5IwIbkUXx1DWix1iR
7vIoatd6S45SRor7rBmYsomgsYzmy02Nn8AitJGccadiMw6Tvyv7H7JsLIgfGFEiHrlviDeIEpGl
ZIvxLnEaAmFzvA0alNmzwXrsYpQDOgGmGd37qglZaDoBqmQN0mTwzvFYOpikbogw7Rshsj2K6QnC
G5m67Ev/Mir6aiPfE9XB0M10V48xF9yQwtkP+tmgMYSgZNesQj+5sDXvpmWuO01BcoiGIxpR4Ooa
JJGtAAq1WOxpYtknN7PZffIsO9n17URGvXDPSzAgoT5fVZnfo3+QHfqhvIxEhLLQnHplYaoGSci5
iJFKxQZk1E4uKqqF6YU0SpCWCfLwtIlwOkzSPPmTtYaMqkdgBUjpiAg3yTdWG8o5+lpoQDVzvapD
8wzNTm/p6ADb27nZ90BiPmEBpcG0TZgvI84I/c35ZM+kZk6+GhiJPjajmhERowuUG2TpkRv3oqdD
9KK07YzoLPzAn0S0P+cpskaJqwB9F3uoS4zCG7BehQWNEBlW5hbJzJN5cYxpcXUgZS/eTrywOX3m
0nX0Vo1eyx9vyW+czpF1PVOyxm69RROge9GIQagSmzQVUs9yt0PNEBZ0j+iT2TEjUgehmC6/Wibc
h/yS3BvFyCX3nj+Q3zv9yTxGP9NYR+pC/IID8X3rItIKc590ltiocw4eSx5T2RHFI2+9Ys4GcUl8
7CgmH5f1WS+MhOVb8kMY4h3ZOb5WIEpKLpbLSzvMgBxXBWHqu3uETD6Pvm1uqCkM6Xq4xxR52A52
AJP89F5bP6BGUq915EoO8i0r05QVfBPSzuKvnj94Phw+lcxwTbRu1tBf+mHtKisqgIbT7Bab0PMU
EdxNaxw1b2256+E2f8AW4yO4MzACqASt7Kv0nGXHpbImihQuVn12STAlHLcokrCDbGhlH0hVTvUl
znQ1wSVWSfEqDg5Tf9Pp9yKBECYIa64TfR0mN2b8SYvh24GLOSLx5MTIudBmto52dInKQcX08rM8
Pq/Gs248Q2fB90gNoH+6R3uepGZARNtbBdE+yQjVFct63Pjc1wac4BmaOTMj9rL9MRPgXWePCM/W
7bYLCS9/qwk3c/9fWmcvBALV6RPUoCy51esFtpbIxFzbQH+/a4CV4mWvX3XQ27MFfBHE0JA317EC
3GCGYRpbR93Y2b4rcbjdJGQczU8uyKXrOv7cqN/Tj5jVLM6sA8mPRXwO44gmuoyW88E4WMv423SG
Y9HjtDFIbiyQeVkpn8FHIRI6fvO2ZGr3+k/tIl8P++QOU5GbakWmZ+chBPrJ2CHAv8gX0WcMS5SF
/ZlFZ71Q96ROPmq78nvEwhLxQLT+ynUCDysipbcHrG6fGf2q7DYaM+wWwaCFv/oOOOoTuu2b+cqe
l+Y6uVDOg4fpZ3hTPhZn1RlZfKBna/wusSFjmX3d5ivrXL9q7szVQ7ubj/vum7/nqqItHuBLLph5
yKH4fDDGHTpaE7yvtRqAl2PIWhGQA76Ure3qDle7KLwcAjL1qxqgTbXz4VWRE84gsNULz1naX6Cw
m+1S/WkWFwCSpq9Bgd4QJLDVPK1GjI9rIIK7kWVtvBwdSFjraCRgvogB32vrEidAFer28cy58Lit
fG8v8y/2eEBRx1tHiMuRZrk15l0RbGfEQ4mfUzmuuw1c0HDnXcCA/Rhsxm8ticqf+hnwmaxZJSDp
olWJgtOXNFkhlt+Ou9ZbD/4+BuNkXwKIzu8NRKjnzVdwMrF+kScgTs6RYvpRKujtrNchI6n4D7Fx
+u78dHJqIpn/I4gqRz36TIXhrn/SUFK4QSznaF31YBuP2qZcFbfWz5BxsImXDTXpzAdwtXK+9vkS
qnwKbH6loEYYL82jae76b9OVV57p5k49Y+51kX7THtQWn9qF+h2ZsfTQ36vUyupMwzZw22/zZEVQ
PdinzFEQEhuXE1kbUjThQr/Nt6gDELF1buzv/UX2GeDifvyYEX8fFmV+RvNX+r3rr4YvvY2qz6L7
GSzrB4/mo61zeGEoEWqbFH1yc8sVcvp0YNG/1D4aB3A7IAXHtZchs7yIHtSPw73yI/1MYm2Jwt2V
fhf8TNAhBqZLsGBpQ730z5Pb6rY4qhcJZM1NuAYcUy4QzNul0WK+S/fm+c10aX1Rdsbn+CFHnxBx
PDi2K/WR3It9GDdAh9sFHU193W77C30HzX0P9q2+0cNVf8/qONk3q3GBcuqditfsxl+R4V91VxEJ
OYS/l6wK4gkn4VWFhC+2PXTZLCAu+m/ZvsZq0+MWgTku1LNgRZ96a2oHoAdfCn/FrRfrbAHpXGf1
Oyz0hb5xd/kFUoYr72Zco1i9S75lWxSNStzOPpHtUgHuLek0V8EBKCdWqIh4L4ozmlu8IUgH9YEg
GfUQ17uFtiD0hT7Cgpavx9v5PA6X7rixtuPFD2SLzlh57pAMp6GmCJF/bnfqfqDngcqOjiE9oLFE
2kNfVV8o0317RCWRLGuxzKmpyEJxD/0qVVcxzfqzd1ehsonBOhBUAwDKApUICJfVubPzybpSD7ck
trttsE6W1Tb+Onws6mvWXrGyRHYl9zbWLTnDgroHFPvMXQX76szfZAf7xuSat8pC243JEln7JXm1
clPuDMYURDRXsJYJRwKYjdcP06fkzLsHEnMdfAy24fccAdLzMSUz+zz8uXlFwEcOkQbdRtan7Y7g
0UE1nXobGv655jKxacVKxS/wx8G3s1x1w0DipLG7NWjUOzt2mVvvTIFNMsoSBTEiYIde/IncC8SC
RO4NltHmu9Oup5IgJ1NyTMwm3kbiO6lc3fz9vzbAEC4rxCsWTgudpOhsrCHJIrvOI36vDguq0AOS
9scmrtXuoBgkVeSe/ABU7DeQSzZxJBf4HinqQzDPmzBJ9H1D5ModFNRjSC4fTrujSuyxsUqsumEt
mesmZMI5VDi2Bm4/HkIst0nEkq6i3yUGEctjH+rYwTFgWybJtLNrVB7IkWXNwUMO/CD32lAsCp6P
a4xftlGoHu3eTFdlip68NERSNfxLpM2T3Ht+T/P6Adhx99lXYQNrVH4bCQdQYiKSVeVaiRC5pmx9
KAk2mR3XSZmD2Dma6cIbphNLGblpEwvpBQSPBhFdeN5Ih5PnQx1LIMDX6icZ+0RtnaWIWJnUpUuX
+/ymaQO/cSI03aWfCDKiSxzpzZ0MB7ciJCj3bBENjhJd3WUgXTRb+5Kqhr/B4Jl+doTsPpUME35X
VscatP3GNOiPu5uxAoMyRMNGsUZv+xxAQuGhWyIcIBpjRD4sEhirbCYSY7Q1vbpXsVxHG8Xueii2
ZMFPh+oQ9UuXqZIHdMYJGvUQZuPAnG3WrsrarcCmUxHIA4wHTxuNrYEQUYDDJnJcpnWbTSXU8xT4
6FIa0YCwAjMAMmLlShtH8eS8PzbP7/W9Ou11/0x60Wh9jVGg2YEfnczqCj2ec4dVD0bM9q4XgTgZ
ohNZkKXV9/R6InZsomtHo5XB4+dgsq733ywLsRUsc02sJEfjkE/tkbUvSCq7+g4c0KONwMrGY9W4
7RtXY+XGRgXolqtDt25qUIsyrCofsNw8H7rkWg9mwsJQWAzJx6uJpb0yORqRxsoDUyIccCakw6iC
AhZ12ogYslXWvBkE2grPKaYkFUqVygyYAAVPAmzSIed0DDsiW8vkxP8zDOGnGxG5srVMsl10D/V0
+dB0adv81/88kTvFp5K+elX8n33pH5/ob/9Ses/DfOVFYuiPa5IX/I9Okd63Udv9fIB6637wGD3Q
G9TJy4nU3H/8Dap98PSx4jiCXowwlAM0WLxIsWFx86KM/l4p/OMbPBXnP/7Ob3fwo+jyVjwGNPby
l/lKWv2/VgavzvCiDLwPFuw9G9bY6R5flYHnUQakK6F+nj4n8fffUgb3PwXgJmraOvrRviwDxzZO
1/Sqcv6bFcEDS6OaIObECybVy4oAgRxbIvh8tvHe7p4g9+ma3nD3cOVtfJPIo57unhO+vHvX/uCa
qmHoVILT690VAknwf60dvKpFL9qB+QHBOIisMJzli3T7y0LwdFQIoD+TyzoV0n9XX/DqDk595f7n
f/4HOGWu+TcLLtk9/RvtwNQ+wFbSLCjnp5t81Q4cagqcVoAL7+7uYZOcrukN7cD8IFjC3J55qgKv
ukKB+aCdWJ6NaoF4nerc//3h4O9WAYu6+8YqYDgfdMu0oZA/dQavqgBM4A+2BqOUkfN9dgZIW9lv
7Q1M/YNneJzJfVUHHOuDzRgB8PJpOOTz9zUcapoqmO5v6gd0XPiE5oluUJ1e9oIuvaALDgptjFMH
8e7GQ8O23X9xTvSqGT2PBab5wWY2ZBmMiL/q+G+l4NENClEY772Wgibq6BsrgaF/sE06exchHfl6
1RQwZGS9iR4O2DD5end1QUOa+q1TQ9ndqWhq/LrL1/2hxdRQd0yUi04F/o6GA8Yx0X+9qSugJ1Qd
04Zdaf7xlF+2Bc9g/aCqNljJ0+fvbn2gmY721ikyPYLhoiWCxsKpLbyaHWoaXQbdgcMK4t0NCFiV
vnliqH4AZaohpvXUI766f9f7oKHnZAgJmNPrvZUCY7nQrnlbW6AU0OQS6mSnus6zftkWHCqBA7lG
faok3jvsEVz3rZMDw/sgYgFMAJ8e9es5gv2BKTT2uN7TIuL9lYKt6W+dIRI7QjSGodFBzUu8Xo0L
nkuPQeSE2MqpmN7dRFFHSe/N/aLKqpnFwtMM4E+lQAQNESRXFNKpFE4d0XsaI5njvDmO6IgpgKG7
5tOa6VW/4OJP7VIEJqwA+Xp3LULXwOq+sXdkvujAgqQDPN2kWIq+7B0ZI5iO6YyQT0G29zdT8FjX
vLUU4HggOAltlTO9vH1Po6lAONfRO3yflYDRW0hIvW2IdD6YSE45uLqfusVXTYGFyQes2A1CSKeS
fkddgY5M6FsfP9NlgiMGt0g06uXjd4gdQdghjPrUPN5dT6ib1tvjJgZxE9dmJvjU073qA06PH6dR
oe9KRXtXT5/Ixhtrv0goiZHAenXbjv3BUTWCi8jnydf7q/vE9d66VGaR5Dqm40FsO93l60WCRdgE
gLf3blNJCIu+OaloqvSAlgXz7Gli+GocIITGZIi+Vv+1Snh3LUHDDOONLcG0P1ACgp74NDV8PT02
PyDObBCqPP3Se+oINAKfb7x9OgLDhoqkmn+9UhTZJPikYsF8airvbi4E6U1762TAIDRmEBSxaPXy
Rf/625hI1MC1TM1hmSRf764uGMxXTwP1G9JKLnFUHTVYBoC/KgVXJaHCjMlTn+rK+xscaKdvTq55
H0AZwFMGtiFfrzoETbNZHlBdSDv8+vydTRBMBvC39gu0CBd1XmS+/rIUPFaSJ3I4o6R8vbfBwQAK
8ua6YAEooDGY9lPv93qiIAYPgzTkL0DC++sXWN+8uRSwPGAhZDIb/uu6QIsBdEHs5KnfeHcrBoMM
2SmU8YbekRpPx6i63l/nFxx6Tw8lc1NoW4vXv7Fw+BcmFX9g2mBQpj8lmi16aP4K9Pb3vvALxvXn
z58gXAKbIXBav31RGGqcfvsZ7PZfvyUk5droxYe/1kryd57+/OkG//zTv/3Wr7v69eYueqjv6x/h
JD+Yni7z/D4DEve/0vvv99n9S3wV5U6393wl//kfv13nix7xn5y4SV6dV0ijv/m8dTQX+e8nllCQ
t584uc+b++bXJYrHiPkP1e+tZ17ep9FjUefRb1d9wm68+dxYe9T3P4tfVymBQRIg9/Yz5/nDjzb6
0bW/nVyijt568tVDej/c1w8vz+y6Ikjw5jM/IQb/Vjz+bYlvXvb992I/wUjf+itwYuro52/P8wmH
8dYzbx+KOvj9kp+S+289844Sj6JfJSyr9ylf/tYT73/eh79VwKcM7JvPm6ZRXkS/t8hTcvPNp85/
RvevehFTpsrefOZi+L1anHLybz3t8c990ymp9eYTc4Lux/9m7dx2GoZhMPwqfYUVicMNN3ABiA3E
UVyaLlqijqZqOtjenj9LOuGsm5AcaZfb18xN6/i349QbNi9CjkSKvrcrtLdJzRw0dyl7SqZhbw+o
Czncy5S6zZKa+V9zIIXhlUL5kJ2jSq+c6ns2p6MOLeabSpsF8XrxIPPJ0fAFzvZsZpdBNpKz0WER
n7Zl76aYocpBt2gcPNy+7eIsCD5iNA44SyZ3OTk7vxguNXqG2i7ZcmztNFOfHSWrJ+SRTrOgv4n7
LSigPtiXWmOmfoob+mqdNtytg+/3WeTg36nOqc3A2t7KUOWRAz5Va1MxN4YSEl9ZmQP+Ybt6IMVx
+9yLGI3NV7q4os7CU/KHM8h5eS5wTei5k+JLRIJS/IM23OJBjxdjaxwUbnlUg4DSqzliNNo3pFty
tmk0KfhRNY1Dl01KwoRYtSHFP2k7V8Wt2/NtfieI3CzPFnv3RicihJNJhrAvXGB/Ino8dBKpeV5g
feWcYkuKKH3J2WseVZ4EMUnKfe1JD//cv1PQg7JEWkGKPXJ05+EunP9ya28GkU0yvaOkJB30O8Hv
NIueP5qxwEEMx7mkxejgQ7ZAzDeusugAzVZusa5dzD7c8/To3RxTmnbp+339adjhOPYzLq75b1RL
Rd3lLwAAAP//</cx:binary>
              </cx:geoCache>
            </cx:geography>
          </cx:layoutPr>
        </cx:series>
      </cx:plotAreaRegion>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
    <cx:plotArea>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6963"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95075" y="0"/>
            <a:ext cx="8716963" cy="566738"/>
          </a:xfrm>
          <a:prstGeom prst="rect">
            <a:avLst/>
          </a:prstGeom>
        </p:spPr>
        <p:txBody>
          <a:bodyPr vert="horz" lIns="91440" tIns="45720" rIns="91440" bIns="45720" rtlCol="0"/>
          <a:lstStyle>
            <a:lvl1pPr algn="r">
              <a:defRPr sz="1200"/>
            </a:lvl1pPr>
          </a:lstStyle>
          <a:p>
            <a:fld id="{F5B68725-3BA0-44FC-8E32-C2FD0B7ABAAF}" type="datetimeFigureOut">
              <a:rPr lang="en-US" smtClean="0"/>
              <a:t>10/28/2024</a:t>
            </a:fld>
            <a:endParaRPr lang="en-US"/>
          </a:p>
        </p:txBody>
      </p:sp>
      <p:sp>
        <p:nvSpPr>
          <p:cNvPr id="4" name="Slide Image Placeholder 3"/>
          <p:cNvSpPr>
            <a:spLocks noGrp="1" noRot="1" noChangeAspect="1"/>
          </p:cNvSpPr>
          <p:nvPr>
            <p:ph type="sldImg" idx="2"/>
          </p:nvPr>
        </p:nvSpPr>
        <p:spPr>
          <a:xfrm>
            <a:off x="6662738" y="1414463"/>
            <a:ext cx="6791325" cy="38195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11363" y="5445125"/>
            <a:ext cx="16094075" cy="445611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748963"/>
            <a:ext cx="8716963"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95075" y="10748963"/>
            <a:ext cx="8716963" cy="566737"/>
          </a:xfrm>
          <a:prstGeom prst="rect">
            <a:avLst/>
          </a:prstGeom>
        </p:spPr>
        <p:txBody>
          <a:bodyPr vert="horz" lIns="91440" tIns="45720" rIns="91440" bIns="45720" rtlCol="0" anchor="b"/>
          <a:lstStyle>
            <a:lvl1pPr algn="r">
              <a:defRPr sz="1200"/>
            </a:lvl1pPr>
          </a:lstStyle>
          <a:p>
            <a:fld id="{F298D309-53EA-4CB5-B27C-151036E7CFAA}" type="slidenum">
              <a:rPr lang="en-US" smtClean="0"/>
              <a:t>‹#›</a:t>
            </a:fld>
            <a:endParaRPr lang="en-US"/>
          </a:p>
        </p:txBody>
      </p:sp>
    </p:spTree>
    <p:extLst>
      <p:ext uri="{BB962C8B-B14F-4D97-AF65-F5344CB8AC3E}">
        <p14:creationId xmlns:p14="http://schemas.microsoft.com/office/powerpoint/2010/main" val="2200155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98D309-53EA-4CB5-B27C-151036E7CFAA}" type="slidenum">
              <a:rPr lang="en-US" smtClean="0"/>
              <a:t>6</a:t>
            </a:fld>
            <a:endParaRPr lang="en-US"/>
          </a:p>
        </p:txBody>
      </p:sp>
    </p:spTree>
    <p:extLst>
      <p:ext uri="{BB962C8B-B14F-4D97-AF65-F5344CB8AC3E}">
        <p14:creationId xmlns:p14="http://schemas.microsoft.com/office/powerpoint/2010/main" val="2814133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98D309-53EA-4CB5-B27C-151036E7CFAA}" type="slidenum">
              <a:rPr lang="en-US" smtClean="0"/>
              <a:t>8</a:t>
            </a:fld>
            <a:endParaRPr lang="en-US"/>
          </a:p>
        </p:txBody>
      </p:sp>
    </p:spTree>
    <p:extLst>
      <p:ext uri="{BB962C8B-B14F-4D97-AF65-F5344CB8AC3E}">
        <p14:creationId xmlns:p14="http://schemas.microsoft.com/office/powerpoint/2010/main" val="1455910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CD787-9F57-6053-7D85-1078FB87F2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EAF11A-8472-AEA3-468E-AB6737B2FB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653E49-8781-7C4F-5034-0D57206D50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00AA62-2777-E32D-7CB2-ACE3CEEEBAA6}"/>
              </a:ext>
            </a:extLst>
          </p:cNvPr>
          <p:cNvSpPr>
            <a:spLocks noGrp="1"/>
          </p:cNvSpPr>
          <p:nvPr>
            <p:ph type="sldNum" sz="quarter" idx="5"/>
          </p:nvPr>
        </p:nvSpPr>
        <p:spPr/>
        <p:txBody>
          <a:bodyPr/>
          <a:lstStyle/>
          <a:p>
            <a:fld id="{F298D309-53EA-4CB5-B27C-151036E7CFAA}" type="slidenum">
              <a:rPr lang="en-US" smtClean="0"/>
              <a:t>9</a:t>
            </a:fld>
            <a:endParaRPr lang="en-US"/>
          </a:p>
        </p:txBody>
      </p:sp>
    </p:spTree>
    <p:extLst>
      <p:ext uri="{BB962C8B-B14F-4D97-AF65-F5344CB8AC3E}">
        <p14:creationId xmlns:p14="http://schemas.microsoft.com/office/powerpoint/2010/main" val="3578097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10/28/2024</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7666" y="427735"/>
            <a:ext cx="6797992" cy="17109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7666" y="2459482"/>
            <a:ext cx="6797992"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68130" y="9944862"/>
            <a:ext cx="2417063"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7666" y="9944862"/>
            <a:ext cx="1737264"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10/28/2024</a:t>
            </a:fld>
            <a:endParaRPr lang="en-US"/>
          </a:p>
        </p:txBody>
      </p:sp>
      <p:sp>
        <p:nvSpPr>
          <p:cNvPr id="6" name="Holder 6"/>
          <p:cNvSpPr>
            <a:spLocks noGrp="1"/>
          </p:cNvSpPr>
          <p:nvPr>
            <p:ph type="sldNum" sz="quarter" idx="7"/>
          </p:nvPr>
        </p:nvSpPr>
        <p:spPr>
          <a:xfrm>
            <a:off x="5438394" y="9944862"/>
            <a:ext cx="1737264"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46.svg"/><Relationship Id="rId18" Type="http://schemas.openxmlformats.org/officeDocument/2006/relationships/image" Target="../media/image51.png"/><Relationship Id="rId3" Type="http://schemas.openxmlformats.org/officeDocument/2006/relationships/image" Target="../media/image5.png"/><Relationship Id="rId21" Type="http://schemas.openxmlformats.org/officeDocument/2006/relationships/image" Target="../media/image20.png"/><Relationship Id="rId7" Type="http://schemas.openxmlformats.org/officeDocument/2006/relationships/image" Target="../media/image37.pn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image" Target="../media/image4.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44.svg"/><Relationship Id="rId5" Type="http://schemas.openxmlformats.org/officeDocument/2006/relationships/image" Target="../media/image31.png"/><Relationship Id="rId15" Type="http://schemas.openxmlformats.org/officeDocument/2006/relationships/image" Target="../media/image48.svg"/><Relationship Id="rId10" Type="http://schemas.openxmlformats.org/officeDocument/2006/relationships/image" Target="../media/image43.png"/><Relationship Id="rId19" Type="http://schemas.openxmlformats.org/officeDocument/2006/relationships/image" Target="../media/image52.svg"/><Relationship Id="rId4" Type="http://schemas.openxmlformats.org/officeDocument/2006/relationships/image" Target="../media/image33.png"/><Relationship Id="rId9" Type="http://schemas.openxmlformats.org/officeDocument/2006/relationships/image" Target="../media/image7.png"/><Relationship Id="rId14" Type="http://schemas.openxmlformats.org/officeDocument/2006/relationships/image" Target="../media/image47.png"/><Relationship Id="rId22"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5.png"/><Relationship Id="rId12" Type="http://schemas.openxmlformats.org/officeDocument/2006/relationships/image" Target="../media/image19.svg"/><Relationship Id="rId2" Type="http://schemas.openxmlformats.org/officeDocument/2006/relationships/image" Target="../media/image4.png"/><Relationship Id="rId1" Type="http://schemas.openxmlformats.org/officeDocument/2006/relationships/slideLayout" Target="../slideLayouts/slideLayout1.xml"/><Relationship Id="rId11" Type="http://schemas.openxmlformats.org/officeDocument/2006/relationships/image" Target="../media/image18.png"/><Relationship Id="rId10" Type="http://schemas.openxmlformats.org/officeDocument/2006/relationships/image" Target="../media/image17.svg"/><Relationship Id="rId4" Type="http://schemas.microsoft.com/office/2014/relationships/chartEx" Target="../charts/chartEx1.xml"/><Relationship Id="rId9" Type="http://schemas.openxmlformats.org/officeDocument/2006/relationships/image" Target="../media/image16.png"/><Relationship Id="rId1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22.png"/><Relationship Id="rId10" Type="http://schemas.openxmlformats.org/officeDocument/2006/relationships/image" Target="../media/image25.png"/><Relationship Id="rId4" Type="http://schemas.microsoft.com/office/2014/relationships/chartEx" Target="../charts/chartEx2.xml"/><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4.png"/><Relationship Id="rId16"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jpeg"/><Relationship Id="rId15" Type="http://schemas.openxmlformats.org/officeDocument/2006/relationships/image" Target="../media/image36.jpeg"/><Relationship Id="rId10" Type="http://schemas.openxmlformats.org/officeDocument/2006/relationships/image" Target="../media/image31.png"/><Relationship Id="rId19" Type="http://schemas.openxmlformats.org/officeDocument/2006/relationships/image" Target="../media/image21.png"/><Relationship Id="rId4" Type="http://schemas.openxmlformats.org/officeDocument/2006/relationships/chart" Target="../charts/chart1.xml"/><Relationship Id="rId9" Type="http://schemas.openxmlformats.org/officeDocument/2006/relationships/image" Target="../media/image30.png"/><Relationship Id="rId14"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4.png"/><Relationship Id="rId18" Type="http://schemas.openxmlformats.org/officeDocument/2006/relationships/image" Target="../media/image33.png"/><Relationship Id="rId3" Type="http://schemas.openxmlformats.org/officeDocument/2006/relationships/image" Target="../media/image4.png"/><Relationship Id="rId7" Type="http://schemas.openxmlformats.org/officeDocument/2006/relationships/image" Target="../media/image40.jpeg"/><Relationship Id="rId12" Type="http://schemas.openxmlformats.org/officeDocument/2006/relationships/image" Target="../media/image32.png"/><Relationship Id="rId17" Type="http://schemas.openxmlformats.org/officeDocument/2006/relationships/image" Target="../media/image38.png"/><Relationship Id="rId2" Type="http://schemas.openxmlformats.org/officeDocument/2006/relationships/notesSlide" Target="../notesSlides/notesSlide1.xml"/><Relationship Id="rId16" Type="http://schemas.openxmlformats.org/officeDocument/2006/relationships/image" Target="../media/image3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39.jpeg"/><Relationship Id="rId11" Type="http://schemas.openxmlformats.org/officeDocument/2006/relationships/image" Target="../media/image31.png"/><Relationship Id="rId5" Type="http://schemas.openxmlformats.org/officeDocument/2006/relationships/chart" Target="../charts/chart2.xml"/><Relationship Id="rId15" Type="http://schemas.openxmlformats.org/officeDocument/2006/relationships/image" Target="../media/image36.jpeg"/><Relationship Id="rId10" Type="http://schemas.openxmlformats.org/officeDocument/2006/relationships/image" Target="../media/image30.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29.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21.png"/><Relationship Id="rId5" Type="http://schemas.openxmlformats.org/officeDocument/2006/relationships/image" Target="../media/image30.png"/><Relationship Id="rId10" Type="http://schemas.openxmlformats.org/officeDocument/2006/relationships/image" Target="../media/image20.png"/><Relationship Id="rId4" Type="http://schemas.openxmlformats.org/officeDocument/2006/relationships/chart" Target="../charts/chart3.xml"/><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hart" Target="../charts/chart4.xml"/><Relationship Id="rId5" Type="http://schemas.openxmlformats.org/officeDocument/2006/relationships/image" Target="../media/image3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3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cktail in crystal glass">
            <a:extLst>
              <a:ext uri="{FF2B5EF4-FFF2-40B4-BE49-F238E27FC236}">
                <a16:creationId xmlns:a16="http://schemas.microsoft.com/office/drawing/2014/main" id="{2C84650E-2F84-70D5-B3D9-A5AAADC1C2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38320" y="113234"/>
            <a:ext cx="10693188" cy="71287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Title 1">
            <a:extLst>
              <a:ext uri="{FF2B5EF4-FFF2-40B4-BE49-F238E27FC236}">
                <a16:creationId xmlns:a16="http://schemas.microsoft.com/office/drawing/2014/main" id="{63690C65-5494-1B17-0FB8-262555054085}"/>
              </a:ext>
            </a:extLst>
          </p:cNvPr>
          <p:cNvSpPr>
            <a:spLocks noGrp="1"/>
          </p:cNvSpPr>
          <p:nvPr>
            <p:ph type="title"/>
          </p:nvPr>
        </p:nvSpPr>
        <p:spPr>
          <a:xfrm>
            <a:off x="3337881" y="7242026"/>
            <a:ext cx="2808312" cy="430887"/>
          </a:xfrm>
        </p:spPr>
        <p:txBody>
          <a:bodyPr/>
          <a:lstStyle/>
          <a:p>
            <a:r>
              <a:rPr lang="en-US" sz="2800" b="1" dirty="0">
                <a:solidFill>
                  <a:schemeClr val="accent5">
                    <a:lumMod val="50000"/>
                  </a:schemeClr>
                </a:solidFill>
              </a:rPr>
              <a:t>Research in Action</a:t>
            </a:r>
          </a:p>
        </p:txBody>
      </p:sp>
      <p:sp>
        <p:nvSpPr>
          <p:cNvPr id="6" name="Text Placeholder 5">
            <a:extLst>
              <a:ext uri="{FF2B5EF4-FFF2-40B4-BE49-F238E27FC236}">
                <a16:creationId xmlns:a16="http://schemas.microsoft.com/office/drawing/2014/main" id="{C86B680D-7712-24FF-B1A5-2489EE0E5F67}"/>
              </a:ext>
            </a:extLst>
          </p:cNvPr>
          <p:cNvSpPr>
            <a:spLocks noGrp="1"/>
          </p:cNvSpPr>
          <p:nvPr>
            <p:ph type="body" idx="1"/>
          </p:nvPr>
        </p:nvSpPr>
        <p:spPr>
          <a:xfrm>
            <a:off x="913384" y="8035924"/>
            <a:ext cx="8208912" cy="738664"/>
          </a:xfrm>
        </p:spPr>
        <p:txBody>
          <a:bodyPr/>
          <a:lstStyle/>
          <a:p>
            <a:pPr algn="ctr"/>
            <a:r>
              <a:rPr lang="en-US" sz="2400" b="1" dirty="0"/>
              <a:t>Case Study on Jim Bean Versus Their Competitors </a:t>
            </a:r>
          </a:p>
          <a:p>
            <a:pPr algn="ctr"/>
            <a:r>
              <a:rPr lang="en-US" sz="2400" b="1" dirty="0"/>
              <a:t>in the Whiskey Market</a:t>
            </a:r>
          </a:p>
        </p:txBody>
      </p:sp>
      <p:sp>
        <p:nvSpPr>
          <p:cNvPr id="3" name="Text Placeholder 5">
            <a:extLst>
              <a:ext uri="{FF2B5EF4-FFF2-40B4-BE49-F238E27FC236}">
                <a16:creationId xmlns:a16="http://schemas.microsoft.com/office/drawing/2014/main" id="{708B842A-7244-6F14-715F-E3E87E8B991A}"/>
              </a:ext>
            </a:extLst>
          </p:cNvPr>
          <p:cNvSpPr txBox="1">
            <a:spLocks/>
          </p:cNvSpPr>
          <p:nvPr/>
        </p:nvSpPr>
        <p:spPr>
          <a:xfrm>
            <a:off x="3985953" y="9330258"/>
            <a:ext cx="1512168" cy="307777"/>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2000" b="1" kern="0" dirty="0">
                <a:solidFill>
                  <a:sysClr val="windowText" lastClr="000000"/>
                </a:solidFill>
              </a:rPr>
              <a:t>| 2021 Q1 |</a:t>
            </a:r>
          </a:p>
        </p:txBody>
      </p:sp>
      <p:pic>
        <p:nvPicPr>
          <p:cNvPr id="18" name="Picture 17">
            <a:extLst>
              <a:ext uri="{FF2B5EF4-FFF2-40B4-BE49-F238E27FC236}">
                <a16:creationId xmlns:a16="http://schemas.microsoft.com/office/drawing/2014/main" id="{7AF15D49-A40D-AD28-C2FA-B4C5976CB8B6}"/>
              </a:ext>
            </a:extLst>
          </p:cNvPr>
          <p:cNvPicPr>
            <a:picLocks noChangeAspect="1"/>
          </p:cNvPicPr>
          <p:nvPr/>
        </p:nvPicPr>
        <p:blipFill>
          <a:blip r:embed="rId3"/>
          <a:stretch>
            <a:fillRect/>
          </a:stretch>
        </p:blipFill>
        <p:spPr>
          <a:xfrm>
            <a:off x="2579440" y="4526871"/>
            <a:ext cx="4876800" cy="2533650"/>
          </a:xfrm>
          <a:prstGeom prst="rect">
            <a:avLst/>
          </a:prstGeom>
        </p:spPr>
      </p:pic>
    </p:spTree>
    <p:extLst>
      <p:ext uri="{BB962C8B-B14F-4D97-AF65-F5344CB8AC3E}">
        <p14:creationId xmlns:p14="http://schemas.microsoft.com/office/powerpoint/2010/main" val="3661394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5B8664-A4E9-1031-78E2-A4A2B12B0A29}"/>
              </a:ext>
            </a:extLst>
          </p:cNvPr>
          <p:cNvPicPr>
            <a:picLocks noChangeAspect="1"/>
          </p:cNvPicPr>
          <p:nvPr/>
        </p:nvPicPr>
        <p:blipFill>
          <a:blip r:embed="rId2"/>
          <a:stretch>
            <a:fillRect/>
          </a:stretch>
        </p:blipFill>
        <p:spPr>
          <a:xfrm>
            <a:off x="265312" y="61342"/>
            <a:ext cx="533400" cy="409575"/>
          </a:xfrm>
          <a:prstGeom prst="rect">
            <a:avLst/>
          </a:prstGeom>
        </p:spPr>
      </p:pic>
      <p:pic>
        <p:nvPicPr>
          <p:cNvPr id="10" name="Picture 9">
            <a:extLst>
              <a:ext uri="{FF2B5EF4-FFF2-40B4-BE49-F238E27FC236}">
                <a16:creationId xmlns:a16="http://schemas.microsoft.com/office/drawing/2014/main" id="{725F4A59-66AA-EA9A-4691-F348237E7DEB}"/>
              </a:ext>
            </a:extLst>
          </p:cNvPr>
          <p:cNvPicPr>
            <a:picLocks noChangeAspect="1"/>
          </p:cNvPicPr>
          <p:nvPr/>
        </p:nvPicPr>
        <p:blipFill>
          <a:blip r:embed="rId3"/>
          <a:stretch>
            <a:fillRect/>
          </a:stretch>
        </p:blipFill>
        <p:spPr>
          <a:xfrm>
            <a:off x="265312" y="473274"/>
            <a:ext cx="6810375" cy="114300"/>
          </a:xfrm>
          <a:prstGeom prst="rect">
            <a:avLst/>
          </a:prstGeom>
        </p:spPr>
      </p:pic>
      <p:sp>
        <p:nvSpPr>
          <p:cNvPr id="2" name="TextBox 1">
            <a:extLst>
              <a:ext uri="{FF2B5EF4-FFF2-40B4-BE49-F238E27FC236}">
                <a16:creationId xmlns:a16="http://schemas.microsoft.com/office/drawing/2014/main" id="{4B483AE8-CADF-3916-EE66-F2DD95BF2DD4}"/>
              </a:ext>
            </a:extLst>
          </p:cNvPr>
          <p:cNvSpPr txBox="1"/>
          <p:nvPr/>
        </p:nvSpPr>
        <p:spPr>
          <a:xfrm>
            <a:off x="962924" y="133542"/>
            <a:ext cx="9937104" cy="338554"/>
          </a:xfrm>
          <a:prstGeom prst="rect">
            <a:avLst/>
          </a:prstGeom>
          <a:noFill/>
        </p:spPr>
        <p:txBody>
          <a:bodyPr wrap="square" rtlCol="0">
            <a:spAutoFit/>
          </a:bodyPr>
          <a:lstStyle/>
          <a:p>
            <a:r>
              <a:rPr lang="en-US" sz="1600" i="1" dirty="0"/>
              <a:t>What words come to mind when consumers think of Jim Beam and their competitors?</a:t>
            </a:r>
          </a:p>
        </p:txBody>
      </p:sp>
      <p:pic>
        <p:nvPicPr>
          <p:cNvPr id="41" name="Picture 40" descr="Text, logo&#10;&#10;Description automatically generated">
            <a:extLst>
              <a:ext uri="{FF2B5EF4-FFF2-40B4-BE49-F238E27FC236}">
                <a16:creationId xmlns:a16="http://schemas.microsoft.com/office/drawing/2014/main" id="{4CEA54AD-869E-C7B7-8D68-42F300002C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1536" y="1583961"/>
            <a:ext cx="1822166" cy="1457634"/>
          </a:xfrm>
          <a:prstGeom prst="rect">
            <a:avLst/>
          </a:prstGeom>
        </p:spPr>
      </p:pic>
      <p:pic>
        <p:nvPicPr>
          <p:cNvPr id="42" name="Picture 41" descr="Text&#10;&#10;Description automatically generated">
            <a:extLst>
              <a:ext uri="{FF2B5EF4-FFF2-40B4-BE49-F238E27FC236}">
                <a16:creationId xmlns:a16="http://schemas.microsoft.com/office/drawing/2014/main" id="{330E60E3-8EF0-DA6A-2BCD-1C8C6F62B17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632" t="5872" r="15036" b="64238"/>
          <a:stretch/>
        </p:blipFill>
        <p:spPr>
          <a:xfrm>
            <a:off x="5879262" y="1985009"/>
            <a:ext cx="1637618" cy="716291"/>
          </a:xfrm>
          <a:prstGeom prst="rect">
            <a:avLst/>
          </a:prstGeom>
        </p:spPr>
      </p:pic>
      <p:pic>
        <p:nvPicPr>
          <p:cNvPr id="43" name="Picture 42" descr="Map&#10;&#10;Description automatically generated">
            <a:extLst>
              <a:ext uri="{FF2B5EF4-FFF2-40B4-BE49-F238E27FC236}">
                <a16:creationId xmlns:a16="http://schemas.microsoft.com/office/drawing/2014/main" id="{92C25753-9CEC-6958-EB55-6081D76FED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80238" y="1652840"/>
            <a:ext cx="1906422" cy="1271345"/>
          </a:xfrm>
          <a:prstGeom prst="rect">
            <a:avLst/>
          </a:prstGeom>
        </p:spPr>
      </p:pic>
      <p:pic>
        <p:nvPicPr>
          <p:cNvPr id="44" name="Picture 43" descr="Shape&#10;&#10;Description automatically generated with low confidence">
            <a:extLst>
              <a:ext uri="{FF2B5EF4-FFF2-40B4-BE49-F238E27FC236}">
                <a16:creationId xmlns:a16="http://schemas.microsoft.com/office/drawing/2014/main" id="{150E5DC0-B6DA-BF87-1808-07BE017D987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86318" y="1741222"/>
            <a:ext cx="1480054" cy="1480054"/>
          </a:xfrm>
          <a:prstGeom prst="rect">
            <a:avLst/>
          </a:prstGeom>
        </p:spPr>
      </p:pic>
      <p:pic>
        <p:nvPicPr>
          <p:cNvPr id="45" name="Picture 44" descr="A picture containing text, sign&#10;&#10;Description automatically generated">
            <a:extLst>
              <a:ext uri="{FF2B5EF4-FFF2-40B4-BE49-F238E27FC236}">
                <a16:creationId xmlns:a16="http://schemas.microsoft.com/office/drawing/2014/main" id="{1EE51AB4-2EA5-263F-A4E8-214C44988E8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864870" y="1850036"/>
            <a:ext cx="1185069" cy="876952"/>
          </a:xfrm>
          <a:prstGeom prst="rect">
            <a:avLst/>
          </a:prstGeom>
        </p:spPr>
      </p:pic>
      <p:pic>
        <p:nvPicPr>
          <p:cNvPr id="58" name="Picture 57">
            <a:extLst>
              <a:ext uri="{FF2B5EF4-FFF2-40B4-BE49-F238E27FC236}">
                <a16:creationId xmlns:a16="http://schemas.microsoft.com/office/drawing/2014/main" id="{41711D06-087F-2510-6BB7-48060EDC6525}"/>
              </a:ext>
            </a:extLst>
          </p:cNvPr>
          <p:cNvPicPr>
            <a:picLocks noChangeAspect="1"/>
          </p:cNvPicPr>
          <p:nvPr/>
        </p:nvPicPr>
        <p:blipFill>
          <a:blip r:embed="rId9"/>
          <a:stretch>
            <a:fillRect/>
          </a:stretch>
        </p:blipFill>
        <p:spPr>
          <a:xfrm>
            <a:off x="4386654" y="3137570"/>
            <a:ext cx="220774" cy="4984845"/>
          </a:xfrm>
          <a:prstGeom prst="rect">
            <a:avLst/>
          </a:prstGeom>
        </p:spPr>
      </p:pic>
      <p:pic>
        <p:nvPicPr>
          <p:cNvPr id="103" name="Graphic 102" descr="Badge 1 with solid fill">
            <a:extLst>
              <a:ext uri="{FF2B5EF4-FFF2-40B4-BE49-F238E27FC236}">
                <a16:creationId xmlns:a16="http://schemas.microsoft.com/office/drawing/2014/main" id="{614C2EC0-83BB-6DBC-CEFF-B8EE755C90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853763" y="3182406"/>
            <a:ext cx="648072" cy="648072"/>
          </a:xfrm>
          <a:prstGeom prst="rect">
            <a:avLst/>
          </a:prstGeom>
        </p:spPr>
      </p:pic>
      <p:pic>
        <p:nvPicPr>
          <p:cNvPr id="104" name="Graphic 103" descr="Badge with solid fill">
            <a:extLst>
              <a:ext uri="{FF2B5EF4-FFF2-40B4-BE49-F238E27FC236}">
                <a16:creationId xmlns:a16="http://schemas.microsoft.com/office/drawing/2014/main" id="{A322B5A3-CFEF-73BE-786D-D19476C3881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858370" y="4037965"/>
            <a:ext cx="651520" cy="651520"/>
          </a:xfrm>
          <a:prstGeom prst="rect">
            <a:avLst/>
          </a:prstGeom>
        </p:spPr>
      </p:pic>
      <p:pic>
        <p:nvPicPr>
          <p:cNvPr id="105" name="Graphic 104" descr="Badge 3 with solid fill">
            <a:extLst>
              <a:ext uri="{FF2B5EF4-FFF2-40B4-BE49-F238E27FC236}">
                <a16:creationId xmlns:a16="http://schemas.microsoft.com/office/drawing/2014/main" id="{D8B6CD1F-5B87-31C5-8DCA-5597A627F1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876351" y="4889961"/>
            <a:ext cx="649224" cy="649224"/>
          </a:xfrm>
          <a:prstGeom prst="rect">
            <a:avLst/>
          </a:prstGeom>
        </p:spPr>
      </p:pic>
      <p:pic>
        <p:nvPicPr>
          <p:cNvPr id="106" name="Graphic 105" descr="Badge 4 with solid fill">
            <a:extLst>
              <a:ext uri="{FF2B5EF4-FFF2-40B4-BE49-F238E27FC236}">
                <a16:creationId xmlns:a16="http://schemas.microsoft.com/office/drawing/2014/main" id="{56E02DF3-F666-9E10-F9E6-26E1F883BA9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5860666" y="5849293"/>
            <a:ext cx="649224" cy="649224"/>
          </a:xfrm>
          <a:prstGeom prst="rect">
            <a:avLst/>
          </a:prstGeom>
        </p:spPr>
      </p:pic>
      <p:pic>
        <p:nvPicPr>
          <p:cNvPr id="107" name="Graphic 106" descr="Badge 5 with solid fill">
            <a:extLst>
              <a:ext uri="{FF2B5EF4-FFF2-40B4-BE49-F238E27FC236}">
                <a16:creationId xmlns:a16="http://schemas.microsoft.com/office/drawing/2014/main" id="{30D58F71-F961-66B6-4616-F1AC501942A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5876351" y="6808625"/>
            <a:ext cx="649224" cy="649224"/>
          </a:xfrm>
          <a:prstGeom prst="rect">
            <a:avLst/>
          </a:prstGeom>
        </p:spPr>
      </p:pic>
      <p:sp>
        <p:nvSpPr>
          <p:cNvPr id="108" name="TextBox 107">
            <a:extLst>
              <a:ext uri="{FF2B5EF4-FFF2-40B4-BE49-F238E27FC236}">
                <a16:creationId xmlns:a16="http://schemas.microsoft.com/office/drawing/2014/main" id="{0EBB3C33-3A23-7876-35DB-102849F9E699}"/>
              </a:ext>
            </a:extLst>
          </p:cNvPr>
          <p:cNvSpPr txBox="1"/>
          <p:nvPr/>
        </p:nvSpPr>
        <p:spPr>
          <a:xfrm>
            <a:off x="16685557" y="3189870"/>
            <a:ext cx="1386153" cy="523220"/>
          </a:xfrm>
          <a:prstGeom prst="rect">
            <a:avLst/>
          </a:prstGeom>
          <a:noFill/>
        </p:spPr>
        <p:txBody>
          <a:bodyPr wrap="square" rtlCol="0">
            <a:spAutoFit/>
          </a:bodyPr>
          <a:lstStyle/>
          <a:p>
            <a:r>
              <a:rPr lang="en-US" sz="2800" b="1" dirty="0"/>
              <a:t>Good</a:t>
            </a:r>
          </a:p>
        </p:txBody>
      </p:sp>
      <p:sp>
        <p:nvSpPr>
          <p:cNvPr id="109" name="TextBox 108">
            <a:extLst>
              <a:ext uri="{FF2B5EF4-FFF2-40B4-BE49-F238E27FC236}">
                <a16:creationId xmlns:a16="http://schemas.microsoft.com/office/drawing/2014/main" id="{C9B5AC2C-83FB-64F2-F078-39B9ABBC2A7D}"/>
              </a:ext>
            </a:extLst>
          </p:cNvPr>
          <p:cNvSpPr txBox="1"/>
          <p:nvPr/>
        </p:nvSpPr>
        <p:spPr>
          <a:xfrm>
            <a:off x="16769128" y="4102115"/>
            <a:ext cx="1386153" cy="523220"/>
          </a:xfrm>
          <a:prstGeom prst="rect">
            <a:avLst/>
          </a:prstGeom>
          <a:noFill/>
        </p:spPr>
        <p:txBody>
          <a:bodyPr wrap="square" rtlCol="0">
            <a:spAutoFit/>
          </a:bodyPr>
          <a:lstStyle/>
          <a:p>
            <a:r>
              <a:rPr lang="en-US" sz="2800" b="1" dirty="0"/>
              <a:t>Cool</a:t>
            </a:r>
          </a:p>
        </p:txBody>
      </p:sp>
      <p:sp>
        <p:nvSpPr>
          <p:cNvPr id="110" name="TextBox 109">
            <a:extLst>
              <a:ext uri="{FF2B5EF4-FFF2-40B4-BE49-F238E27FC236}">
                <a16:creationId xmlns:a16="http://schemas.microsoft.com/office/drawing/2014/main" id="{0692F4E5-5E07-E7C9-ECFB-E7357691471B}"/>
              </a:ext>
            </a:extLst>
          </p:cNvPr>
          <p:cNvSpPr txBox="1"/>
          <p:nvPr/>
        </p:nvSpPr>
        <p:spPr>
          <a:xfrm>
            <a:off x="16764329" y="4985422"/>
            <a:ext cx="1386153" cy="523220"/>
          </a:xfrm>
          <a:prstGeom prst="rect">
            <a:avLst/>
          </a:prstGeom>
          <a:noFill/>
        </p:spPr>
        <p:txBody>
          <a:bodyPr wrap="square" rtlCol="0">
            <a:spAutoFit/>
          </a:bodyPr>
          <a:lstStyle/>
          <a:p>
            <a:r>
              <a:rPr lang="en-US" sz="2800" b="1" dirty="0"/>
              <a:t>Smooth</a:t>
            </a:r>
          </a:p>
        </p:txBody>
      </p:sp>
      <p:sp>
        <p:nvSpPr>
          <p:cNvPr id="111" name="TextBox 110">
            <a:extLst>
              <a:ext uri="{FF2B5EF4-FFF2-40B4-BE49-F238E27FC236}">
                <a16:creationId xmlns:a16="http://schemas.microsoft.com/office/drawing/2014/main" id="{2D39DF4D-9EBC-4362-45A4-A18E73966AA1}"/>
              </a:ext>
            </a:extLst>
          </p:cNvPr>
          <p:cNvSpPr txBox="1"/>
          <p:nvPr/>
        </p:nvSpPr>
        <p:spPr>
          <a:xfrm>
            <a:off x="16762946" y="5913762"/>
            <a:ext cx="1386153" cy="523220"/>
          </a:xfrm>
          <a:prstGeom prst="rect">
            <a:avLst/>
          </a:prstGeom>
          <a:noFill/>
        </p:spPr>
        <p:txBody>
          <a:bodyPr wrap="square" rtlCol="0">
            <a:spAutoFit/>
          </a:bodyPr>
          <a:lstStyle/>
          <a:p>
            <a:r>
              <a:rPr lang="en-US" sz="2800" b="1" dirty="0"/>
              <a:t>Nice</a:t>
            </a:r>
          </a:p>
        </p:txBody>
      </p:sp>
      <p:sp>
        <p:nvSpPr>
          <p:cNvPr id="112" name="TextBox 111">
            <a:extLst>
              <a:ext uri="{FF2B5EF4-FFF2-40B4-BE49-F238E27FC236}">
                <a16:creationId xmlns:a16="http://schemas.microsoft.com/office/drawing/2014/main" id="{4EF6BE93-806D-3F31-8F87-FAB7DC90B44E}"/>
              </a:ext>
            </a:extLst>
          </p:cNvPr>
          <p:cNvSpPr txBox="1"/>
          <p:nvPr/>
        </p:nvSpPr>
        <p:spPr>
          <a:xfrm>
            <a:off x="16721178" y="6826007"/>
            <a:ext cx="1386153" cy="523220"/>
          </a:xfrm>
          <a:prstGeom prst="rect">
            <a:avLst/>
          </a:prstGeom>
          <a:noFill/>
        </p:spPr>
        <p:txBody>
          <a:bodyPr wrap="square" rtlCol="0">
            <a:spAutoFit/>
          </a:bodyPr>
          <a:lstStyle/>
          <a:p>
            <a:r>
              <a:rPr lang="en-US" sz="2800" b="1" dirty="0"/>
              <a:t>Best</a:t>
            </a:r>
          </a:p>
        </p:txBody>
      </p:sp>
      <p:pic>
        <p:nvPicPr>
          <p:cNvPr id="113" name="Graphic 112" descr="Badge 1 with solid fill">
            <a:extLst>
              <a:ext uri="{FF2B5EF4-FFF2-40B4-BE49-F238E27FC236}">
                <a16:creationId xmlns:a16="http://schemas.microsoft.com/office/drawing/2014/main" id="{D5F8BF41-6B38-0575-0B8A-A58A79F9A1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382300" y="3127555"/>
            <a:ext cx="648072" cy="648072"/>
          </a:xfrm>
          <a:prstGeom prst="rect">
            <a:avLst/>
          </a:prstGeom>
        </p:spPr>
      </p:pic>
      <p:pic>
        <p:nvPicPr>
          <p:cNvPr id="114" name="Graphic 113" descr="Badge with solid fill">
            <a:extLst>
              <a:ext uri="{FF2B5EF4-FFF2-40B4-BE49-F238E27FC236}">
                <a16:creationId xmlns:a16="http://schemas.microsoft.com/office/drawing/2014/main" id="{423AFB87-2289-E4E4-6C09-F56EAD62AE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378852" y="4037965"/>
            <a:ext cx="651520" cy="651520"/>
          </a:xfrm>
          <a:prstGeom prst="rect">
            <a:avLst/>
          </a:prstGeom>
        </p:spPr>
      </p:pic>
      <p:pic>
        <p:nvPicPr>
          <p:cNvPr id="115" name="Graphic 114" descr="Badge 3 with solid fill">
            <a:extLst>
              <a:ext uri="{FF2B5EF4-FFF2-40B4-BE49-F238E27FC236}">
                <a16:creationId xmlns:a16="http://schemas.microsoft.com/office/drawing/2014/main" id="{C310C5D7-3FB7-6442-3EF3-D241623E4C0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396833" y="4889961"/>
            <a:ext cx="649224" cy="649224"/>
          </a:xfrm>
          <a:prstGeom prst="rect">
            <a:avLst/>
          </a:prstGeom>
        </p:spPr>
      </p:pic>
      <p:pic>
        <p:nvPicPr>
          <p:cNvPr id="116" name="Graphic 115" descr="Badge 4 with solid fill">
            <a:extLst>
              <a:ext uri="{FF2B5EF4-FFF2-40B4-BE49-F238E27FC236}">
                <a16:creationId xmlns:a16="http://schemas.microsoft.com/office/drawing/2014/main" id="{42896D74-8C0D-92F9-F90D-71D9561AB5D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381148" y="5849293"/>
            <a:ext cx="649224" cy="649224"/>
          </a:xfrm>
          <a:prstGeom prst="rect">
            <a:avLst/>
          </a:prstGeom>
        </p:spPr>
      </p:pic>
      <p:pic>
        <p:nvPicPr>
          <p:cNvPr id="117" name="Graphic 116" descr="Badge 5 with solid fill">
            <a:extLst>
              <a:ext uri="{FF2B5EF4-FFF2-40B4-BE49-F238E27FC236}">
                <a16:creationId xmlns:a16="http://schemas.microsoft.com/office/drawing/2014/main" id="{C2BC96A7-A4E7-0EF3-3B27-D768BAB9E1D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396833" y="6808625"/>
            <a:ext cx="649224" cy="649224"/>
          </a:xfrm>
          <a:prstGeom prst="rect">
            <a:avLst/>
          </a:prstGeom>
        </p:spPr>
      </p:pic>
      <p:sp>
        <p:nvSpPr>
          <p:cNvPr id="118" name="TextBox 117">
            <a:extLst>
              <a:ext uri="{FF2B5EF4-FFF2-40B4-BE49-F238E27FC236}">
                <a16:creationId xmlns:a16="http://schemas.microsoft.com/office/drawing/2014/main" id="{D8DB0311-05CA-B994-5513-D09E8208BD04}"/>
              </a:ext>
            </a:extLst>
          </p:cNvPr>
          <p:cNvSpPr txBox="1"/>
          <p:nvPr/>
        </p:nvSpPr>
        <p:spPr>
          <a:xfrm>
            <a:off x="13136856" y="3244832"/>
            <a:ext cx="1386153" cy="523220"/>
          </a:xfrm>
          <a:prstGeom prst="rect">
            <a:avLst/>
          </a:prstGeom>
          <a:noFill/>
        </p:spPr>
        <p:txBody>
          <a:bodyPr wrap="square" rtlCol="0">
            <a:spAutoFit/>
          </a:bodyPr>
          <a:lstStyle/>
          <a:p>
            <a:r>
              <a:rPr lang="en-US" sz="2800" b="1" dirty="0"/>
              <a:t>Smooth</a:t>
            </a:r>
          </a:p>
        </p:txBody>
      </p:sp>
      <p:sp>
        <p:nvSpPr>
          <p:cNvPr id="119" name="TextBox 118">
            <a:extLst>
              <a:ext uri="{FF2B5EF4-FFF2-40B4-BE49-F238E27FC236}">
                <a16:creationId xmlns:a16="http://schemas.microsoft.com/office/drawing/2014/main" id="{6CCF67FC-00EB-5857-3D0A-65582777837E}"/>
              </a:ext>
            </a:extLst>
          </p:cNvPr>
          <p:cNvSpPr txBox="1"/>
          <p:nvPr/>
        </p:nvSpPr>
        <p:spPr>
          <a:xfrm>
            <a:off x="13206039" y="4129652"/>
            <a:ext cx="1386153" cy="523220"/>
          </a:xfrm>
          <a:prstGeom prst="rect">
            <a:avLst/>
          </a:prstGeom>
          <a:noFill/>
        </p:spPr>
        <p:txBody>
          <a:bodyPr wrap="square" rtlCol="0">
            <a:spAutoFit/>
          </a:bodyPr>
          <a:lstStyle/>
          <a:p>
            <a:r>
              <a:rPr lang="en-US" sz="2800" b="1" dirty="0"/>
              <a:t>Good</a:t>
            </a:r>
          </a:p>
        </p:txBody>
      </p:sp>
      <p:sp>
        <p:nvSpPr>
          <p:cNvPr id="120" name="TextBox 119">
            <a:extLst>
              <a:ext uri="{FF2B5EF4-FFF2-40B4-BE49-F238E27FC236}">
                <a16:creationId xmlns:a16="http://schemas.microsoft.com/office/drawing/2014/main" id="{2A699B67-85BE-82C1-F3D0-8F3C144A502B}"/>
              </a:ext>
            </a:extLst>
          </p:cNvPr>
          <p:cNvSpPr txBox="1"/>
          <p:nvPr/>
        </p:nvSpPr>
        <p:spPr>
          <a:xfrm>
            <a:off x="13206039" y="4952963"/>
            <a:ext cx="1386153" cy="523220"/>
          </a:xfrm>
          <a:prstGeom prst="rect">
            <a:avLst/>
          </a:prstGeom>
          <a:noFill/>
        </p:spPr>
        <p:txBody>
          <a:bodyPr wrap="square" rtlCol="0">
            <a:spAutoFit/>
          </a:bodyPr>
          <a:lstStyle/>
          <a:p>
            <a:r>
              <a:rPr lang="en-US" sz="2800" b="1" dirty="0"/>
              <a:t>Quality</a:t>
            </a:r>
          </a:p>
        </p:txBody>
      </p:sp>
      <p:sp>
        <p:nvSpPr>
          <p:cNvPr id="121" name="TextBox 120">
            <a:extLst>
              <a:ext uri="{FF2B5EF4-FFF2-40B4-BE49-F238E27FC236}">
                <a16:creationId xmlns:a16="http://schemas.microsoft.com/office/drawing/2014/main" id="{2DD002F4-801F-4EEA-22AA-1CA346445D77}"/>
              </a:ext>
            </a:extLst>
          </p:cNvPr>
          <p:cNvSpPr txBox="1"/>
          <p:nvPr/>
        </p:nvSpPr>
        <p:spPr>
          <a:xfrm>
            <a:off x="13207661" y="5816682"/>
            <a:ext cx="1386153" cy="523220"/>
          </a:xfrm>
          <a:prstGeom prst="rect">
            <a:avLst/>
          </a:prstGeom>
          <a:noFill/>
        </p:spPr>
        <p:txBody>
          <a:bodyPr wrap="square" rtlCol="0">
            <a:spAutoFit/>
          </a:bodyPr>
          <a:lstStyle/>
          <a:p>
            <a:r>
              <a:rPr lang="en-US" sz="2800" b="1" dirty="0"/>
              <a:t>Great</a:t>
            </a:r>
          </a:p>
        </p:txBody>
      </p:sp>
      <p:sp>
        <p:nvSpPr>
          <p:cNvPr id="122" name="TextBox 121">
            <a:extLst>
              <a:ext uri="{FF2B5EF4-FFF2-40B4-BE49-F238E27FC236}">
                <a16:creationId xmlns:a16="http://schemas.microsoft.com/office/drawing/2014/main" id="{EE663D27-4ABA-4FFD-7EFF-A13A42383F2B}"/>
              </a:ext>
            </a:extLst>
          </p:cNvPr>
          <p:cNvSpPr txBox="1"/>
          <p:nvPr/>
        </p:nvSpPr>
        <p:spPr>
          <a:xfrm>
            <a:off x="13206039" y="6826007"/>
            <a:ext cx="1647334" cy="523220"/>
          </a:xfrm>
          <a:prstGeom prst="rect">
            <a:avLst/>
          </a:prstGeom>
          <a:noFill/>
        </p:spPr>
        <p:txBody>
          <a:bodyPr wrap="square" rtlCol="0">
            <a:spAutoFit/>
          </a:bodyPr>
          <a:lstStyle/>
          <a:p>
            <a:r>
              <a:rPr lang="en-US" sz="2800" b="1" dirty="0"/>
              <a:t>Premium</a:t>
            </a:r>
          </a:p>
        </p:txBody>
      </p:sp>
      <p:pic>
        <p:nvPicPr>
          <p:cNvPr id="123" name="Graphic 122" descr="Badge 1 with solid fill">
            <a:extLst>
              <a:ext uri="{FF2B5EF4-FFF2-40B4-BE49-F238E27FC236}">
                <a16:creationId xmlns:a16="http://schemas.microsoft.com/office/drawing/2014/main" id="{52A39827-5F3C-8415-8C50-6B94366726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52550" y="3149433"/>
            <a:ext cx="648072" cy="648072"/>
          </a:xfrm>
          <a:prstGeom prst="rect">
            <a:avLst/>
          </a:prstGeom>
        </p:spPr>
      </p:pic>
      <p:pic>
        <p:nvPicPr>
          <p:cNvPr id="124" name="Graphic 123" descr="Badge with solid fill">
            <a:extLst>
              <a:ext uri="{FF2B5EF4-FFF2-40B4-BE49-F238E27FC236}">
                <a16:creationId xmlns:a16="http://schemas.microsoft.com/office/drawing/2014/main" id="{6AE8C981-20C1-FEBB-9DE9-1CBE5FE95D0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49102" y="4037965"/>
            <a:ext cx="651520" cy="651520"/>
          </a:xfrm>
          <a:prstGeom prst="rect">
            <a:avLst/>
          </a:prstGeom>
        </p:spPr>
      </p:pic>
      <p:pic>
        <p:nvPicPr>
          <p:cNvPr id="125" name="Graphic 124" descr="Badge 3 with solid fill">
            <a:extLst>
              <a:ext uri="{FF2B5EF4-FFF2-40B4-BE49-F238E27FC236}">
                <a16:creationId xmlns:a16="http://schemas.microsoft.com/office/drawing/2014/main" id="{59570FFD-4368-02AB-8253-F764D1C698B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867083" y="4889961"/>
            <a:ext cx="649224" cy="649224"/>
          </a:xfrm>
          <a:prstGeom prst="rect">
            <a:avLst/>
          </a:prstGeom>
        </p:spPr>
      </p:pic>
      <p:pic>
        <p:nvPicPr>
          <p:cNvPr id="126" name="Graphic 125" descr="Badge 4 with solid fill">
            <a:extLst>
              <a:ext uri="{FF2B5EF4-FFF2-40B4-BE49-F238E27FC236}">
                <a16:creationId xmlns:a16="http://schemas.microsoft.com/office/drawing/2014/main" id="{056EE9C1-F1F2-9CA2-9C17-67642EC4225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51398" y="5849293"/>
            <a:ext cx="649224" cy="649224"/>
          </a:xfrm>
          <a:prstGeom prst="rect">
            <a:avLst/>
          </a:prstGeom>
        </p:spPr>
      </p:pic>
      <p:pic>
        <p:nvPicPr>
          <p:cNvPr id="127" name="Graphic 126" descr="Badge 5 with solid fill">
            <a:extLst>
              <a:ext uri="{FF2B5EF4-FFF2-40B4-BE49-F238E27FC236}">
                <a16:creationId xmlns:a16="http://schemas.microsoft.com/office/drawing/2014/main" id="{5540EE4D-F01F-BAE4-75EE-8ED44E5BCFA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867083" y="6808625"/>
            <a:ext cx="649224" cy="649224"/>
          </a:xfrm>
          <a:prstGeom prst="rect">
            <a:avLst/>
          </a:prstGeom>
        </p:spPr>
      </p:pic>
      <p:sp>
        <p:nvSpPr>
          <p:cNvPr id="128" name="TextBox 127">
            <a:extLst>
              <a:ext uri="{FF2B5EF4-FFF2-40B4-BE49-F238E27FC236}">
                <a16:creationId xmlns:a16="http://schemas.microsoft.com/office/drawing/2014/main" id="{353DBD63-4263-CADB-B8E2-C7AE3B018F9F}"/>
              </a:ext>
            </a:extLst>
          </p:cNvPr>
          <p:cNvSpPr txBox="1"/>
          <p:nvPr/>
        </p:nvSpPr>
        <p:spPr>
          <a:xfrm>
            <a:off x="9728386" y="3221276"/>
            <a:ext cx="1386153" cy="523220"/>
          </a:xfrm>
          <a:prstGeom prst="rect">
            <a:avLst/>
          </a:prstGeom>
          <a:noFill/>
        </p:spPr>
        <p:txBody>
          <a:bodyPr wrap="square" rtlCol="0">
            <a:spAutoFit/>
          </a:bodyPr>
          <a:lstStyle/>
          <a:p>
            <a:r>
              <a:rPr lang="en-US" sz="2800" b="1" dirty="0"/>
              <a:t>Good</a:t>
            </a:r>
          </a:p>
        </p:txBody>
      </p:sp>
      <p:sp>
        <p:nvSpPr>
          <p:cNvPr id="129" name="TextBox 128">
            <a:extLst>
              <a:ext uri="{FF2B5EF4-FFF2-40B4-BE49-F238E27FC236}">
                <a16:creationId xmlns:a16="http://schemas.microsoft.com/office/drawing/2014/main" id="{9B2051EC-881A-17CD-44FB-30B649A808A1}"/>
              </a:ext>
            </a:extLst>
          </p:cNvPr>
          <p:cNvSpPr txBox="1"/>
          <p:nvPr/>
        </p:nvSpPr>
        <p:spPr>
          <a:xfrm>
            <a:off x="9759860" y="4102115"/>
            <a:ext cx="1386153" cy="523220"/>
          </a:xfrm>
          <a:prstGeom prst="rect">
            <a:avLst/>
          </a:prstGeom>
          <a:noFill/>
        </p:spPr>
        <p:txBody>
          <a:bodyPr wrap="square" rtlCol="0">
            <a:spAutoFit/>
          </a:bodyPr>
          <a:lstStyle/>
          <a:p>
            <a:r>
              <a:rPr lang="en-US" sz="2800" b="1" dirty="0"/>
              <a:t>Smooth</a:t>
            </a:r>
          </a:p>
        </p:txBody>
      </p:sp>
      <p:sp>
        <p:nvSpPr>
          <p:cNvPr id="130" name="TextBox 129">
            <a:extLst>
              <a:ext uri="{FF2B5EF4-FFF2-40B4-BE49-F238E27FC236}">
                <a16:creationId xmlns:a16="http://schemas.microsoft.com/office/drawing/2014/main" id="{91F87358-4B17-3E84-CB96-1C3D12C47199}"/>
              </a:ext>
            </a:extLst>
          </p:cNvPr>
          <p:cNvSpPr txBox="1"/>
          <p:nvPr/>
        </p:nvSpPr>
        <p:spPr>
          <a:xfrm>
            <a:off x="9755061" y="4985422"/>
            <a:ext cx="1486292" cy="523220"/>
          </a:xfrm>
          <a:prstGeom prst="rect">
            <a:avLst/>
          </a:prstGeom>
          <a:noFill/>
        </p:spPr>
        <p:txBody>
          <a:bodyPr wrap="square" rtlCol="0">
            <a:spAutoFit/>
          </a:bodyPr>
          <a:lstStyle/>
          <a:p>
            <a:r>
              <a:rPr lang="en-US" sz="2800" b="1" dirty="0"/>
              <a:t>Bourbon</a:t>
            </a:r>
          </a:p>
        </p:txBody>
      </p:sp>
      <p:sp>
        <p:nvSpPr>
          <p:cNvPr id="131" name="TextBox 130">
            <a:extLst>
              <a:ext uri="{FF2B5EF4-FFF2-40B4-BE49-F238E27FC236}">
                <a16:creationId xmlns:a16="http://schemas.microsoft.com/office/drawing/2014/main" id="{D2E474C7-011B-6B0D-4C5E-7AE260C90E23}"/>
              </a:ext>
            </a:extLst>
          </p:cNvPr>
          <p:cNvSpPr txBox="1"/>
          <p:nvPr/>
        </p:nvSpPr>
        <p:spPr>
          <a:xfrm>
            <a:off x="9728386" y="5859450"/>
            <a:ext cx="1386153" cy="523220"/>
          </a:xfrm>
          <a:prstGeom prst="rect">
            <a:avLst/>
          </a:prstGeom>
          <a:noFill/>
        </p:spPr>
        <p:txBody>
          <a:bodyPr wrap="square" rtlCol="0">
            <a:spAutoFit/>
          </a:bodyPr>
          <a:lstStyle/>
          <a:p>
            <a:r>
              <a:rPr lang="en-US" sz="2800" b="1" dirty="0"/>
              <a:t>Wax</a:t>
            </a:r>
          </a:p>
        </p:txBody>
      </p:sp>
      <p:sp>
        <p:nvSpPr>
          <p:cNvPr id="132" name="TextBox 131">
            <a:extLst>
              <a:ext uri="{FF2B5EF4-FFF2-40B4-BE49-F238E27FC236}">
                <a16:creationId xmlns:a16="http://schemas.microsoft.com/office/drawing/2014/main" id="{75006DDC-0AAF-1965-3EF8-0E3ADE99F377}"/>
              </a:ext>
            </a:extLst>
          </p:cNvPr>
          <p:cNvSpPr txBox="1"/>
          <p:nvPr/>
        </p:nvSpPr>
        <p:spPr>
          <a:xfrm>
            <a:off x="9796046" y="6846820"/>
            <a:ext cx="1386153" cy="523220"/>
          </a:xfrm>
          <a:prstGeom prst="rect">
            <a:avLst/>
          </a:prstGeom>
          <a:noFill/>
        </p:spPr>
        <p:txBody>
          <a:bodyPr wrap="square" rtlCol="0">
            <a:spAutoFit/>
          </a:bodyPr>
          <a:lstStyle/>
          <a:p>
            <a:r>
              <a:rPr lang="en-US" sz="2800" b="1" dirty="0"/>
              <a:t>Strong</a:t>
            </a:r>
          </a:p>
        </p:txBody>
      </p:sp>
      <p:pic>
        <p:nvPicPr>
          <p:cNvPr id="133" name="Graphic 132" descr="Badge 1 with solid fill">
            <a:extLst>
              <a:ext uri="{FF2B5EF4-FFF2-40B4-BE49-F238E27FC236}">
                <a16:creationId xmlns:a16="http://schemas.microsoft.com/office/drawing/2014/main" id="{F492158F-3FB0-2FAF-60DA-3A083C8148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28216" y="3203071"/>
            <a:ext cx="648072" cy="648072"/>
          </a:xfrm>
          <a:prstGeom prst="rect">
            <a:avLst/>
          </a:prstGeom>
        </p:spPr>
      </p:pic>
      <p:pic>
        <p:nvPicPr>
          <p:cNvPr id="134" name="Graphic 133" descr="Badge with solid fill">
            <a:extLst>
              <a:ext uri="{FF2B5EF4-FFF2-40B4-BE49-F238E27FC236}">
                <a16:creationId xmlns:a16="http://schemas.microsoft.com/office/drawing/2014/main" id="{BA560E41-6645-2A05-A0F8-8791F339C06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24768" y="4177163"/>
            <a:ext cx="651520" cy="651520"/>
          </a:xfrm>
          <a:prstGeom prst="rect">
            <a:avLst/>
          </a:prstGeom>
        </p:spPr>
      </p:pic>
      <p:pic>
        <p:nvPicPr>
          <p:cNvPr id="135" name="Graphic 134" descr="Badge 3 with solid fill">
            <a:extLst>
              <a:ext uri="{FF2B5EF4-FFF2-40B4-BE49-F238E27FC236}">
                <a16:creationId xmlns:a16="http://schemas.microsoft.com/office/drawing/2014/main" id="{22018146-CAB7-8994-5818-66C0DA3C6C7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42749" y="5029159"/>
            <a:ext cx="649224" cy="649224"/>
          </a:xfrm>
          <a:prstGeom prst="rect">
            <a:avLst/>
          </a:prstGeom>
        </p:spPr>
      </p:pic>
      <p:pic>
        <p:nvPicPr>
          <p:cNvPr id="136" name="Graphic 135" descr="Badge 4 with solid fill">
            <a:extLst>
              <a:ext uri="{FF2B5EF4-FFF2-40B4-BE49-F238E27FC236}">
                <a16:creationId xmlns:a16="http://schemas.microsoft.com/office/drawing/2014/main" id="{0B5435C4-C39B-3560-4FF3-787B9B53409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27064" y="5988491"/>
            <a:ext cx="649224" cy="649224"/>
          </a:xfrm>
          <a:prstGeom prst="rect">
            <a:avLst/>
          </a:prstGeom>
        </p:spPr>
      </p:pic>
      <p:pic>
        <p:nvPicPr>
          <p:cNvPr id="137" name="Graphic 136" descr="Badge 5 with solid fill">
            <a:extLst>
              <a:ext uri="{FF2B5EF4-FFF2-40B4-BE49-F238E27FC236}">
                <a16:creationId xmlns:a16="http://schemas.microsoft.com/office/drawing/2014/main" id="{E276350D-8E8A-264B-A569-975E752BF12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242749" y="6947823"/>
            <a:ext cx="649224" cy="649224"/>
          </a:xfrm>
          <a:prstGeom prst="rect">
            <a:avLst/>
          </a:prstGeom>
        </p:spPr>
      </p:pic>
      <p:sp>
        <p:nvSpPr>
          <p:cNvPr id="138" name="TextBox 137">
            <a:extLst>
              <a:ext uri="{FF2B5EF4-FFF2-40B4-BE49-F238E27FC236}">
                <a16:creationId xmlns:a16="http://schemas.microsoft.com/office/drawing/2014/main" id="{08C7AA93-5B7A-15AE-0FDB-7683A91044D8}"/>
              </a:ext>
            </a:extLst>
          </p:cNvPr>
          <p:cNvSpPr txBox="1"/>
          <p:nvPr/>
        </p:nvSpPr>
        <p:spPr>
          <a:xfrm>
            <a:off x="6107668" y="3263222"/>
            <a:ext cx="1386153" cy="523220"/>
          </a:xfrm>
          <a:prstGeom prst="rect">
            <a:avLst/>
          </a:prstGeom>
          <a:noFill/>
        </p:spPr>
        <p:txBody>
          <a:bodyPr wrap="square" rtlCol="0">
            <a:spAutoFit/>
          </a:bodyPr>
          <a:lstStyle/>
          <a:p>
            <a:r>
              <a:rPr lang="en-US" sz="2800" b="1" dirty="0"/>
              <a:t>Good</a:t>
            </a:r>
          </a:p>
        </p:txBody>
      </p:sp>
      <p:sp>
        <p:nvSpPr>
          <p:cNvPr id="139" name="TextBox 138">
            <a:extLst>
              <a:ext uri="{FF2B5EF4-FFF2-40B4-BE49-F238E27FC236}">
                <a16:creationId xmlns:a16="http://schemas.microsoft.com/office/drawing/2014/main" id="{DB662AC5-2E65-3B5B-31B5-EBCC0C50A37C}"/>
              </a:ext>
            </a:extLst>
          </p:cNvPr>
          <p:cNvSpPr txBox="1"/>
          <p:nvPr/>
        </p:nvSpPr>
        <p:spPr>
          <a:xfrm>
            <a:off x="6135526" y="4241313"/>
            <a:ext cx="1386153" cy="523220"/>
          </a:xfrm>
          <a:prstGeom prst="rect">
            <a:avLst/>
          </a:prstGeom>
          <a:noFill/>
        </p:spPr>
        <p:txBody>
          <a:bodyPr wrap="square" rtlCol="0">
            <a:spAutoFit/>
          </a:bodyPr>
          <a:lstStyle/>
          <a:p>
            <a:r>
              <a:rPr lang="en-US" sz="2800" b="1" dirty="0"/>
              <a:t>Smooth</a:t>
            </a:r>
          </a:p>
        </p:txBody>
      </p:sp>
      <p:sp>
        <p:nvSpPr>
          <p:cNvPr id="140" name="TextBox 139">
            <a:extLst>
              <a:ext uri="{FF2B5EF4-FFF2-40B4-BE49-F238E27FC236}">
                <a16:creationId xmlns:a16="http://schemas.microsoft.com/office/drawing/2014/main" id="{62814118-D36F-5248-5E47-A7EE4FBC1271}"/>
              </a:ext>
            </a:extLst>
          </p:cNvPr>
          <p:cNvSpPr txBox="1"/>
          <p:nvPr/>
        </p:nvSpPr>
        <p:spPr>
          <a:xfrm>
            <a:off x="6130727" y="5124620"/>
            <a:ext cx="1386153" cy="523220"/>
          </a:xfrm>
          <a:prstGeom prst="rect">
            <a:avLst/>
          </a:prstGeom>
          <a:noFill/>
        </p:spPr>
        <p:txBody>
          <a:bodyPr wrap="square" rtlCol="0">
            <a:spAutoFit/>
          </a:bodyPr>
          <a:lstStyle/>
          <a:p>
            <a:r>
              <a:rPr lang="en-US" sz="2800" b="1" dirty="0"/>
              <a:t>Strong</a:t>
            </a:r>
          </a:p>
        </p:txBody>
      </p:sp>
      <p:sp>
        <p:nvSpPr>
          <p:cNvPr id="141" name="TextBox 140">
            <a:extLst>
              <a:ext uri="{FF2B5EF4-FFF2-40B4-BE49-F238E27FC236}">
                <a16:creationId xmlns:a16="http://schemas.microsoft.com/office/drawing/2014/main" id="{32CF552D-B01C-9A90-631F-716FB0480222}"/>
              </a:ext>
            </a:extLst>
          </p:cNvPr>
          <p:cNvSpPr txBox="1"/>
          <p:nvPr/>
        </p:nvSpPr>
        <p:spPr>
          <a:xfrm>
            <a:off x="6053577" y="5955880"/>
            <a:ext cx="1386153" cy="523220"/>
          </a:xfrm>
          <a:prstGeom prst="rect">
            <a:avLst/>
          </a:prstGeom>
          <a:noFill/>
        </p:spPr>
        <p:txBody>
          <a:bodyPr wrap="square" rtlCol="0">
            <a:spAutoFit/>
          </a:bodyPr>
          <a:lstStyle/>
          <a:p>
            <a:r>
              <a:rPr lang="en-US" sz="2800" b="1" dirty="0"/>
              <a:t>Quality</a:t>
            </a:r>
          </a:p>
        </p:txBody>
      </p:sp>
      <p:sp>
        <p:nvSpPr>
          <p:cNvPr id="142" name="TextBox 141">
            <a:extLst>
              <a:ext uri="{FF2B5EF4-FFF2-40B4-BE49-F238E27FC236}">
                <a16:creationId xmlns:a16="http://schemas.microsoft.com/office/drawing/2014/main" id="{39603063-CF37-0E19-1103-46BE84B74E57}"/>
              </a:ext>
            </a:extLst>
          </p:cNvPr>
          <p:cNvSpPr txBox="1"/>
          <p:nvPr/>
        </p:nvSpPr>
        <p:spPr>
          <a:xfrm>
            <a:off x="6051955" y="6965205"/>
            <a:ext cx="1386153" cy="523220"/>
          </a:xfrm>
          <a:prstGeom prst="rect">
            <a:avLst/>
          </a:prstGeom>
          <a:noFill/>
        </p:spPr>
        <p:txBody>
          <a:bodyPr wrap="square" rtlCol="0">
            <a:spAutoFit/>
          </a:bodyPr>
          <a:lstStyle/>
          <a:p>
            <a:r>
              <a:rPr lang="en-US" sz="2800" b="1" dirty="0"/>
              <a:t>Taste</a:t>
            </a:r>
          </a:p>
        </p:txBody>
      </p:sp>
      <p:pic>
        <p:nvPicPr>
          <p:cNvPr id="143" name="Graphic 142" descr="Badge 1 with solid fill">
            <a:extLst>
              <a:ext uri="{FF2B5EF4-FFF2-40B4-BE49-F238E27FC236}">
                <a16:creationId xmlns:a16="http://schemas.microsoft.com/office/drawing/2014/main" id="{DC0A0E4B-E2A8-E9FE-72E5-087212FE9E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57543" y="3138370"/>
            <a:ext cx="648072" cy="648072"/>
          </a:xfrm>
          <a:prstGeom prst="rect">
            <a:avLst/>
          </a:prstGeom>
        </p:spPr>
      </p:pic>
      <p:pic>
        <p:nvPicPr>
          <p:cNvPr id="144" name="Graphic 143" descr="Badge with solid fill">
            <a:extLst>
              <a:ext uri="{FF2B5EF4-FFF2-40B4-BE49-F238E27FC236}">
                <a16:creationId xmlns:a16="http://schemas.microsoft.com/office/drawing/2014/main" id="{B28E62D4-108A-9866-193B-C5AC4C45F3B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54095" y="4112462"/>
            <a:ext cx="651520" cy="651520"/>
          </a:xfrm>
          <a:prstGeom prst="rect">
            <a:avLst/>
          </a:prstGeom>
        </p:spPr>
      </p:pic>
      <p:pic>
        <p:nvPicPr>
          <p:cNvPr id="145" name="Graphic 144" descr="Badge 3 with solid fill">
            <a:extLst>
              <a:ext uri="{FF2B5EF4-FFF2-40B4-BE49-F238E27FC236}">
                <a16:creationId xmlns:a16="http://schemas.microsoft.com/office/drawing/2014/main" id="{858059E6-33DE-1ABC-723D-233C10CD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72076" y="4964458"/>
            <a:ext cx="649224" cy="649224"/>
          </a:xfrm>
          <a:prstGeom prst="rect">
            <a:avLst/>
          </a:prstGeom>
        </p:spPr>
      </p:pic>
      <p:pic>
        <p:nvPicPr>
          <p:cNvPr id="146" name="Graphic 145" descr="Badge 4 with solid fill">
            <a:extLst>
              <a:ext uri="{FF2B5EF4-FFF2-40B4-BE49-F238E27FC236}">
                <a16:creationId xmlns:a16="http://schemas.microsoft.com/office/drawing/2014/main" id="{24E0DD2E-DF4A-FCC3-F681-424A01E6860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56391" y="5923790"/>
            <a:ext cx="649224" cy="649224"/>
          </a:xfrm>
          <a:prstGeom prst="rect">
            <a:avLst/>
          </a:prstGeom>
        </p:spPr>
      </p:pic>
      <p:pic>
        <p:nvPicPr>
          <p:cNvPr id="147" name="Graphic 146" descr="Badge 5 with solid fill">
            <a:extLst>
              <a:ext uri="{FF2B5EF4-FFF2-40B4-BE49-F238E27FC236}">
                <a16:creationId xmlns:a16="http://schemas.microsoft.com/office/drawing/2014/main" id="{24EE40AA-5F22-F7C0-8EDC-579E09A7DEC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72076" y="6883122"/>
            <a:ext cx="649224" cy="649224"/>
          </a:xfrm>
          <a:prstGeom prst="rect">
            <a:avLst/>
          </a:prstGeom>
        </p:spPr>
      </p:pic>
      <p:sp>
        <p:nvSpPr>
          <p:cNvPr id="148" name="TextBox 147">
            <a:extLst>
              <a:ext uri="{FF2B5EF4-FFF2-40B4-BE49-F238E27FC236}">
                <a16:creationId xmlns:a16="http://schemas.microsoft.com/office/drawing/2014/main" id="{4937EB66-4195-F201-2B8E-2537212156D8}"/>
              </a:ext>
            </a:extLst>
          </p:cNvPr>
          <p:cNvSpPr txBox="1"/>
          <p:nvPr/>
        </p:nvSpPr>
        <p:spPr>
          <a:xfrm>
            <a:off x="2236995" y="3198521"/>
            <a:ext cx="1386153" cy="523220"/>
          </a:xfrm>
          <a:prstGeom prst="rect">
            <a:avLst/>
          </a:prstGeom>
          <a:noFill/>
        </p:spPr>
        <p:txBody>
          <a:bodyPr wrap="square" rtlCol="0">
            <a:spAutoFit/>
          </a:bodyPr>
          <a:lstStyle/>
          <a:p>
            <a:r>
              <a:rPr lang="en-US" sz="2800" b="1" dirty="0"/>
              <a:t>Smooth</a:t>
            </a:r>
          </a:p>
        </p:txBody>
      </p:sp>
      <p:sp>
        <p:nvSpPr>
          <p:cNvPr id="149" name="TextBox 148">
            <a:extLst>
              <a:ext uri="{FF2B5EF4-FFF2-40B4-BE49-F238E27FC236}">
                <a16:creationId xmlns:a16="http://schemas.microsoft.com/office/drawing/2014/main" id="{64AF1D13-4EB8-26E2-4E35-D960E9A6DC3F}"/>
              </a:ext>
            </a:extLst>
          </p:cNvPr>
          <p:cNvSpPr txBox="1"/>
          <p:nvPr/>
        </p:nvSpPr>
        <p:spPr>
          <a:xfrm>
            <a:off x="2264853" y="4176612"/>
            <a:ext cx="1386153" cy="523220"/>
          </a:xfrm>
          <a:prstGeom prst="rect">
            <a:avLst/>
          </a:prstGeom>
          <a:noFill/>
        </p:spPr>
        <p:txBody>
          <a:bodyPr wrap="square" rtlCol="0">
            <a:spAutoFit/>
          </a:bodyPr>
          <a:lstStyle/>
          <a:p>
            <a:r>
              <a:rPr lang="en-US" sz="2800" b="1" dirty="0"/>
              <a:t>Good</a:t>
            </a:r>
          </a:p>
        </p:txBody>
      </p:sp>
      <p:sp>
        <p:nvSpPr>
          <p:cNvPr id="150" name="TextBox 149">
            <a:extLst>
              <a:ext uri="{FF2B5EF4-FFF2-40B4-BE49-F238E27FC236}">
                <a16:creationId xmlns:a16="http://schemas.microsoft.com/office/drawing/2014/main" id="{9B7D0282-D649-1D72-92BC-7FB1837E9AA3}"/>
              </a:ext>
            </a:extLst>
          </p:cNvPr>
          <p:cNvSpPr txBox="1"/>
          <p:nvPr/>
        </p:nvSpPr>
        <p:spPr>
          <a:xfrm>
            <a:off x="2260054" y="5059919"/>
            <a:ext cx="1386153" cy="523220"/>
          </a:xfrm>
          <a:prstGeom prst="rect">
            <a:avLst/>
          </a:prstGeom>
          <a:noFill/>
        </p:spPr>
        <p:txBody>
          <a:bodyPr wrap="square" rtlCol="0">
            <a:spAutoFit/>
          </a:bodyPr>
          <a:lstStyle/>
          <a:p>
            <a:r>
              <a:rPr lang="en-US" sz="2800" b="1" dirty="0"/>
              <a:t>Tasty</a:t>
            </a:r>
          </a:p>
        </p:txBody>
      </p:sp>
      <p:sp>
        <p:nvSpPr>
          <p:cNvPr id="151" name="TextBox 150">
            <a:extLst>
              <a:ext uri="{FF2B5EF4-FFF2-40B4-BE49-F238E27FC236}">
                <a16:creationId xmlns:a16="http://schemas.microsoft.com/office/drawing/2014/main" id="{90932D74-4A3F-E1AD-F378-F46FE4549D29}"/>
              </a:ext>
            </a:extLst>
          </p:cNvPr>
          <p:cNvSpPr txBox="1"/>
          <p:nvPr/>
        </p:nvSpPr>
        <p:spPr>
          <a:xfrm>
            <a:off x="2182904" y="5891179"/>
            <a:ext cx="1386153" cy="523220"/>
          </a:xfrm>
          <a:prstGeom prst="rect">
            <a:avLst/>
          </a:prstGeom>
          <a:noFill/>
        </p:spPr>
        <p:txBody>
          <a:bodyPr wrap="square" rtlCol="0">
            <a:spAutoFit/>
          </a:bodyPr>
          <a:lstStyle/>
          <a:p>
            <a:r>
              <a:rPr lang="en-US" sz="2800" b="1" dirty="0"/>
              <a:t>Unique</a:t>
            </a:r>
          </a:p>
        </p:txBody>
      </p:sp>
      <p:sp>
        <p:nvSpPr>
          <p:cNvPr id="152" name="TextBox 151">
            <a:extLst>
              <a:ext uri="{FF2B5EF4-FFF2-40B4-BE49-F238E27FC236}">
                <a16:creationId xmlns:a16="http://schemas.microsoft.com/office/drawing/2014/main" id="{AF3BFE6F-D4C8-6485-DAD8-F08471925DAE}"/>
              </a:ext>
            </a:extLst>
          </p:cNvPr>
          <p:cNvSpPr txBox="1"/>
          <p:nvPr/>
        </p:nvSpPr>
        <p:spPr>
          <a:xfrm>
            <a:off x="2181282" y="6900504"/>
            <a:ext cx="1386153" cy="523220"/>
          </a:xfrm>
          <a:prstGeom prst="rect">
            <a:avLst/>
          </a:prstGeom>
          <a:noFill/>
        </p:spPr>
        <p:txBody>
          <a:bodyPr wrap="square" rtlCol="0">
            <a:spAutoFit/>
          </a:bodyPr>
          <a:lstStyle/>
          <a:p>
            <a:r>
              <a:rPr lang="en-US" sz="2800" b="1" dirty="0"/>
              <a:t>Quality</a:t>
            </a:r>
          </a:p>
        </p:txBody>
      </p:sp>
      <p:pic>
        <p:nvPicPr>
          <p:cNvPr id="153" name="Picture 152">
            <a:extLst>
              <a:ext uri="{FF2B5EF4-FFF2-40B4-BE49-F238E27FC236}">
                <a16:creationId xmlns:a16="http://schemas.microsoft.com/office/drawing/2014/main" id="{04D2F217-7434-D149-2F22-4E325D851A22}"/>
              </a:ext>
            </a:extLst>
          </p:cNvPr>
          <p:cNvPicPr>
            <a:picLocks noChangeAspect="1"/>
          </p:cNvPicPr>
          <p:nvPr/>
        </p:nvPicPr>
        <p:blipFill>
          <a:blip r:embed="rId9"/>
          <a:stretch>
            <a:fillRect/>
          </a:stretch>
        </p:blipFill>
        <p:spPr>
          <a:xfrm>
            <a:off x="8257517" y="3263222"/>
            <a:ext cx="220774" cy="4984845"/>
          </a:xfrm>
          <a:prstGeom prst="rect">
            <a:avLst/>
          </a:prstGeom>
        </p:spPr>
      </p:pic>
      <p:pic>
        <p:nvPicPr>
          <p:cNvPr id="154" name="Picture 153">
            <a:extLst>
              <a:ext uri="{FF2B5EF4-FFF2-40B4-BE49-F238E27FC236}">
                <a16:creationId xmlns:a16="http://schemas.microsoft.com/office/drawing/2014/main" id="{57CFF35F-C97C-4567-E6A8-1DC9790120BC}"/>
              </a:ext>
            </a:extLst>
          </p:cNvPr>
          <p:cNvPicPr>
            <a:picLocks noChangeAspect="1"/>
          </p:cNvPicPr>
          <p:nvPr/>
        </p:nvPicPr>
        <p:blipFill>
          <a:blip r:embed="rId9"/>
          <a:stretch>
            <a:fillRect/>
          </a:stretch>
        </p:blipFill>
        <p:spPr>
          <a:xfrm>
            <a:off x="11752917" y="3263222"/>
            <a:ext cx="220774" cy="4984845"/>
          </a:xfrm>
          <a:prstGeom prst="rect">
            <a:avLst/>
          </a:prstGeom>
        </p:spPr>
      </p:pic>
      <p:pic>
        <p:nvPicPr>
          <p:cNvPr id="155" name="Picture 154">
            <a:extLst>
              <a:ext uri="{FF2B5EF4-FFF2-40B4-BE49-F238E27FC236}">
                <a16:creationId xmlns:a16="http://schemas.microsoft.com/office/drawing/2014/main" id="{F48893A3-72D2-C928-ED16-BC0412003E7A}"/>
              </a:ext>
            </a:extLst>
          </p:cNvPr>
          <p:cNvPicPr>
            <a:picLocks noChangeAspect="1"/>
          </p:cNvPicPr>
          <p:nvPr/>
        </p:nvPicPr>
        <p:blipFill>
          <a:blip r:embed="rId9"/>
          <a:stretch>
            <a:fillRect/>
          </a:stretch>
        </p:blipFill>
        <p:spPr>
          <a:xfrm>
            <a:off x="15475324" y="3155417"/>
            <a:ext cx="220774" cy="4984845"/>
          </a:xfrm>
          <a:prstGeom prst="rect">
            <a:avLst/>
          </a:prstGeom>
        </p:spPr>
      </p:pic>
      <p:pic>
        <p:nvPicPr>
          <p:cNvPr id="159" name="Picture 158">
            <a:extLst>
              <a:ext uri="{FF2B5EF4-FFF2-40B4-BE49-F238E27FC236}">
                <a16:creationId xmlns:a16="http://schemas.microsoft.com/office/drawing/2014/main" id="{BCD136A7-A11B-9FAD-58D2-567E0CF51CC8}"/>
              </a:ext>
            </a:extLst>
          </p:cNvPr>
          <p:cNvPicPr>
            <a:picLocks noChangeAspect="1"/>
          </p:cNvPicPr>
          <p:nvPr/>
        </p:nvPicPr>
        <p:blipFill>
          <a:blip r:embed="rId20"/>
          <a:stretch>
            <a:fillRect/>
          </a:stretch>
        </p:blipFill>
        <p:spPr>
          <a:xfrm>
            <a:off x="2143505" y="8075561"/>
            <a:ext cx="1619250" cy="323850"/>
          </a:xfrm>
          <a:prstGeom prst="rect">
            <a:avLst/>
          </a:prstGeom>
        </p:spPr>
      </p:pic>
      <p:pic>
        <p:nvPicPr>
          <p:cNvPr id="160" name="Picture 159">
            <a:extLst>
              <a:ext uri="{FF2B5EF4-FFF2-40B4-BE49-F238E27FC236}">
                <a16:creationId xmlns:a16="http://schemas.microsoft.com/office/drawing/2014/main" id="{E4CCE292-8F9A-7C34-F6EE-95497DE1DF03}"/>
              </a:ext>
            </a:extLst>
          </p:cNvPr>
          <p:cNvPicPr>
            <a:picLocks noChangeAspect="1"/>
          </p:cNvPicPr>
          <p:nvPr/>
        </p:nvPicPr>
        <p:blipFill>
          <a:blip r:embed="rId20"/>
          <a:stretch>
            <a:fillRect/>
          </a:stretch>
        </p:blipFill>
        <p:spPr>
          <a:xfrm>
            <a:off x="5697076" y="8086142"/>
            <a:ext cx="1619250" cy="323850"/>
          </a:xfrm>
          <a:prstGeom prst="rect">
            <a:avLst/>
          </a:prstGeom>
        </p:spPr>
      </p:pic>
      <p:pic>
        <p:nvPicPr>
          <p:cNvPr id="161" name="Picture 160">
            <a:extLst>
              <a:ext uri="{FF2B5EF4-FFF2-40B4-BE49-F238E27FC236}">
                <a16:creationId xmlns:a16="http://schemas.microsoft.com/office/drawing/2014/main" id="{DCE8C4DD-F1E2-B984-427B-24FCFBC63FBD}"/>
              </a:ext>
            </a:extLst>
          </p:cNvPr>
          <p:cNvPicPr>
            <a:picLocks noChangeAspect="1"/>
          </p:cNvPicPr>
          <p:nvPr/>
        </p:nvPicPr>
        <p:blipFill>
          <a:blip r:embed="rId20"/>
          <a:stretch>
            <a:fillRect/>
          </a:stretch>
        </p:blipFill>
        <p:spPr>
          <a:xfrm>
            <a:off x="9516307" y="8072217"/>
            <a:ext cx="1619250" cy="323850"/>
          </a:xfrm>
          <a:prstGeom prst="rect">
            <a:avLst/>
          </a:prstGeom>
        </p:spPr>
      </p:pic>
      <p:pic>
        <p:nvPicPr>
          <p:cNvPr id="162" name="Picture 161">
            <a:extLst>
              <a:ext uri="{FF2B5EF4-FFF2-40B4-BE49-F238E27FC236}">
                <a16:creationId xmlns:a16="http://schemas.microsoft.com/office/drawing/2014/main" id="{E6105FE3-C78A-1A05-4463-CF58E6FB6956}"/>
              </a:ext>
            </a:extLst>
          </p:cNvPr>
          <p:cNvPicPr>
            <a:picLocks noChangeAspect="1"/>
          </p:cNvPicPr>
          <p:nvPr/>
        </p:nvPicPr>
        <p:blipFill>
          <a:blip r:embed="rId20"/>
          <a:stretch>
            <a:fillRect/>
          </a:stretch>
        </p:blipFill>
        <p:spPr>
          <a:xfrm>
            <a:off x="13080721" y="8080110"/>
            <a:ext cx="1619250" cy="323850"/>
          </a:xfrm>
          <a:prstGeom prst="rect">
            <a:avLst/>
          </a:prstGeom>
        </p:spPr>
      </p:pic>
      <p:pic>
        <p:nvPicPr>
          <p:cNvPr id="163" name="Picture 162">
            <a:extLst>
              <a:ext uri="{FF2B5EF4-FFF2-40B4-BE49-F238E27FC236}">
                <a16:creationId xmlns:a16="http://schemas.microsoft.com/office/drawing/2014/main" id="{A8CE5542-A53E-4E84-E3AE-5D795A2943FE}"/>
              </a:ext>
            </a:extLst>
          </p:cNvPr>
          <p:cNvPicPr>
            <a:picLocks noChangeAspect="1"/>
          </p:cNvPicPr>
          <p:nvPr/>
        </p:nvPicPr>
        <p:blipFill>
          <a:blip r:embed="rId20"/>
          <a:stretch>
            <a:fillRect/>
          </a:stretch>
        </p:blipFill>
        <p:spPr>
          <a:xfrm>
            <a:off x="16404883" y="8072217"/>
            <a:ext cx="1619250" cy="323850"/>
          </a:xfrm>
          <a:prstGeom prst="rect">
            <a:avLst/>
          </a:prstGeom>
        </p:spPr>
      </p:pic>
      <p:sp>
        <p:nvSpPr>
          <p:cNvPr id="164" name="TextBox 163">
            <a:extLst>
              <a:ext uri="{FF2B5EF4-FFF2-40B4-BE49-F238E27FC236}">
                <a16:creationId xmlns:a16="http://schemas.microsoft.com/office/drawing/2014/main" id="{DF165C32-02ED-EB69-8E7C-A895C81FBA79}"/>
              </a:ext>
            </a:extLst>
          </p:cNvPr>
          <p:cNvSpPr txBox="1"/>
          <p:nvPr/>
        </p:nvSpPr>
        <p:spPr>
          <a:xfrm>
            <a:off x="1466723" y="8755707"/>
            <a:ext cx="2972814" cy="1569660"/>
          </a:xfrm>
          <a:prstGeom prst="rect">
            <a:avLst/>
          </a:prstGeom>
          <a:noFill/>
        </p:spPr>
        <p:txBody>
          <a:bodyPr wrap="square" rtlCol="0">
            <a:spAutoFit/>
          </a:bodyPr>
          <a:lstStyle/>
          <a:p>
            <a:pPr algn="ctr"/>
            <a:r>
              <a:rPr lang="en-US" sz="1600" i="1" dirty="0"/>
              <a:t>Jim Beam stands out from other brands due to their aging process that affects taste and quality. Consumers understand this, and may be why this is the only brand to be called “Unique”</a:t>
            </a:r>
          </a:p>
        </p:txBody>
      </p:sp>
      <p:sp>
        <p:nvSpPr>
          <p:cNvPr id="165" name="TextBox 164">
            <a:extLst>
              <a:ext uri="{FF2B5EF4-FFF2-40B4-BE49-F238E27FC236}">
                <a16:creationId xmlns:a16="http://schemas.microsoft.com/office/drawing/2014/main" id="{B35191D1-DD4E-9B85-5EEB-16EB746EA785}"/>
              </a:ext>
            </a:extLst>
          </p:cNvPr>
          <p:cNvSpPr txBox="1"/>
          <p:nvPr/>
        </p:nvSpPr>
        <p:spPr>
          <a:xfrm>
            <a:off x="5020294" y="8836260"/>
            <a:ext cx="2972814" cy="1077218"/>
          </a:xfrm>
          <a:prstGeom prst="rect">
            <a:avLst/>
          </a:prstGeom>
          <a:noFill/>
        </p:spPr>
        <p:txBody>
          <a:bodyPr wrap="square" rtlCol="0">
            <a:spAutoFit/>
          </a:bodyPr>
          <a:lstStyle/>
          <a:p>
            <a:pPr algn="ctr"/>
            <a:r>
              <a:rPr lang="en-US" sz="1600" i="1" dirty="0"/>
              <a:t>As a household name, its no surprise Jack Daniel’s has a well-rounded sentiment regarding quality and ease of drinking.</a:t>
            </a:r>
          </a:p>
        </p:txBody>
      </p:sp>
      <p:sp>
        <p:nvSpPr>
          <p:cNvPr id="166" name="TextBox 165">
            <a:extLst>
              <a:ext uri="{FF2B5EF4-FFF2-40B4-BE49-F238E27FC236}">
                <a16:creationId xmlns:a16="http://schemas.microsoft.com/office/drawing/2014/main" id="{0EA35BB0-B4ED-C7CD-5B03-04C3BE3AE79F}"/>
              </a:ext>
            </a:extLst>
          </p:cNvPr>
          <p:cNvSpPr txBox="1"/>
          <p:nvPr/>
        </p:nvSpPr>
        <p:spPr>
          <a:xfrm>
            <a:off x="8867083" y="8860396"/>
            <a:ext cx="2972814" cy="1569660"/>
          </a:xfrm>
          <a:prstGeom prst="rect">
            <a:avLst/>
          </a:prstGeom>
          <a:noFill/>
        </p:spPr>
        <p:txBody>
          <a:bodyPr wrap="square" rtlCol="0">
            <a:spAutoFit/>
          </a:bodyPr>
          <a:lstStyle/>
          <a:p>
            <a:pPr algn="ctr"/>
            <a:r>
              <a:rPr lang="en-US" sz="1600" i="1" dirty="0"/>
              <a:t>A “newcomer” when compared to some of the other brands, Maker’s Mark has been able to standout due the strength of their product and the quirk of their decorative wax.</a:t>
            </a:r>
          </a:p>
        </p:txBody>
      </p:sp>
      <p:sp>
        <p:nvSpPr>
          <p:cNvPr id="167" name="TextBox 166">
            <a:extLst>
              <a:ext uri="{FF2B5EF4-FFF2-40B4-BE49-F238E27FC236}">
                <a16:creationId xmlns:a16="http://schemas.microsoft.com/office/drawing/2014/main" id="{B4699A89-541E-D06F-5847-1F9A903CDA61}"/>
              </a:ext>
            </a:extLst>
          </p:cNvPr>
          <p:cNvSpPr txBox="1"/>
          <p:nvPr/>
        </p:nvSpPr>
        <p:spPr>
          <a:xfrm>
            <a:off x="12343525" y="8860396"/>
            <a:ext cx="2972814" cy="830997"/>
          </a:xfrm>
          <a:prstGeom prst="rect">
            <a:avLst/>
          </a:prstGeom>
          <a:noFill/>
        </p:spPr>
        <p:txBody>
          <a:bodyPr wrap="square" rtlCol="0">
            <a:spAutoFit/>
          </a:bodyPr>
          <a:lstStyle/>
          <a:p>
            <a:pPr algn="ctr"/>
            <a:r>
              <a:rPr lang="en-US" sz="1600" i="1" dirty="0"/>
              <a:t>Johnnie Walker is seen as a premium brand that goes down easy.</a:t>
            </a:r>
          </a:p>
        </p:txBody>
      </p:sp>
      <p:sp>
        <p:nvSpPr>
          <p:cNvPr id="168" name="TextBox 167">
            <a:extLst>
              <a:ext uri="{FF2B5EF4-FFF2-40B4-BE49-F238E27FC236}">
                <a16:creationId xmlns:a16="http://schemas.microsoft.com/office/drawing/2014/main" id="{99550AC8-A2C2-39DD-A0F6-69AAF84FAE61}"/>
              </a:ext>
            </a:extLst>
          </p:cNvPr>
          <p:cNvSpPr txBox="1"/>
          <p:nvPr/>
        </p:nvSpPr>
        <p:spPr>
          <a:xfrm>
            <a:off x="15728101" y="8727289"/>
            <a:ext cx="2972814" cy="1077218"/>
          </a:xfrm>
          <a:prstGeom prst="rect">
            <a:avLst/>
          </a:prstGeom>
          <a:noFill/>
        </p:spPr>
        <p:txBody>
          <a:bodyPr wrap="square" rtlCol="0">
            <a:spAutoFit/>
          </a:bodyPr>
          <a:lstStyle/>
          <a:p>
            <a:pPr algn="ctr"/>
            <a:r>
              <a:rPr lang="en-US" sz="1600" i="1" dirty="0"/>
              <a:t>Only founded 36 years ago, </a:t>
            </a:r>
            <a:r>
              <a:rPr lang="en-US" sz="1600" i="1" dirty="0" err="1"/>
              <a:t>Bulleit</a:t>
            </a:r>
            <a:r>
              <a:rPr lang="en-US" sz="1600" i="1" dirty="0"/>
              <a:t> Bourbon has found their place as a trendy brand who delivers good taste.</a:t>
            </a:r>
          </a:p>
        </p:txBody>
      </p:sp>
      <p:pic>
        <p:nvPicPr>
          <p:cNvPr id="3" name="Picture 2">
            <a:extLst>
              <a:ext uri="{FF2B5EF4-FFF2-40B4-BE49-F238E27FC236}">
                <a16:creationId xmlns:a16="http://schemas.microsoft.com/office/drawing/2014/main" id="{CF3E9804-2A45-96AC-555B-B31ECC133080}"/>
              </a:ext>
            </a:extLst>
          </p:cNvPr>
          <p:cNvPicPr>
            <a:picLocks noChangeAspect="1"/>
          </p:cNvPicPr>
          <p:nvPr/>
        </p:nvPicPr>
        <p:blipFill>
          <a:blip r:embed="rId21"/>
          <a:stretch>
            <a:fillRect/>
          </a:stretch>
        </p:blipFill>
        <p:spPr>
          <a:xfrm>
            <a:off x="17981769" y="10454371"/>
            <a:ext cx="2064185" cy="638175"/>
          </a:xfrm>
          <a:prstGeom prst="rect">
            <a:avLst/>
          </a:prstGeom>
        </p:spPr>
      </p:pic>
      <p:pic>
        <p:nvPicPr>
          <p:cNvPr id="4" name="Picture 3">
            <a:extLst>
              <a:ext uri="{FF2B5EF4-FFF2-40B4-BE49-F238E27FC236}">
                <a16:creationId xmlns:a16="http://schemas.microsoft.com/office/drawing/2014/main" id="{78528129-0DD8-219E-5F65-57456D2BFD69}"/>
              </a:ext>
            </a:extLst>
          </p:cNvPr>
          <p:cNvPicPr>
            <a:picLocks noChangeAspect="1"/>
          </p:cNvPicPr>
          <p:nvPr/>
        </p:nvPicPr>
        <p:blipFill>
          <a:blip r:embed="rId22"/>
          <a:stretch>
            <a:fillRect/>
          </a:stretch>
        </p:blipFill>
        <p:spPr>
          <a:xfrm>
            <a:off x="358543" y="652759"/>
            <a:ext cx="346937" cy="460223"/>
          </a:xfrm>
          <a:prstGeom prst="rect">
            <a:avLst/>
          </a:prstGeom>
        </p:spPr>
      </p:pic>
    </p:spTree>
    <p:extLst>
      <p:ext uri="{BB962C8B-B14F-4D97-AF65-F5344CB8AC3E}">
        <p14:creationId xmlns:p14="http://schemas.microsoft.com/office/powerpoint/2010/main" val="2192074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A3B5BB-33C3-5FD9-CBEB-DB4310CEA8D6}"/>
              </a:ext>
            </a:extLst>
          </p:cNvPr>
          <p:cNvPicPr>
            <a:picLocks noChangeAspect="1"/>
          </p:cNvPicPr>
          <p:nvPr/>
        </p:nvPicPr>
        <p:blipFill>
          <a:blip r:embed="rId2"/>
          <a:stretch>
            <a:fillRect/>
          </a:stretch>
        </p:blipFill>
        <p:spPr>
          <a:xfrm>
            <a:off x="17979280" y="10482386"/>
            <a:ext cx="1971675" cy="638175"/>
          </a:xfrm>
          <a:prstGeom prst="rect">
            <a:avLst/>
          </a:prstGeom>
        </p:spPr>
      </p:pic>
      <p:pic>
        <p:nvPicPr>
          <p:cNvPr id="6" name="Picture 5">
            <a:extLst>
              <a:ext uri="{FF2B5EF4-FFF2-40B4-BE49-F238E27FC236}">
                <a16:creationId xmlns:a16="http://schemas.microsoft.com/office/drawing/2014/main" id="{185B8664-A4E9-1031-78E2-A4A2B12B0A29}"/>
              </a:ext>
            </a:extLst>
          </p:cNvPr>
          <p:cNvPicPr>
            <a:picLocks noChangeAspect="1"/>
          </p:cNvPicPr>
          <p:nvPr/>
        </p:nvPicPr>
        <p:blipFill>
          <a:blip r:embed="rId3"/>
          <a:stretch>
            <a:fillRect/>
          </a:stretch>
        </p:blipFill>
        <p:spPr>
          <a:xfrm>
            <a:off x="265312" y="61342"/>
            <a:ext cx="533400" cy="409575"/>
          </a:xfrm>
          <a:prstGeom prst="rect">
            <a:avLst/>
          </a:prstGeom>
        </p:spPr>
      </p:pic>
      <p:pic>
        <p:nvPicPr>
          <p:cNvPr id="10" name="Picture 9">
            <a:extLst>
              <a:ext uri="{FF2B5EF4-FFF2-40B4-BE49-F238E27FC236}">
                <a16:creationId xmlns:a16="http://schemas.microsoft.com/office/drawing/2014/main" id="{725F4A59-66AA-EA9A-4691-F348237E7DEB}"/>
              </a:ext>
            </a:extLst>
          </p:cNvPr>
          <p:cNvPicPr>
            <a:picLocks noChangeAspect="1"/>
          </p:cNvPicPr>
          <p:nvPr/>
        </p:nvPicPr>
        <p:blipFill>
          <a:blip r:embed="rId4"/>
          <a:stretch>
            <a:fillRect/>
          </a:stretch>
        </p:blipFill>
        <p:spPr>
          <a:xfrm>
            <a:off x="265312" y="473274"/>
            <a:ext cx="6810375" cy="114300"/>
          </a:xfrm>
          <a:prstGeom prst="rect">
            <a:avLst/>
          </a:prstGeom>
        </p:spPr>
      </p:pic>
      <p:pic>
        <p:nvPicPr>
          <p:cNvPr id="3" name="Picture 2" descr="Barrels in distillery">
            <a:extLst>
              <a:ext uri="{FF2B5EF4-FFF2-40B4-BE49-F238E27FC236}">
                <a16:creationId xmlns:a16="http://schemas.microsoft.com/office/drawing/2014/main" id="{4803EF84-AC7A-5043-D19F-845264284FB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85" r="50788"/>
          <a:stretch/>
        </p:blipFill>
        <p:spPr>
          <a:xfrm>
            <a:off x="11760761" y="-4803"/>
            <a:ext cx="8352928" cy="11325306"/>
          </a:xfrm>
          <a:prstGeom prst="rect">
            <a:avLst/>
          </a:prstGeom>
        </p:spPr>
      </p:pic>
      <p:sp>
        <p:nvSpPr>
          <p:cNvPr id="4" name="TextBox 3">
            <a:extLst>
              <a:ext uri="{FF2B5EF4-FFF2-40B4-BE49-F238E27FC236}">
                <a16:creationId xmlns:a16="http://schemas.microsoft.com/office/drawing/2014/main" id="{5B9826F8-D6DC-41F6-FFCE-B902C38E2C76}"/>
              </a:ext>
            </a:extLst>
          </p:cNvPr>
          <p:cNvSpPr txBox="1"/>
          <p:nvPr/>
        </p:nvSpPr>
        <p:spPr>
          <a:xfrm>
            <a:off x="1273424" y="3958710"/>
            <a:ext cx="6480720" cy="1508105"/>
          </a:xfrm>
          <a:prstGeom prst="rect">
            <a:avLst/>
          </a:prstGeom>
          <a:noFill/>
        </p:spPr>
        <p:txBody>
          <a:bodyPr wrap="square" rtlCol="0">
            <a:spAutoFit/>
          </a:bodyPr>
          <a:lstStyle/>
          <a:p>
            <a:r>
              <a:rPr lang="en-US" sz="2000" b="1" u="sng" dirty="0">
                <a:solidFill>
                  <a:schemeClr val="accent5">
                    <a:lumMod val="50000"/>
                  </a:schemeClr>
                </a:solidFill>
              </a:rPr>
              <a:t>WHAT WE TESTED</a:t>
            </a:r>
          </a:p>
          <a:p>
            <a:r>
              <a:rPr lang="en-US" dirty="0"/>
              <a:t>We ran a short survey with consumers who buy whiskey to get a high-level view into the health of various whiskey brands in the market. Survey results were utilized to compare 12 brands and weigh their performance against one another.</a:t>
            </a:r>
          </a:p>
        </p:txBody>
      </p:sp>
      <p:sp>
        <p:nvSpPr>
          <p:cNvPr id="7" name="TextBox 6">
            <a:extLst>
              <a:ext uri="{FF2B5EF4-FFF2-40B4-BE49-F238E27FC236}">
                <a16:creationId xmlns:a16="http://schemas.microsoft.com/office/drawing/2014/main" id="{4AE9CA33-6152-95E5-7182-215EFD5AA921}"/>
              </a:ext>
            </a:extLst>
          </p:cNvPr>
          <p:cNvSpPr txBox="1"/>
          <p:nvPr/>
        </p:nvSpPr>
        <p:spPr>
          <a:xfrm>
            <a:off x="1273424" y="1630907"/>
            <a:ext cx="6480720" cy="2062103"/>
          </a:xfrm>
          <a:prstGeom prst="rect">
            <a:avLst/>
          </a:prstGeom>
          <a:noFill/>
        </p:spPr>
        <p:txBody>
          <a:bodyPr wrap="square" rtlCol="0">
            <a:spAutoFit/>
          </a:bodyPr>
          <a:lstStyle/>
          <a:p>
            <a:r>
              <a:rPr lang="en-US" sz="2000" b="1" u="sng" dirty="0">
                <a:solidFill>
                  <a:schemeClr val="accent5">
                    <a:lumMod val="50000"/>
                  </a:schemeClr>
                </a:solidFill>
              </a:rPr>
              <a:t>BACKGROUND</a:t>
            </a:r>
          </a:p>
          <a:p>
            <a:r>
              <a:rPr lang="en-US" dirty="0"/>
              <a:t>Whiskey is an ultra-competitive market that has existed for hundreds of years. Some household names have had a vice-grip on the market for a long time. But new-comers are beginning to gain traction and have become important players. This combined with millennials having a hold on the market, and Gen-Z coming of age makes it important to keep a birds-eye view on trends. </a:t>
            </a:r>
          </a:p>
        </p:txBody>
      </p:sp>
      <p:sp>
        <p:nvSpPr>
          <p:cNvPr id="9" name="TextBox 8">
            <a:extLst>
              <a:ext uri="{FF2B5EF4-FFF2-40B4-BE49-F238E27FC236}">
                <a16:creationId xmlns:a16="http://schemas.microsoft.com/office/drawing/2014/main" id="{DFBEBBD8-8A0A-53CD-53E2-9115DD969708}"/>
              </a:ext>
            </a:extLst>
          </p:cNvPr>
          <p:cNvSpPr txBox="1"/>
          <p:nvPr/>
        </p:nvSpPr>
        <p:spPr>
          <a:xfrm>
            <a:off x="962924" y="133542"/>
            <a:ext cx="9937104" cy="338554"/>
          </a:xfrm>
          <a:prstGeom prst="rect">
            <a:avLst/>
          </a:prstGeom>
          <a:noFill/>
        </p:spPr>
        <p:txBody>
          <a:bodyPr wrap="square" rtlCol="0">
            <a:spAutoFit/>
          </a:bodyPr>
          <a:lstStyle/>
          <a:p>
            <a:r>
              <a:rPr lang="en-US" sz="1600" i="1" dirty="0"/>
              <a:t>Why did we run this case study?</a:t>
            </a:r>
          </a:p>
        </p:txBody>
      </p:sp>
      <p:sp>
        <p:nvSpPr>
          <p:cNvPr id="11" name="TextBox 10">
            <a:extLst>
              <a:ext uri="{FF2B5EF4-FFF2-40B4-BE49-F238E27FC236}">
                <a16:creationId xmlns:a16="http://schemas.microsoft.com/office/drawing/2014/main" id="{744C54DD-7763-C148-5B2B-24201E14FDBA}"/>
              </a:ext>
            </a:extLst>
          </p:cNvPr>
          <p:cNvSpPr txBox="1"/>
          <p:nvPr/>
        </p:nvSpPr>
        <p:spPr>
          <a:xfrm>
            <a:off x="1273424" y="5924536"/>
            <a:ext cx="1457515" cy="369332"/>
          </a:xfrm>
          <a:prstGeom prst="rect">
            <a:avLst/>
          </a:prstGeom>
          <a:noFill/>
        </p:spPr>
        <p:txBody>
          <a:bodyPr wrap="none" rtlCol="0">
            <a:spAutoFit/>
          </a:bodyPr>
          <a:lstStyle/>
          <a:p>
            <a:r>
              <a:rPr lang="en-US" dirty="0"/>
              <a:t>We explored:</a:t>
            </a:r>
          </a:p>
        </p:txBody>
      </p:sp>
      <p:pic>
        <p:nvPicPr>
          <p:cNvPr id="13" name="Picture 12">
            <a:extLst>
              <a:ext uri="{FF2B5EF4-FFF2-40B4-BE49-F238E27FC236}">
                <a16:creationId xmlns:a16="http://schemas.microsoft.com/office/drawing/2014/main" id="{D55DAE2D-F0B6-233D-6AFD-A7A042A15EF6}"/>
              </a:ext>
            </a:extLst>
          </p:cNvPr>
          <p:cNvPicPr>
            <a:picLocks noChangeAspect="1"/>
          </p:cNvPicPr>
          <p:nvPr/>
        </p:nvPicPr>
        <p:blipFill>
          <a:blip r:embed="rId6"/>
          <a:stretch>
            <a:fillRect/>
          </a:stretch>
        </p:blipFill>
        <p:spPr>
          <a:xfrm rot="5400000">
            <a:off x="4643040" y="4649754"/>
            <a:ext cx="220774" cy="4984845"/>
          </a:xfrm>
          <a:prstGeom prst="rect">
            <a:avLst/>
          </a:prstGeom>
        </p:spPr>
      </p:pic>
      <p:sp>
        <p:nvSpPr>
          <p:cNvPr id="14" name="TextBox 13">
            <a:extLst>
              <a:ext uri="{FF2B5EF4-FFF2-40B4-BE49-F238E27FC236}">
                <a16:creationId xmlns:a16="http://schemas.microsoft.com/office/drawing/2014/main" id="{56DF23F1-8558-5EC7-25EE-25690F13B66C}"/>
              </a:ext>
            </a:extLst>
          </p:cNvPr>
          <p:cNvSpPr txBox="1"/>
          <p:nvPr/>
        </p:nvSpPr>
        <p:spPr>
          <a:xfrm>
            <a:off x="2254157" y="6447014"/>
            <a:ext cx="5256584" cy="584775"/>
          </a:xfrm>
          <a:prstGeom prst="rect">
            <a:avLst/>
          </a:prstGeom>
          <a:noFill/>
        </p:spPr>
        <p:txBody>
          <a:bodyPr wrap="square" rtlCol="0">
            <a:spAutoFit/>
          </a:bodyPr>
          <a:lstStyle/>
          <a:p>
            <a:r>
              <a:rPr lang="en-US" sz="1600" i="1" dirty="0"/>
              <a:t>How do the top brands measure against each other along key funnel metrics?</a:t>
            </a:r>
          </a:p>
        </p:txBody>
      </p:sp>
      <p:sp>
        <p:nvSpPr>
          <p:cNvPr id="16" name="TextBox 15">
            <a:extLst>
              <a:ext uri="{FF2B5EF4-FFF2-40B4-BE49-F238E27FC236}">
                <a16:creationId xmlns:a16="http://schemas.microsoft.com/office/drawing/2014/main" id="{2293E35A-B0E9-F104-78BB-81AACEC4D2A9}"/>
              </a:ext>
            </a:extLst>
          </p:cNvPr>
          <p:cNvSpPr txBox="1"/>
          <p:nvPr/>
        </p:nvSpPr>
        <p:spPr>
          <a:xfrm>
            <a:off x="2254157" y="7244609"/>
            <a:ext cx="5256584" cy="338554"/>
          </a:xfrm>
          <a:prstGeom prst="rect">
            <a:avLst/>
          </a:prstGeom>
          <a:noFill/>
        </p:spPr>
        <p:txBody>
          <a:bodyPr wrap="square" rtlCol="0">
            <a:spAutoFit/>
          </a:bodyPr>
          <a:lstStyle/>
          <a:p>
            <a:r>
              <a:rPr lang="en-US" sz="1600" i="1" dirty="0"/>
              <a:t>What is Jim Beams place in the market?</a:t>
            </a:r>
          </a:p>
        </p:txBody>
      </p:sp>
      <p:sp>
        <p:nvSpPr>
          <p:cNvPr id="17" name="TextBox 16">
            <a:extLst>
              <a:ext uri="{FF2B5EF4-FFF2-40B4-BE49-F238E27FC236}">
                <a16:creationId xmlns:a16="http://schemas.microsoft.com/office/drawing/2014/main" id="{48C9EC39-E452-D6BC-E184-37919990C4F2}"/>
              </a:ext>
            </a:extLst>
          </p:cNvPr>
          <p:cNvSpPr txBox="1"/>
          <p:nvPr/>
        </p:nvSpPr>
        <p:spPr>
          <a:xfrm>
            <a:off x="2254157" y="7905845"/>
            <a:ext cx="5256584" cy="584775"/>
          </a:xfrm>
          <a:prstGeom prst="rect">
            <a:avLst/>
          </a:prstGeom>
          <a:noFill/>
        </p:spPr>
        <p:txBody>
          <a:bodyPr wrap="square" rtlCol="0">
            <a:spAutoFit/>
          </a:bodyPr>
          <a:lstStyle/>
          <a:p>
            <a:r>
              <a:rPr lang="en-US" sz="1600" i="1" dirty="0"/>
              <a:t>What does Jim Beam do best and what are the areas of opportunity?</a:t>
            </a:r>
          </a:p>
        </p:txBody>
      </p:sp>
      <p:pic>
        <p:nvPicPr>
          <p:cNvPr id="18" name="Picture 17">
            <a:extLst>
              <a:ext uri="{FF2B5EF4-FFF2-40B4-BE49-F238E27FC236}">
                <a16:creationId xmlns:a16="http://schemas.microsoft.com/office/drawing/2014/main" id="{065E4B02-63CD-9315-8509-8F59AAD6BF19}"/>
              </a:ext>
            </a:extLst>
          </p:cNvPr>
          <p:cNvPicPr>
            <a:picLocks noChangeAspect="1"/>
          </p:cNvPicPr>
          <p:nvPr/>
        </p:nvPicPr>
        <p:blipFill>
          <a:blip r:embed="rId6"/>
          <a:stretch>
            <a:fillRect/>
          </a:stretch>
        </p:blipFill>
        <p:spPr>
          <a:xfrm rot="5400000">
            <a:off x="4643040" y="5193211"/>
            <a:ext cx="220774" cy="4984845"/>
          </a:xfrm>
          <a:prstGeom prst="rect">
            <a:avLst/>
          </a:prstGeom>
        </p:spPr>
      </p:pic>
      <p:pic>
        <p:nvPicPr>
          <p:cNvPr id="21" name="Graphic 20" descr="Champagne glasses outline">
            <a:extLst>
              <a:ext uri="{FF2B5EF4-FFF2-40B4-BE49-F238E27FC236}">
                <a16:creationId xmlns:a16="http://schemas.microsoft.com/office/drawing/2014/main" id="{09027BC2-0FD9-D9EF-6325-D4F45E0219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45004" y="7905813"/>
            <a:ext cx="647503" cy="647503"/>
          </a:xfrm>
          <a:prstGeom prst="rect">
            <a:avLst/>
          </a:prstGeom>
        </p:spPr>
      </p:pic>
      <p:pic>
        <p:nvPicPr>
          <p:cNvPr id="25" name="Graphic 24" descr="Shopping cart outline">
            <a:extLst>
              <a:ext uri="{FF2B5EF4-FFF2-40B4-BE49-F238E27FC236}">
                <a16:creationId xmlns:a16="http://schemas.microsoft.com/office/drawing/2014/main" id="{408AE102-8F1E-DF43-39DD-D6629DF5630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06654" y="6489801"/>
            <a:ext cx="529208" cy="529208"/>
          </a:xfrm>
          <a:prstGeom prst="rect">
            <a:avLst/>
          </a:prstGeom>
        </p:spPr>
      </p:pic>
      <p:pic>
        <p:nvPicPr>
          <p:cNvPr id="27" name="Graphic 26" descr="Bar graph with upward trend with solid fill">
            <a:extLst>
              <a:ext uri="{FF2B5EF4-FFF2-40B4-BE49-F238E27FC236}">
                <a16:creationId xmlns:a16="http://schemas.microsoft.com/office/drawing/2014/main" id="{C09AD59D-2896-198F-3C39-4CB1679EDA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04152" y="7180672"/>
            <a:ext cx="529208" cy="529208"/>
          </a:xfrm>
          <a:prstGeom prst="rect">
            <a:avLst/>
          </a:prstGeom>
        </p:spPr>
      </p:pic>
      <p:sp>
        <p:nvSpPr>
          <p:cNvPr id="28" name="TextBox 27">
            <a:extLst>
              <a:ext uri="{FF2B5EF4-FFF2-40B4-BE49-F238E27FC236}">
                <a16:creationId xmlns:a16="http://schemas.microsoft.com/office/drawing/2014/main" id="{0075D883-5B46-0096-6D39-8E97B11D4792}"/>
              </a:ext>
            </a:extLst>
          </p:cNvPr>
          <p:cNvSpPr txBox="1"/>
          <p:nvPr/>
        </p:nvSpPr>
        <p:spPr>
          <a:xfrm>
            <a:off x="409328" y="10379215"/>
            <a:ext cx="10339808" cy="276999"/>
          </a:xfrm>
          <a:prstGeom prst="rect">
            <a:avLst/>
          </a:prstGeom>
          <a:noFill/>
        </p:spPr>
        <p:txBody>
          <a:bodyPr wrap="square" rtlCol="0">
            <a:spAutoFit/>
          </a:bodyPr>
          <a:lstStyle/>
          <a:p>
            <a:r>
              <a:rPr lang="en-US" sz="1200" i="1" dirty="0"/>
              <a:t>The insights that follow represent the views, perceptions, and behaviors of 251 survey participants across the U.S. These interviews took place Q1, 2021.</a:t>
            </a:r>
          </a:p>
        </p:txBody>
      </p:sp>
      <p:sp>
        <p:nvSpPr>
          <p:cNvPr id="29" name="TextBox 28">
            <a:extLst>
              <a:ext uri="{FF2B5EF4-FFF2-40B4-BE49-F238E27FC236}">
                <a16:creationId xmlns:a16="http://schemas.microsoft.com/office/drawing/2014/main" id="{36C67427-4753-6208-CC36-3D900AE07AA3}"/>
              </a:ext>
            </a:extLst>
          </p:cNvPr>
          <p:cNvSpPr txBox="1"/>
          <p:nvPr/>
        </p:nvSpPr>
        <p:spPr>
          <a:xfrm>
            <a:off x="409328" y="10728126"/>
            <a:ext cx="10339808" cy="461665"/>
          </a:xfrm>
          <a:prstGeom prst="rect">
            <a:avLst/>
          </a:prstGeom>
          <a:noFill/>
        </p:spPr>
        <p:txBody>
          <a:bodyPr wrap="square" rtlCol="0">
            <a:spAutoFit/>
          </a:bodyPr>
          <a:lstStyle/>
          <a:p>
            <a:r>
              <a:rPr lang="en-US" sz="1200" i="1" dirty="0"/>
              <a:t>Given the relatively small sample size involved, these findings should be interpreted as directional at best. [Your Organization] advises validating these findings using larger sample sizes before taking action against the insights.</a:t>
            </a:r>
          </a:p>
        </p:txBody>
      </p:sp>
    </p:spTree>
    <p:extLst>
      <p:ext uri="{BB962C8B-B14F-4D97-AF65-F5344CB8AC3E}">
        <p14:creationId xmlns:p14="http://schemas.microsoft.com/office/powerpoint/2010/main" val="421259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5B8664-A4E9-1031-78E2-A4A2B12B0A29}"/>
              </a:ext>
            </a:extLst>
          </p:cNvPr>
          <p:cNvPicPr>
            <a:picLocks noChangeAspect="1"/>
          </p:cNvPicPr>
          <p:nvPr/>
        </p:nvPicPr>
        <p:blipFill>
          <a:blip r:embed="rId2"/>
          <a:stretch>
            <a:fillRect/>
          </a:stretch>
        </p:blipFill>
        <p:spPr>
          <a:xfrm>
            <a:off x="265312" y="61342"/>
            <a:ext cx="533400" cy="409575"/>
          </a:xfrm>
          <a:prstGeom prst="rect">
            <a:avLst/>
          </a:prstGeom>
        </p:spPr>
      </p:pic>
      <p:pic>
        <p:nvPicPr>
          <p:cNvPr id="10" name="Picture 9">
            <a:extLst>
              <a:ext uri="{FF2B5EF4-FFF2-40B4-BE49-F238E27FC236}">
                <a16:creationId xmlns:a16="http://schemas.microsoft.com/office/drawing/2014/main" id="{725F4A59-66AA-EA9A-4691-F348237E7DEB}"/>
              </a:ext>
            </a:extLst>
          </p:cNvPr>
          <p:cNvPicPr>
            <a:picLocks noChangeAspect="1"/>
          </p:cNvPicPr>
          <p:nvPr/>
        </p:nvPicPr>
        <p:blipFill>
          <a:blip r:embed="rId3"/>
          <a:stretch>
            <a:fillRect/>
          </a:stretch>
        </p:blipFill>
        <p:spPr>
          <a:xfrm>
            <a:off x="265312" y="473274"/>
            <a:ext cx="6810375" cy="114300"/>
          </a:xfrm>
          <a:prstGeom prst="rect">
            <a:avLst/>
          </a:prstGeom>
        </p:spPr>
      </p:pic>
      <mc:AlternateContent xmlns:mc="http://schemas.openxmlformats.org/markup-compatibility/2006" xmlns:cx4="http://schemas.microsoft.com/office/drawing/2016/5/10/chartex">
        <mc:Choice Requires="cx4">
          <p:graphicFrame>
            <p:nvGraphicFramePr>
              <p:cNvPr id="4" name="Chart 3">
                <a:extLst>
                  <a:ext uri="{FF2B5EF4-FFF2-40B4-BE49-F238E27FC236}">
                    <a16:creationId xmlns:a16="http://schemas.microsoft.com/office/drawing/2014/main" id="{D49D92D4-BED0-11EE-022F-C09BBF0141BC}"/>
                  </a:ext>
                </a:extLst>
              </p:cNvPr>
              <p:cNvGraphicFramePr/>
              <p:nvPr>
                <p:extLst>
                  <p:ext uri="{D42A27DB-BD31-4B8C-83A1-F6EECF244321}">
                    <p14:modId xmlns:p14="http://schemas.microsoft.com/office/powerpoint/2010/main" val="4200374436"/>
                  </p:ext>
                </p:extLst>
              </p:nvPr>
            </p:nvGraphicFramePr>
            <p:xfrm>
              <a:off x="598687" y="3171988"/>
              <a:ext cx="11049098" cy="7120929"/>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4" name="Chart 3">
                <a:extLst>
                  <a:ext uri="{FF2B5EF4-FFF2-40B4-BE49-F238E27FC236}">
                    <a16:creationId xmlns:a16="http://schemas.microsoft.com/office/drawing/2014/main" id="{D49D92D4-BED0-11EE-022F-C09BBF0141BC}"/>
                  </a:ext>
                </a:extLst>
              </p:cNvPr>
              <p:cNvPicPr>
                <a:picLocks noGrp="1" noRot="1" noChangeAspect="1" noMove="1" noResize="1" noEditPoints="1" noAdjustHandles="1" noChangeArrowheads="1" noChangeShapeType="1"/>
              </p:cNvPicPr>
              <p:nvPr/>
            </p:nvPicPr>
            <p:blipFill>
              <a:blip r:embed="rId7"/>
              <a:stretch>
                <a:fillRect/>
              </a:stretch>
            </p:blipFill>
            <p:spPr>
              <a:xfrm>
                <a:off x="598687" y="3171988"/>
                <a:ext cx="11049098" cy="7120929"/>
              </a:xfrm>
              <a:prstGeom prst="rect">
                <a:avLst/>
              </a:prstGeom>
            </p:spPr>
          </p:pic>
        </mc:Fallback>
      </mc:AlternateContent>
      <p:sp>
        <p:nvSpPr>
          <p:cNvPr id="9" name="TextBox 8">
            <a:extLst>
              <a:ext uri="{FF2B5EF4-FFF2-40B4-BE49-F238E27FC236}">
                <a16:creationId xmlns:a16="http://schemas.microsoft.com/office/drawing/2014/main" id="{2B481F8B-48D7-4EAF-4A14-EAA887C45B76}"/>
              </a:ext>
            </a:extLst>
          </p:cNvPr>
          <p:cNvSpPr txBox="1"/>
          <p:nvPr/>
        </p:nvSpPr>
        <p:spPr>
          <a:xfrm>
            <a:off x="962924" y="133542"/>
            <a:ext cx="9937104" cy="338554"/>
          </a:xfrm>
          <a:prstGeom prst="rect">
            <a:avLst/>
          </a:prstGeom>
          <a:noFill/>
        </p:spPr>
        <p:txBody>
          <a:bodyPr wrap="square" rtlCol="0">
            <a:spAutoFit/>
          </a:bodyPr>
          <a:lstStyle/>
          <a:p>
            <a:r>
              <a:rPr lang="en-US" sz="1600" i="1" dirty="0"/>
              <a:t>Who was surveyed?</a:t>
            </a:r>
          </a:p>
        </p:txBody>
      </p:sp>
      <p:pic>
        <p:nvPicPr>
          <p:cNvPr id="19" name="Picture 18">
            <a:extLst>
              <a:ext uri="{FF2B5EF4-FFF2-40B4-BE49-F238E27FC236}">
                <a16:creationId xmlns:a16="http://schemas.microsoft.com/office/drawing/2014/main" id="{0D29E979-2E3D-612D-4A42-755F43B79914}"/>
              </a:ext>
            </a:extLst>
          </p:cNvPr>
          <p:cNvPicPr>
            <a:picLocks noChangeAspect="1"/>
          </p:cNvPicPr>
          <p:nvPr/>
        </p:nvPicPr>
        <p:blipFill>
          <a:blip r:embed="rId8"/>
          <a:stretch>
            <a:fillRect/>
          </a:stretch>
        </p:blipFill>
        <p:spPr>
          <a:xfrm>
            <a:off x="12722696" y="4649738"/>
            <a:ext cx="4743450" cy="3600450"/>
          </a:xfrm>
          <a:prstGeom prst="rect">
            <a:avLst/>
          </a:prstGeom>
        </p:spPr>
      </p:pic>
      <p:sp>
        <p:nvSpPr>
          <p:cNvPr id="20" name="TextBox 19">
            <a:extLst>
              <a:ext uri="{FF2B5EF4-FFF2-40B4-BE49-F238E27FC236}">
                <a16:creationId xmlns:a16="http://schemas.microsoft.com/office/drawing/2014/main" id="{B47749C7-56C3-78EB-B432-EDEB374B9E79}"/>
              </a:ext>
            </a:extLst>
          </p:cNvPr>
          <p:cNvSpPr txBox="1"/>
          <p:nvPr/>
        </p:nvSpPr>
        <p:spPr>
          <a:xfrm>
            <a:off x="5268259" y="2910378"/>
            <a:ext cx="1709953" cy="523220"/>
          </a:xfrm>
          <a:prstGeom prst="rect">
            <a:avLst/>
          </a:prstGeom>
          <a:noFill/>
        </p:spPr>
        <p:txBody>
          <a:bodyPr wrap="square" rtlCol="0">
            <a:spAutoFit/>
          </a:bodyPr>
          <a:lstStyle/>
          <a:p>
            <a:r>
              <a:rPr lang="en-US" sz="2800" b="1" dirty="0">
                <a:solidFill>
                  <a:schemeClr val="accent5">
                    <a:lumMod val="50000"/>
                  </a:schemeClr>
                </a:solidFill>
              </a:rPr>
              <a:t>LOCATION</a:t>
            </a:r>
          </a:p>
        </p:txBody>
      </p:sp>
      <p:sp>
        <p:nvSpPr>
          <p:cNvPr id="21" name="TextBox 20">
            <a:extLst>
              <a:ext uri="{FF2B5EF4-FFF2-40B4-BE49-F238E27FC236}">
                <a16:creationId xmlns:a16="http://schemas.microsoft.com/office/drawing/2014/main" id="{249475D8-CBCB-33A5-C148-BC35BA54D381}"/>
              </a:ext>
            </a:extLst>
          </p:cNvPr>
          <p:cNvSpPr txBox="1"/>
          <p:nvPr/>
        </p:nvSpPr>
        <p:spPr>
          <a:xfrm>
            <a:off x="16682659" y="5776347"/>
            <a:ext cx="1152128" cy="646331"/>
          </a:xfrm>
          <a:prstGeom prst="rect">
            <a:avLst/>
          </a:prstGeom>
          <a:noFill/>
        </p:spPr>
        <p:txBody>
          <a:bodyPr wrap="square" rtlCol="0">
            <a:spAutoFit/>
          </a:bodyPr>
          <a:lstStyle/>
          <a:p>
            <a:pPr algn="ctr"/>
            <a:r>
              <a:rPr lang="en-US" b="1" dirty="0">
                <a:solidFill>
                  <a:schemeClr val="accent5">
                    <a:lumMod val="50000"/>
                  </a:schemeClr>
                </a:solidFill>
              </a:rPr>
              <a:t>59%</a:t>
            </a:r>
          </a:p>
          <a:p>
            <a:pPr algn="ctr"/>
            <a:r>
              <a:rPr lang="en-US" b="1" dirty="0">
                <a:solidFill>
                  <a:schemeClr val="accent5">
                    <a:lumMod val="50000"/>
                  </a:schemeClr>
                </a:solidFill>
              </a:rPr>
              <a:t>FEMALE</a:t>
            </a:r>
          </a:p>
        </p:txBody>
      </p:sp>
      <p:sp>
        <p:nvSpPr>
          <p:cNvPr id="22" name="TextBox 21">
            <a:extLst>
              <a:ext uri="{FF2B5EF4-FFF2-40B4-BE49-F238E27FC236}">
                <a16:creationId xmlns:a16="http://schemas.microsoft.com/office/drawing/2014/main" id="{8099BDAD-47EA-5FCC-8E89-079143C63E23}"/>
              </a:ext>
            </a:extLst>
          </p:cNvPr>
          <p:cNvSpPr txBox="1"/>
          <p:nvPr/>
        </p:nvSpPr>
        <p:spPr>
          <a:xfrm>
            <a:off x="16682659" y="7934537"/>
            <a:ext cx="1152128" cy="646331"/>
          </a:xfrm>
          <a:prstGeom prst="rect">
            <a:avLst/>
          </a:prstGeom>
          <a:noFill/>
        </p:spPr>
        <p:txBody>
          <a:bodyPr wrap="square" rtlCol="0">
            <a:spAutoFit/>
          </a:bodyPr>
          <a:lstStyle/>
          <a:p>
            <a:pPr algn="ctr"/>
            <a:r>
              <a:rPr lang="en-US" b="1" dirty="0">
                <a:solidFill>
                  <a:schemeClr val="accent5">
                    <a:lumMod val="50000"/>
                  </a:schemeClr>
                </a:solidFill>
              </a:rPr>
              <a:t>41%</a:t>
            </a:r>
          </a:p>
          <a:p>
            <a:pPr algn="ctr"/>
            <a:r>
              <a:rPr lang="en-US" b="1" dirty="0">
                <a:solidFill>
                  <a:schemeClr val="accent5">
                    <a:lumMod val="50000"/>
                  </a:schemeClr>
                </a:solidFill>
              </a:rPr>
              <a:t>MALE</a:t>
            </a:r>
          </a:p>
        </p:txBody>
      </p:sp>
      <p:sp>
        <p:nvSpPr>
          <p:cNvPr id="24" name="TextBox 23">
            <a:extLst>
              <a:ext uri="{FF2B5EF4-FFF2-40B4-BE49-F238E27FC236}">
                <a16:creationId xmlns:a16="http://schemas.microsoft.com/office/drawing/2014/main" id="{CD875C19-6B3D-0552-986F-E5DF4D1A5ADB}"/>
              </a:ext>
            </a:extLst>
          </p:cNvPr>
          <p:cNvSpPr txBox="1"/>
          <p:nvPr/>
        </p:nvSpPr>
        <p:spPr>
          <a:xfrm>
            <a:off x="1057400" y="906661"/>
            <a:ext cx="18312500" cy="461665"/>
          </a:xfrm>
          <a:prstGeom prst="rect">
            <a:avLst/>
          </a:prstGeom>
          <a:noFill/>
        </p:spPr>
        <p:txBody>
          <a:bodyPr wrap="square" rtlCol="0">
            <a:spAutoFit/>
          </a:bodyPr>
          <a:lstStyle/>
          <a:p>
            <a:r>
              <a:rPr lang="en-US" sz="2400" dirty="0"/>
              <a:t>This survey took responses from a small pool of consumers from all over the United States with the grand majority being Millennials. </a:t>
            </a:r>
          </a:p>
        </p:txBody>
      </p:sp>
      <p:sp>
        <p:nvSpPr>
          <p:cNvPr id="25" name="TextBox 24">
            <a:extLst>
              <a:ext uri="{FF2B5EF4-FFF2-40B4-BE49-F238E27FC236}">
                <a16:creationId xmlns:a16="http://schemas.microsoft.com/office/drawing/2014/main" id="{232DF0F1-CFF2-EEC9-80BE-28C8760E4595}"/>
              </a:ext>
            </a:extLst>
          </p:cNvPr>
          <p:cNvSpPr txBox="1"/>
          <p:nvPr/>
        </p:nvSpPr>
        <p:spPr>
          <a:xfrm>
            <a:off x="409328" y="10705798"/>
            <a:ext cx="17353928" cy="338554"/>
          </a:xfrm>
          <a:prstGeom prst="rect">
            <a:avLst/>
          </a:prstGeom>
          <a:noFill/>
        </p:spPr>
        <p:txBody>
          <a:bodyPr wrap="square" rtlCol="0">
            <a:spAutoFit/>
          </a:bodyPr>
          <a:lstStyle/>
          <a:p>
            <a:pPr algn="ctr"/>
            <a:r>
              <a:rPr lang="en-US" sz="1600" i="1" dirty="0">
                <a:solidFill>
                  <a:schemeClr val="bg1">
                    <a:lumMod val="65000"/>
                  </a:schemeClr>
                </a:solidFill>
              </a:rPr>
              <a:t>A combined 36% of survey replies came from New York, California, Georgia, and Florida.</a:t>
            </a:r>
          </a:p>
        </p:txBody>
      </p:sp>
      <p:pic>
        <p:nvPicPr>
          <p:cNvPr id="27" name="Graphic 26" descr="Marker with solid fill">
            <a:extLst>
              <a:ext uri="{FF2B5EF4-FFF2-40B4-BE49-F238E27FC236}">
                <a16:creationId xmlns:a16="http://schemas.microsoft.com/office/drawing/2014/main" id="{644B9415-1CBF-FDFE-550D-7AC02E3B03B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11463" y="8957588"/>
            <a:ext cx="346937" cy="346937"/>
          </a:xfrm>
          <a:prstGeom prst="rect">
            <a:avLst/>
          </a:prstGeom>
        </p:spPr>
      </p:pic>
      <p:pic>
        <p:nvPicPr>
          <p:cNvPr id="28" name="Graphic 27" descr="Marker with solid fill">
            <a:extLst>
              <a:ext uri="{FF2B5EF4-FFF2-40B4-BE49-F238E27FC236}">
                <a16:creationId xmlns:a16="http://schemas.microsoft.com/office/drawing/2014/main" id="{D4B9FFF1-E974-0F83-18C0-6987D5235B8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49488" y="6665962"/>
            <a:ext cx="346937" cy="346937"/>
          </a:xfrm>
          <a:prstGeom prst="rect">
            <a:avLst/>
          </a:prstGeom>
        </p:spPr>
      </p:pic>
      <p:pic>
        <p:nvPicPr>
          <p:cNvPr id="29" name="Graphic 28" descr="Marker with solid fill">
            <a:extLst>
              <a:ext uri="{FF2B5EF4-FFF2-40B4-BE49-F238E27FC236}">
                <a16:creationId xmlns:a16="http://schemas.microsoft.com/office/drawing/2014/main" id="{E97BC192-D6C8-D036-B4BD-ABA99AAB9EF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91057" y="4873919"/>
            <a:ext cx="346937" cy="346937"/>
          </a:xfrm>
          <a:prstGeom prst="rect">
            <a:avLst/>
          </a:prstGeom>
        </p:spPr>
      </p:pic>
      <p:pic>
        <p:nvPicPr>
          <p:cNvPr id="30" name="Graphic 29" descr="Marker with solid fill">
            <a:extLst>
              <a:ext uri="{FF2B5EF4-FFF2-40B4-BE49-F238E27FC236}">
                <a16:creationId xmlns:a16="http://schemas.microsoft.com/office/drawing/2014/main" id="{3604E193-7F01-AC9F-E4D1-0CADE02C75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12823" y="7761068"/>
            <a:ext cx="346937" cy="346937"/>
          </a:xfrm>
          <a:prstGeom prst="rect">
            <a:avLst/>
          </a:prstGeom>
        </p:spPr>
      </p:pic>
      <p:sp>
        <p:nvSpPr>
          <p:cNvPr id="35" name="TextBox 34">
            <a:extLst>
              <a:ext uri="{FF2B5EF4-FFF2-40B4-BE49-F238E27FC236}">
                <a16:creationId xmlns:a16="http://schemas.microsoft.com/office/drawing/2014/main" id="{E7C274B8-9540-CCCC-5931-443EAE0CADB3}"/>
              </a:ext>
            </a:extLst>
          </p:cNvPr>
          <p:cNvSpPr txBox="1"/>
          <p:nvPr/>
        </p:nvSpPr>
        <p:spPr>
          <a:xfrm>
            <a:off x="14173387" y="4676568"/>
            <a:ext cx="926698" cy="523220"/>
          </a:xfrm>
          <a:prstGeom prst="rect">
            <a:avLst/>
          </a:prstGeom>
          <a:noFill/>
        </p:spPr>
        <p:txBody>
          <a:bodyPr wrap="square" rtlCol="0">
            <a:spAutoFit/>
          </a:bodyPr>
          <a:lstStyle/>
          <a:p>
            <a:r>
              <a:rPr lang="en-US" sz="2800" b="1" dirty="0">
                <a:solidFill>
                  <a:schemeClr val="accent5">
                    <a:lumMod val="50000"/>
                  </a:schemeClr>
                </a:solidFill>
              </a:rPr>
              <a:t>AGE</a:t>
            </a:r>
          </a:p>
        </p:txBody>
      </p:sp>
      <p:pic>
        <p:nvPicPr>
          <p:cNvPr id="37" name="Graphic 36" descr="Map with pin with solid fill">
            <a:extLst>
              <a:ext uri="{FF2B5EF4-FFF2-40B4-BE49-F238E27FC236}">
                <a16:creationId xmlns:a16="http://schemas.microsoft.com/office/drawing/2014/main" id="{B48E1A64-E761-6311-EEFC-8392CE1E4F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8712" y="10062084"/>
            <a:ext cx="461665" cy="461665"/>
          </a:xfrm>
          <a:prstGeom prst="rect">
            <a:avLst/>
          </a:prstGeom>
        </p:spPr>
      </p:pic>
      <p:pic>
        <p:nvPicPr>
          <p:cNvPr id="14" name="Picture 13">
            <a:extLst>
              <a:ext uri="{FF2B5EF4-FFF2-40B4-BE49-F238E27FC236}">
                <a16:creationId xmlns:a16="http://schemas.microsoft.com/office/drawing/2014/main" id="{8827266D-4C08-D215-B461-1188C7186B53}"/>
              </a:ext>
            </a:extLst>
          </p:cNvPr>
          <p:cNvPicPr>
            <a:picLocks noChangeAspect="1"/>
          </p:cNvPicPr>
          <p:nvPr/>
        </p:nvPicPr>
        <p:blipFill>
          <a:blip r:embed="rId13"/>
          <a:stretch>
            <a:fillRect/>
          </a:stretch>
        </p:blipFill>
        <p:spPr>
          <a:xfrm>
            <a:off x="17981769" y="10454371"/>
            <a:ext cx="2064185" cy="638175"/>
          </a:xfrm>
          <a:prstGeom prst="rect">
            <a:avLst/>
          </a:prstGeom>
        </p:spPr>
      </p:pic>
      <p:pic>
        <p:nvPicPr>
          <p:cNvPr id="32" name="Picture 31">
            <a:extLst>
              <a:ext uri="{FF2B5EF4-FFF2-40B4-BE49-F238E27FC236}">
                <a16:creationId xmlns:a16="http://schemas.microsoft.com/office/drawing/2014/main" id="{FA77C4FF-9FD2-7CC0-6809-E1C0E1B8DD2C}"/>
              </a:ext>
            </a:extLst>
          </p:cNvPr>
          <p:cNvPicPr>
            <a:picLocks noChangeAspect="1"/>
          </p:cNvPicPr>
          <p:nvPr/>
        </p:nvPicPr>
        <p:blipFill>
          <a:blip r:embed="rId14"/>
          <a:stretch>
            <a:fillRect/>
          </a:stretch>
        </p:blipFill>
        <p:spPr>
          <a:xfrm>
            <a:off x="358543" y="652759"/>
            <a:ext cx="346937" cy="460223"/>
          </a:xfrm>
          <a:prstGeom prst="rect">
            <a:avLst/>
          </a:prstGeom>
        </p:spPr>
      </p:pic>
    </p:spTree>
    <p:extLst>
      <p:ext uri="{BB962C8B-B14F-4D97-AF65-F5344CB8AC3E}">
        <p14:creationId xmlns:p14="http://schemas.microsoft.com/office/powerpoint/2010/main" val="863395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80C68-B6BE-ADA1-BA2D-F695711C751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88AAFC0-21BF-4CCB-5F76-841DCE005EE3}"/>
              </a:ext>
            </a:extLst>
          </p:cNvPr>
          <p:cNvPicPr>
            <a:picLocks noChangeAspect="1"/>
          </p:cNvPicPr>
          <p:nvPr/>
        </p:nvPicPr>
        <p:blipFill>
          <a:blip r:embed="rId2"/>
          <a:stretch>
            <a:fillRect/>
          </a:stretch>
        </p:blipFill>
        <p:spPr>
          <a:xfrm>
            <a:off x="265312" y="61342"/>
            <a:ext cx="533400" cy="409575"/>
          </a:xfrm>
          <a:prstGeom prst="rect">
            <a:avLst/>
          </a:prstGeom>
        </p:spPr>
      </p:pic>
      <p:pic>
        <p:nvPicPr>
          <p:cNvPr id="10" name="Picture 9">
            <a:extLst>
              <a:ext uri="{FF2B5EF4-FFF2-40B4-BE49-F238E27FC236}">
                <a16:creationId xmlns:a16="http://schemas.microsoft.com/office/drawing/2014/main" id="{1CF1A66B-499E-1B1A-FA8C-4FC5C5325874}"/>
              </a:ext>
            </a:extLst>
          </p:cNvPr>
          <p:cNvPicPr>
            <a:picLocks noChangeAspect="1"/>
          </p:cNvPicPr>
          <p:nvPr/>
        </p:nvPicPr>
        <p:blipFill>
          <a:blip r:embed="rId3"/>
          <a:stretch>
            <a:fillRect/>
          </a:stretch>
        </p:blipFill>
        <p:spPr>
          <a:xfrm>
            <a:off x="265312" y="473274"/>
            <a:ext cx="6810375" cy="114300"/>
          </a:xfrm>
          <a:prstGeom prst="rect">
            <a:avLst/>
          </a:prstGeom>
        </p:spPr>
      </p:pic>
      <mc:AlternateContent xmlns:mc="http://schemas.openxmlformats.org/markup-compatibility/2006">
        <mc:Choice xmlns:cx4="http://schemas.microsoft.com/office/drawing/2016/5/10/chartex" Requires="cx4">
          <p:graphicFrame>
            <p:nvGraphicFramePr>
              <p:cNvPr id="4" name="Chart 3">
                <a:extLst>
                  <a:ext uri="{FF2B5EF4-FFF2-40B4-BE49-F238E27FC236}">
                    <a16:creationId xmlns:a16="http://schemas.microsoft.com/office/drawing/2014/main" id="{75D26665-8217-6FF1-778C-62F20DB94C26}"/>
                  </a:ext>
                </a:extLst>
              </p:cNvPr>
              <p:cNvGraphicFramePr/>
              <p:nvPr>
                <p:extLst>
                  <p:ext uri="{D42A27DB-BD31-4B8C-83A1-F6EECF244321}">
                    <p14:modId xmlns:p14="http://schemas.microsoft.com/office/powerpoint/2010/main" val="3759482766"/>
                  </p:ext>
                </p:extLst>
              </p:nvPr>
            </p:nvGraphicFramePr>
            <p:xfrm>
              <a:off x="598687" y="3171988"/>
              <a:ext cx="11049098" cy="7120929"/>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4" name="Chart 3">
                <a:extLst>
                  <a:ext uri="{FF2B5EF4-FFF2-40B4-BE49-F238E27FC236}">
                    <a16:creationId xmlns:a16="http://schemas.microsoft.com/office/drawing/2014/main" id="{75D26665-8217-6FF1-778C-62F20DB94C26}"/>
                  </a:ext>
                </a:extLst>
              </p:cNvPr>
              <p:cNvPicPr>
                <a:picLocks noGrp="1" noRot="1" noChangeAspect="1" noMove="1" noResize="1" noEditPoints="1" noAdjustHandles="1" noChangeArrowheads="1" noChangeShapeType="1"/>
              </p:cNvPicPr>
              <p:nvPr/>
            </p:nvPicPr>
            <p:blipFill>
              <a:blip r:embed="rId5"/>
              <a:stretch>
                <a:fillRect/>
              </a:stretch>
            </p:blipFill>
            <p:spPr>
              <a:xfrm>
                <a:off x="598687" y="3171988"/>
                <a:ext cx="11049098" cy="7120929"/>
              </a:xfrm>
              <a:prstGeom prst="rect">
                <a:avLst/>
              </a:prstGeom>
            </p:spPr>
          </p:pic>
        </mc:Fallback>
      </mc:AlternateContent>
      <p:sp>
        <p:nvSpPr>
          <p:cNvPr id="9" name="TextBox 8">
            <a:extLst>
              <a:ext uri="{FF2B5EF4-FFF2-40B4-BE49-F238E27FC236}">
                <a16:creationId xmlns:a16="http://schemas.microsoft.com/office/drawing/2014/main" id="{DFC077C9-34F0-317D-DF83-1557684DF3A9}"/>
              </a:ext>
            </a:extLst>
          </p:cNvPr>
          <p:cNvSpPr txBox="1"/>
          <p:nvPr/>
        </p:nvSpPr>
        <p:spPr>
          <a:xfrm>
            <a:off x="962924" y="133542"/>
            <a:ext cx="9937104" cy="338554"/>
          </a:xfrm>
          <a:prstGeom prst="rect">
            <a:avLst/>
          </a:prstGeom>
          <a:noFill/>
        </p:spPr>
        <p:txBody>
          <a:bodyPr wrap="square" rtlCol="0">
            <a:spAutoFit/>
          </a:bodyPr>
          <a:lstStyle/>
          <a:p>
            <a:r>
              <a:rPr lang="en-US" sz="1600" i="1" dirty="0"/>
              <a:t>What are the key funnel metrics?</a:t>
            </a:r>
          </a:p>
        </p:txBody>
      </p:sp>
      <p:sp>
        <p:nvSpPr>
          <p:cNvPr id="24" name="TextBox 23">
            <a:extLst>
              <a:ext uri="{FF2B5EF4-FFF2-40B4-BE49-F238E27FC236}">
                <a16:creationId xmlns:a16="http://schemas.microsoft.com/office/drawing/2014/main" id="{35579DC6-6986-8CD6-5E0D-E9C55E017323}"/>
              </a:ext>
            </a:extLst>
          </p:cNvPr>
          <p:cNvSpPr txBox="1"/>
          <p:nvPr/>
        </p:nvSpPr>
        <p:spPr>
          <a:xfrm>
            <a:off x="1057400" y="906661"/>
            <a:ext cx="18312500" cy="830997"/>
          </a:xfrm>
          <a:prstGeom prst="rect">
            <a:avLst/>
          </a:prstGeom>
          <a:noFill/>
        </p:spPr>
        <p:txBody>
          <a:bodyPr wrap="square" rtlCol="0">
            <a:spAutoFit/>
          </a:bodyPr>
          <a:lstStyle/>
          <a:p>
            <a:pPr algn="ctr"/>
            <a:r>
              <a:rPr lang="en-US" sz="2400" dirty="0"/>
              <a:t>Our key funnel metrics showcase the journey from broad brand awareness, narrowing down to fewer consumers as we reach familiarity and consideration. Retention represents an opportunity to convert awareness into lasting loyalty.</a:t>
            </a:r>
          </a:p>
        </p:txBody>
      </p:sp>
      <p:pic>
        <p:nvPicPr>
          <p:cNvPr id="14" name="Picture 13">
            <a:extLst>
              <a:ext uri="{FF2B5EF4-FFF2-40B4-BE49-F238E27FC236}">
                <a16:creationId xmlns:a16="http://schemas.microsoft.com/office/drawing/2014/main" id="{B3942F35-EC16-245B-859B-3A6811AC35E7}"/>
              </a:ext>
            </a:extLst>
          </p:cNvPr>
          <p:cNvPicPr>
            <a:picLocks noChangeAspect="1"/>
          </p:cNvPicPr>
          <p:nvPr/>
        </p:nvPicPr>
        <p:blipFill>
          <a:blip r:embed="rId6"/>
          <a:stretch>
            <a:fillRect/>
          </a:stretch>
        </p:blipFill>
        <p:spPr>
          <a:xfrm>
            <a:off x="17981769" y="10454371"/>
            <a:ext cx="2064185" cy="638175"/>
          </a:xfrm>
          <a:prstGeom prst="rect">
            <a:avLst/>
          </a:prstGeom>
        </p:spPr>
      </p:pic>
      <p:pic>
        <p:nvPicPr>
          <p:cNvPr id="32" name="Picture 31">
            <a:extLst>
              <a:ext uri="{FF2B5EF4-FFF2-40B4-BE49-F238E27FC236}">
                <a16:creationId xmlns:a16="http://schemas.microsoft.com/office/drawing/2014/main" id="{C0F08EE5-A5DB-52B7-C11C-41FF742AD957}"/>
              </a:ext>
            </a:extLst>
          </p:cNvPr>
          <p:cNvPicPr>
            <a:picLocks noChangeAspect="1"/>
          </p:cNvPicPr>
          <p:nvPr/>
        </p:nvPicPr>
        <p:blipFill>
          <a:blip r:embed="rId7"/>
          <a:stretch>
            <a:fillRect/>
          </a:stretch>
        </p:blipFill>
        <p:spPr>
          <a:xfrm>
            <a:off x="358543" y="652759"/>
            <a:ext cx="346937" cy="460223"/>
          </a:xfrm>
          <a:prstGeom prst="rect">
            <a:avLst/>
          </a:prstGeom>
        </p:spPr>
      </p:pic>
      <p:pic>
        <p:nvPicPr>
          <p:cNvPr id="16" name="Picture 15">
            <a:extLst>
              <a:ext uri="{FF2B5EF4-FFF2-40B4-BE49-F238E27FC236}">
                <a16:creationId xmlns:a16="http://schemas.microsoft.com/office/drawing/2014/main" id="{79612D53-A83F-9868-2B21-B628F1B4DB6E}"/>
              </a:ext>
            </a:extLst>
          </p:cNvPr>
          <p:cNvPicPr>
            <a:picLocks noChangeAspect="1"/>
          </p:cNvPicPr>
          <p:nvPr/>
        </p:nvPicPr>
        <p:blipFill>
          <a:blip r:embed="rId8"/>
          <a:stretch>
            <a:fillRect/>
          </a:stretch>
        </p:blipFill>
        <p:spPr>
          <a:xfrm>
            <a:off x="4951087" y="2276489"/>
            <a:ext cx="10525125" cy="7639050"/>
          </a:xfrm>
          <a:prstGeom prst="rect">
            <a:avLst/>
          </a:prstGeom>
        </p:spPr>
      </p:pic>
      <p:pic>
        <p:nvPicPr>
          <p:cNvPr id="33" name="Picture 32">
            <a:extLst>
              <a:ext uri="{FF2B5EF4-FFF2-40B4-BE49-F238E27FC236}">
                <a16:creationId xmlns:a16="http://schemas.microsoft.com/office/drawing/2014/main" id="{223B38A6-9616-3B1A-BB61-2162149A0CA6}"/>
              </a:ext>
            </a:extLst>
          </p:cNvPr>
          <p:cNvPicPr>
            <a:picLocks noChangeAspect="1"/>
          </p:cNvPicPr>
          <p:nvPr/>
        </p:nvPicPr>
        <p:blipFill>
          <a:blip r:embed="rId9"/>
          <a:stretch>
            <a:fillRect/>
          </a:stretch>
        </p:blipFill>
        <p:spPr>
          <a:xfrm>
            <a:off x="18957416" y="2057450"/>
            <a:ext cx="1162050" cy="2419350"/>
          </a:xfrm>
          <a:prstGeom prst="rect">
            <a:avLst/>
          </a:prstGeom>
        </p:spPr>
      </p:pic>
      <p:pic>
        <p:nvPicPr>
          <p:cNvPr id="36" name="Picture 35">
            <a:extLst>
              <a:ext uri="{FF2B5EF4-FFF2-40B4-BE49-F238E27FC236}">
                <a16:creationId xmlns:a16="http://schemas.microsoft.com/office/drawing/2014/main" id="{ACDE10EF-A235-E5D2-D68D-E5C6E965C9DC}"/>
              </a:ext>
            </a:extLst>
          </p:cNvPr>
          <p:cNvPicPr>
            <a:picLocks noChangeAspect="1"/>
          </p:cNvPicPr>
          <p:nvPr/>
        </p:nvPicPr>
        <p:blipFill>
          <a:blip r:embed="rId10"/>
          <a:stretch>
            <a:fillRect/>
          </a:stretch>
        </p:blipFill>
        <p:spPr>
          <a:xfrm>
            <a:off x="0" y="7314034"/>
            <a:ext cx="857250" cy="1752600"/>
          </a:xfrm>
          <a:prstGeom prst="rect">
            <a:avLst/>
          </a:prstGeom>
        </p:spPr>
      </p:pic>
      <p:sp>
        <p:nvSpPr>
          <p:cNvPr id="40" name="TextBox 39">
            <a:extLst>
              <a:ext uri="{FF2B5EF4-FFF2-40B4-BE49-F238E27FC236}">
                <a16:creationId xmlns:a16="http://schemas.microsoft.com/office/drawing/2014/main" id="{E28E9476-EF13-19A2-032E-E8E4CAE1E80B}"/>
              </a:ext>
            </a:extLst>
          </p:cNvPr>
          <p:cNvSpPr txBox="1"/>
          <p:nvPr/>
        </p:nvSpPr>
        <p:spPr>
          <a:xfrm>
            <a:off x="409328" y="10705798"/>
            <a:ext cx="17353928" cy="338554"/>
          </a:xfrm>
          <a:prstGeom prst="rect">
            <a:avLst/>
          </a:prstGeom>
          <a:noFill/>
        </p:spPr>
        <p:txBody>
          <a:bodyPr wrap="square" rtlCol="0">
            <a:spAutoFit/>
          </a:bodyPr>
          <a:lstStyle/>
          <a:p>
            <a:pPr algn="ctr"/>
            <a:r>
              <a:rPr lang="en-US" sz="1600" i="1" dirty="0">
                <a:solidFill>
                  <a:schemeClr val="bg1">
                    <a:lumMod val="65000"/>
                  </a:schemeClr>
                </a:solidFill>
              </a:rPr>
              <a:t>You will see a metric labeled “P12M”. This is referring to consumers who’ve purchased the product in the past 12 months.</a:t>
            </a:r>
          </a:p>
        </p:txBody>
      </p:sp>
    </p:spTree>
    <p:extLst>
      <p:ext uri="{BB962C8B-B14F-4D97-AF65-F5344CB8AC3E}">
        <p14:creationId xmlns:p14="http://schemas.microsoft.com/office/powerpoint/2010/main" val="4120483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5B8664-A4E9-1031-78E2-A4A2B12B0A29}"/>
              </a:ext>
            </a:extLst>
          </p:cNvPr>
          <p:cNvPicPr>
            <a:picLocks noChangeAspect="1"/>
          </p:cNvPicPr>
          <p:nvPr/>
        </p:nvPicPr>
        <p:blipFill>
          <a:blip r:embed="rId2"/>
          <a:stretch>
            <a:fillRect/>
          </a:stretch>
        </p:blipFill>
        <p:spPr>
          <a:xfrm>
            <a:off x="265312" y="61342"/>
            <a:ext cx="533400" cy="409575"/>
          </a:xfrm>
          <a:prstGeom prst="rect">
            <a:avLst/>
          </a:prstGeom>
        </p:spPr>
      </p:pic>
      <p:pic>
        <p:nvPicPr>
          <p:cNvPr id="10" name="Picture 9">
            <a:extLst>
              <a:ext uri="{FF2B5EF4-FFF2-40B4-BE49-F238E27FC236}">
                <a16:creationId xmlns:a16="http://schemas.microsoft.com/office/drawing/2014/main" id="{725F4A59-66AA-EA9A-4691-F348237E7DEB}"/>
              </a:ext>
            </a:extLst>
          </p:cNvPr>
          <p:cNvPicPr>
            <a:picLocks noChangeAspect="1"/>
          </p:cNvPicPr>
          <p:nvPr/>
        </p:nvPicPr>
        <p:blipFill>
          <a:blip r:embed="rId3"/>
          <a:stretch>
            <a:fillRect/>
          </a:stretch>
        </p:blipFill>
        <p:spPr>
          <a:xfrm>
            <a:off x="265312" y="473274"/>
            <a:ext cx="6810375" cy="114300"/>
          </a:xfrm>
          <a:prstGeom prst="rect">
            <a:avLst/>
          </a:prstGeom>
        </p:spPr>
      </p:pic>
      <p:graphicFrame>
        <p:nvGraphicFramePr>
          <p:cNvPr id="13" name="Chart 12">
            <a:extLst>
              <a:ext uri="{FF2B5EF4-FFF2-40B4-BE49-F238E27FC236}">
                <a16:creationId xmlns:a16="http://schemas.microsoft.com/office/drawing/2014/main" id="{3497853F-0372-B0DD-3DE5-8D5C6D4F8D0C}"/>
              </a:ext>
            </a:extLst>
          </p:cNvPr>
          <p:cNvGraphicFramePr>
            <a:graphicFrameLocks/>
          </p:cNvGraphicFramePr>
          <p:nvPr>
            <p:extLst>
              <p:ext uri="{D42A27DB-BD31-4B8C-83A1-F6EECF244321}">
                <p14:modId xmlns:p14="http://schemas.microsoft.com/office/powerpoint/2010/main" val="2198809694"/>
              </p:ext>
            </p:extLst>
          </p:nvPr>
        </p:nvGraphicFramePr>
        <p:xfrm>
          <a:off x="1417440" y="1841426"/>
          <a:ext cx="16764792" cy="8839140"/>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EF560464-2943-A458-7230-7A683D5DC5C6}"/>
              </a:ext>
            </a:extLst>
          </p:cNvPr>
          <p:cNvSpPr txBox="1"/>
          <p:nvPr/>
        </p:nvSpPr>
        <p:spPr>
          <a:xfrm>
            <a:off x="962924" y="133542"/>
            <a:ext cx="9937104" cy="338554"/>
          </a:xfrm>
          <a:prstGeom prst="rect">
            <a:avLst/>
          </a:prstGeom>
          <a:noFill/>
        </p:spPr>
        <p:txBody>
          <a:bodyPr wrap="square" rtlCol="0">
            <a:spAutoFit/>
          </a:bodyPr>
          <a:lstStyle/>
          <a:p>
            <a:r>
              <a:rPr lang="en-US" sz="1600" i="1" dirty="0"/>
              <a:t>How does Jim Bean and their competitors match up against each other along key funnel metrics?</a:t>
            </a:r>
          </a:p>
        </p:txBody>
      </p:sp>
      <p:sp>
        <p:nvSpPr>
          <p:cNvPr id="15" name="TextBox 14">
            <a:extLst>
              <a:ext uri="{FF2B5EF4-FFF2-40B4-BE49-F238E27FC236}">
                <a16:creationId xmlns:a16="http://schemas.microsoft.com/office/drawing/2014/main" id="{AB96ABE7-0F62-E966-9305-E29F418141A1}"/>
              </a:ext>
            </a:extLst>
          </p:cNvPr>
          <p:cNvSpPr txBox="1"/>
          <p:nvPr/>
        </p:nvSpPr>
        <p:spPr>
          <a:xfrm>
            <a:off x="1039074" y="684229"/>
            <a:ext cx="18722080" cy="1200329"/>
          </a:xfrm>
          <a:prstGeom prst="rect">
            <a:avLst/>
          </a:prstGeom>
          <a:noFill/>
        </p:spPr>
        <p:txBody>
          <a:bodyPr wrap="square" rtlCol="0">
            <a:spAutoFit/>
          </a:bodyPr>
          <a:lstStyle/>
          <a:p>
            <a:r>
              <a:rPr lang="en-US" sz="2400" dirty="0"/>
              <a:t>Jim Beam and Jack Daniel’s are neck and neck at the highest levels of awareness, with the next closest competitors trailing behind by over 9%. </a:t>
            </a:r>
            <a:br>
              <a:rPr lang="en-US" sz="2400" dirty="0"/>
            </a:br>
            <a:r>
              <a:rPr lang="en-US" sz="2400" dirty="0"/>
              <a:t>Jack Daniel’s has the highest correlation between awareness and familiarity among the top-ranking brands - with only a 6% disparity compared to the next top ranking competitor Jim Beam’s 9% disparity.</a:t>
            </a:r>
          </a:p>
        </p:txBody>
      </p:sp>
      <p:pic>
        <p:nvPicPr>
          <p:cNvPr id="19" name="Picture 18" descr="A black and white logo&#10;&#10;Description automatically generated with low confidence">
            <a:extLst>
              <a:ext uri="{FF2B5EF4-FFF2-40B4-BE49-F238E27FC236}">
                <a16:creationId xmlns:a16="http://schemas.microsoft.com/office/drawing/2014/main" id="{CEDC6A64-C7AB-A65F-A469-E548517AEE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79522" y="9707385"/>
            <a:ext cx="1116510" cy="310588"/>
          </a:xfrm>
          <a:prstGeom prst="rect">
            <a:avLst/>
          </a:prstGeom>
        </p:spPr>
      </p:pic>
      <p:pic>
        <p:nvPicPr>
          <p:cNvPr id="21" name="Picture 20" descr="A picture containing text, sign&#10;&#10;Description automatically generated">
            <a:extLst>
              <a:ext uri="{FF2B5EF4-FFF2-40B4-BE49-F238E27FC236}">
                <a16:creationId xmlns:a16="http://schemas.microsoft.com/office/drawing/2014/main" id="{F479A43F-EA2F-51B4-AAD6-ADFC063622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041378" y="9684774"/>
            <a:ext cx="858275" cy="635124"/>
          </a:xfrm>
          <a:prstGeom prst="rect">
            <a:avLst/>
          </a:prstGeom>
        </p:spPr>
      </p:pic>
      <p:pic>
        <p:nvPicPr>
          <p:cNvPr id="23" name="Picture 22" descr="Shape&#10;&#10;Description automatically generated with low confidence">
            <a:extLst>
              <a:ext uri="{FF2B5EF4-FFF2-40B4-BE49-F238E27FC236}">
                <a16:creationId xmlns:a16="http://schemas.microsoft.com/office/drawing/2014/main" id="{E8EB55CF-D008-6CCE-F7C9-FA10CEF797C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41679" y="9181829"/>
            <a:ext cx="1264811" cy="1264811"/>
          </a:xfrm>
          <a:prstGeom prst="rect">
            <a:avLst/>
          </a:prstGeom>
        </p:spPr>
      </p:pic>
      <p:pic>
        <p:nvPicPr>
          <p:cNvPr id="25" name="Picture 24" descr="Text&#10;&#10;Description automatically generated">
            <a:extLst>
              <a:ext uri="{FF2B5EF4-FFF2-40B4-BE49-F238E27FC236}">
                <a16:creationId xmlns:a16="http://schemas.microsoft.com/office/drawing/2014/main" id="{2FB04FFB-959B-DF7F-9B14-497FB415FDA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73275"/>
          <a:stretch/>
        </p:blipFill>
        <p:spPr>
          <a:xfrm>
            <a:off x="13168582" y="9729789"/>
            <a:ext cx="962924" cy="132890"/>
          </a:xfrm>
          <a:prstGeom prst="rect">
            <a:avLst/>
          </a:prstGeom>
        </p:spPr>
      </p:pic>
      <p:pic>
        <p:nvPicPr>
          <p:cNvPr id="27" name="Picture 26" descr="Logo&#10;&#10;Description automatically generated">
            <a:extLst>
              <a:ext uri="{FF2B5EF4-FFF2-40B4-BE49-F238E27FC236}">
                <a16:creationId xmlns:a16="http://schemas.microsoft.com/office/drawing/2014/main" id="{FF515686-45B5-6F5D-66D9-E9A16EDAC4A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65261" y="9658634"/>
            <a:ext cx="1075687" cy="525095"/>
          </a:xfrm>
          <a:prstGeom prst="rect">
            <a:avLst/>
          </a:prstGeom>
        </p:spPr>
      </p:pic>
      <p:pic>
        <p:nvPicPr>
          <p:cNvPr id="29" name="Picture 28" descr="Text&#10;&#10;Description automatically generated">
            <a:extLst>
              <a:ext uri="{FF2B5EF4-FFF2-40B4-BE49-F238E27FC236}">
                <a16:creationId xmlns:a16="http://schemas.microsoft.com/office/drawing/2014/main" id="{A57D09AF-466B-5CC4-504C-CA6D70E0B7EA}"/>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6632" t="5872" r="15036" b="64238"/>
          <a:stretch/>
        </p:blipFill>
        <p:spPr>
          <a:xfrm>
            <a:off x="2150531" y="9647159"/>
            <a:ext cx="763948" cy="334149"/>
          </a:xfrm>
          <a:prstGeom prst="rect">
            <a:avLst/>
          </a:prstGeom>
        </p:spPr>
      </p:pic>
      <p:pic>
        <p:nvPicPr>
          <p:cNvPr id="31" name="Picture 30" descr="Text, logo&#10;&#10;Description automatically generated">
            <a:extLst>
              <a:ext uri="{FF2B5EF4-FFF2-40B4-BE49-F238E27FC236}">
                <a16:creationId xmlns:a16="http://schemas.microsoft.com/office/drawing/2014/main" id="{247C500A-D2C3-808B-D398-DC0165C0CCC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55750" y="9711776"/>
            <a:ext cx="953671" cy="608122"/>
          </a:xfrm>
          <a:prstGeom prst="rect">
            <a:avLst/>
          </a:prstGeom>
        </p:spPr>
      </p:pic>
      <p:pic>
        <p:nvPicPr>
          <p:cNvPr id="33" name="Picture 32" descr="Text, logo&#10;&#10;Description automatically generated">
            <a:extLst>
              <a:ext uri="{FF2B5EF4-FFF2-40B4-BE49-F238E27FC236}">
                <a16:creationId xmlns:a16="http://schemas.microsoft.com/office/drawing/2014/main" id="{D3810F94-05EF-98B7-02CD-984D395AB35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47911" y="9443065"/>
            <a:ext cx="1348408" cy="1011306"/>
          </a:xfrm>
          <a:prstGeom prst="rect">
            <a:avLst/>
          </a:prstGeom>
        </p:spPr>
      </p:pic>
      <p:pic>
        <p:nvPicPr>
          <p:cNvPr id="35" name="Picture 34" descr="Map&#10;&#10;Description automatically generated">
            <a:extLst>
              <a:ext uri="{FF2B5EF4-FFF2-40B4-BE49-F238E27FC236}">
                <a16:creationId xmlns:a16="http://schemas.microsoft.com/office/drawing/2014/main" id="{CDA75750-E2E1-B528-FEE9-530FBD51771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68775" y="9570650"/>
            <a:ext cx="1186342" cy="791142"/>
          </a:xfrm>
          <a:prstGeom prst="rect">
            <a:avLst/>
          </a:prstGeom>
        </p:spPr>
      </p:pic>
      <p:pic>
        <p:nvPicPr>
          <p:cNvPr id="37" name="Picture 36" descr="Logo&#10;&#10;Description automatically generated">
            <a:extLst>
              <a:ext uri="{FF2B5EF4-FFF2-40B4-BE49-F238E27FC236}">
                <a16:creationId xmlns:a16="http://schemas.microsoft.com/office/drawing/2014/main" id="{F93ADAC4-2F2A-4378-1EF1-73AB62E4E51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14923" y="9687966"/>
            <a:ext cx="1057526" cy="554827"/>
          </a:xfrm>
          <a:prstGeom prst="rect">
            <a:avLst/>
          </a:prstGeom>
        </p:spPr>
      </p:pic>
      <p:pic>
        <p:nvPicPr>
          <p:cNvPr id="39" name="Picture 38" descr="Logo, company name&#10;&#10;Description automatically generated">
            <a:extLst>
              <a:ext uri="{FF2B5EF4-FFF2-40B4-BE49-F238E27FC236}">
                <a16:creationId xmlns:a16="http://schemas.microsoft.com/office/drawing/2014/main" id="{47337DC8-2883-C482-8053-75AD63ED6008}"/>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8967" t="60278" r="19548" b="1"/>
          <a:stretch/>
        </p:blipFill>
        <p:spPr>
          <a:xfrm>
            <a:off x="15536486" y="9706396"/>
            <a:ext cx="1263558" cy="309441"/>
          </a:xfrm>
          <a:prstGeom prst="rect">
            <a:avLst/>
          </a:prstGeom>
        </p:spPr>
      </p:pic>
      <p:pic>
        <p:nvPicPr>
          <p:cNvPr id="41" name="Picture 40" descr="Shape&#10;&#10;Description automatically generated with low confidence">
            <a:extLst>
              <a:ext uri="{FF2B5EF4-FFF2-40B4-BE49-F238E27FC236}">
                <a16:creationId xmlns:a16="http://schemas.microsoft.com/office/drawing/2014/main" id="{EA56C1E8-BB24-9DAD-D71A-C6E7DF61F9F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70306" y="9395724"/>
            <a:ext cx="1050916" cy="1050916"/>
          </a:xfrm>
          <a:prstGeom prst="rect">
            <a:avLst/>
          </a:prstGeom>
        </p:spPr>
      </p:pic>
      <p:pic>
        <p:nvPicPr>
          <p:cNvPr id="43" name="Picture 42">
            <a:extLst>
              <a:ext uri="{FF2B5EF4-FFF2-40B4-BE49-F238E27FC236}">
                <a16:creationId xmlns:a16="http://schemas.microsoft.com/office/drawing/2014/main" id="{CEA61A75-D8FE-28E4-9622-7179D16D2293}"/>
              </a:ext>
            </a:extLst>
          </p:cNvPr>
          <p:cNvPicPr>
            <a:picLocks noChangeAspect="1"/>
          </p:cNvPicPr>
          <p:nvPr/>
        </p:nvPicPr>
        <p:blipFill>
          <a:blip r:embed="rId17"/>
          <a:stretch>
            <a:fillRect/>
          </a:stretch>
        </p:blipFill>
        <p:spPr>
          <a:xfrm>
            <a:off x="16924243" y="9684774"/>
            <a:ext cx="1057526" cy="479994"/>
          </a:xfrm>
          <a:prstGeom prst="rect">
            <a:avLst/>
          </a:prstGeom>
        </p:spPr>
      </p:pic>
      <p:sp>
        <p:nvSpPr>
          <p:cNvPr id="2" name="Arrow: Bent 1">
            <a:extLst>
              <a:ext uri="{FF2B5EF4-FFF2-40B4-BE49-F238E27FC236}">
                <a16:creationId xmlns:a16="http://schemas.microsoft.com/office/drawing/2014/main" id="{665690F2-9214-6460-EC2D-BB22B982967B}"/>
              </a:ext>
            </a:extLst>
          </p:cNvPr>
          <p:cNvSpPr/>
          <p:nvPr/>
        </p:nvSpPr>
        <p:spPr>
          <a:xfrm flipH="1">
            <a:off x="2532505" y="3041755"/>
            <a:ext cx="200895" cy="144016"/>
          </a:xfrm>
          <a:prstGeom prst="ben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E9C8C5B5-FE81-ADAA-8CC4-91B581BA5285}"/>
              </a:ext>
            </a:extLst>
          </p:cNvPr>
          <p:cNvPicPr>
            <a:picLocks noChangeAspect="1"/>
          </p:cNvPicPr>
          <p:nvPr/>
        </p:nvPicPr>
        <p:blipFill>
          <a:blip r:embed="rId18"/>
          <a:stretch>
            <a:fillRect/>
          </a:stretch>
        </p:blipFill>
        <p:spPr>
          <a:xfrm>
            <a:off x="17981769" y="10454371"/>
            <a:ext cx="2064185" cy="638175"/>
          </a:xfrm>
          <a:prstGeom prst="rect">
            <a:avLst/>
          </a:prstGeom>
        </p:spPr>
      </p:pic>
      <p:pic>
        <p:nvPicPr>
          <p:cNvPr id="8" name="Picture 7">
            <a:extLst>
              <a:ext uri="{FF2B5EF4-FFF2-40B4-BE49-F238E27FC236}">
                <a16:creationId xmlns:a16="http://schemas.microsoft.com/office/drawing/2014/main" id="{694E0B0D-317E-66C7-C2A1-500159CD8108}"/>
              </a:ext>
            </a:extLst>
          </p:cNvPr>
          <p:cNvPicPr>
            <a:picLocks noChangeAspect="1"/>
          </p:cNvPicPr>
          <p:nvPr/>
        </p:nvPicPr>
        <p:blipFill>
          <a:blip r:embed="rId19"/>
          <a:stretch>
            <a:fillRect/>
          </a:stretch>
        </p:blipFill>
        <p:spPr>
          <a:xfrm>
            <a:off x="358543" y="652759"/>
            <a:ext cx="346937" cy="460223"/>
          </a:xfrm>
          <a:prstGeom prst="rect">
            <a:avLst/>
          </a:prstGeom>
        </p:spPr>
      </p:pic>
    </p:spTree>
    <p:extLst>
      <p:ext uri="{BB962C8B-B14F-4D97-AF65-F5344CB8AC3E}">
        <p14:creationId xmlns:p14="http://schemas.microsoft.com/office/powerpoint/2010/main" val="2534549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5B8664-A4E9-1031-78E2-A4A2B12B0A29}"/>
              </a:ext>
            </a:extLst>
          </p:cNvPr>
          <p:cNvPicPr>
            <a:picLocks noChangeAspect="1"/>
          </p:cNvPicPr>
          <p:nvPr/>
        </p:nvPicPr>
        <p:blipFill>
          <a:blip r:embed="rId3"/>
          <a:stretch>
            <a:fillRect/>
          </a:stretch>
        </p:blipFill>
        <p:spPr>
          <a:xfrm>
            <a:off x="265312" y="61342"/>
            <a:ext cx="533400" cy="409575"/>
          </a:xfrm>
          <a:prstGeom prst="rect">
            <a:avLst/>
          </a:prstGeom>
        </p:spPr>
      </p:pic>
      <p:pic>
        <p:nvPicPr>
          <p:cNvPr id="10" name="Picture 9">
            <a:extLst>
              <a:ext uri="{FF2B5EF4-FFF2-40B4-BE49-F238E27FC236}">
                <a16:creationId xmlns:a16="http://schemas.microsoft.com/office/drawing/2014/main" id="{725F4A59-66AA-EA9A-4691-F348237E7DEB}"/>
              </a:ext>
            </a:extLst>
          </p:cNvPr>
          <p:cNvPicPr>
            <a:picLocks noChangeAspect="1"/>
          </p:cNvPicPr>
          <p:nvPr/>
        </p:nvPicPr>
        <p:blipFill>
          <a:blip r:embed="rId4"/>
          <a:stretch>
            <a:fillRect/>
          </a:stretch>
        </p:blipFill>
        <p:spPr>
          <a:xfrm>
            <a:off x="265312" y="473274"/>
            <a:ext cx="6810375" cy="114300"/>
          </a:xfrm>
          <a:prstGeom prst="rect">
            <a:avLst/>
          </a:prstGeom>
        </p:spPr>
      </p:pic>
      <p:graphicFrame>
        <p:nvGraphicFramePr>
          <p:cNvPr id="2" name="Chart 1">
            <a:extLst>
              <a:ext uri="{FF2B5EF4-FFF2-40B4-BE49-F238E27FC236}">
                <a16:creationId xmlns:a16="http://schemas.microsoft.com/office/drawing/2014/main" id="{7EDA77C7-6ED8-9EF5-182E-EB33BC631814}"/>
              </a:ext>
            </a:extLst>
          </p:cNvPr>
          <p:cNvGraphicFramePr>
            <a:graphicFrameLocks/>
          </p:cNvGraphicFramePr>
          <p:nvPr>
            <p:extLst>
              <p:ext uri="{D42A27DB-BD31-4B8C-83A1-F6EECF244321}">
                <p14:modId xmlns:p14="http://schemas.microsoft.com/office/powerpoint/2010/main" val="3088458647"/>
              </p:ext>
            </p:extLst>
          </p:nvPr>
        </p:nvGraphicFramePr>
        <p:xfrm>
          <a:off x="1879337" y="1655694"/>
          <a:ext cx="16135816" cy="8468771"/>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5F23AD22-741B-A187-900A-8B461FD91683}"/>
              </a:ext>
            </a:extLst>
          </p:cNvPr>
          <p:cNvSpPr txBox="1"/>
          <p:nvPr/>
        </p:nvSpPr>
        <p:spPr>
          <a:xfrm>
            <a:off x="962924" y="133542"/>
            <a:ext cx="9937104" cy="338554"/>
          </a:xfrm>
          <a:prstGeom prst="rect">
            <a:avLst/>
          </a:prstGeom>
          <a:noFill/>
        </p:spPr>
        <p:txBody>
          <a:bodyPr wrap="square" rtlCol="0">
            <a:spAutoFit/>
          </a:bodyPr>
          <a:lstStyle/>
          <a:p>
            <a:r>
              <a:rPr lang="en-US" sz="1600" i="1" dirty="0"/>
              <a:t>How does Jim Bean and their competitors match up against each other along key funnel metrics?</a:t>
            </a:r>
          </a:p>
        </p:txBody>
      </p:sp>
      <p:pic>
        <p:nvPicPr>
          <p:cNvPr id="4" name="Picture 3" descr="A black and white logo&#10;&#10;Description automatically generated with low confidence">
            <a:extLst>
              <a:ext uri="{FF2B5EF4-FFF2-40B4-BE49-F238E27FC236}">
                <a16:creationId xmlns:a16="http://schemas.microsoft.com/office/drawing/2014/main" id="{EE542789-EA93-2A13-4CB5-A0B2955C7A5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99177" y="9378560"/>
            <a:ext cx="956228" cy="266001"/>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3D96775B-A48C-0308-98B9-053D0BB881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24886" y="9346456"/>
            <a:ext cx="723825" cy="535631"/>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F205A723-2BEC-296E-1310-0DCDBFF2F6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40691" y="8981511"/>
            <a:ext cx="1140220" cy="1140220"/>
          </a:xfrm>
          <a:prstGeom prst="rect">
            <a:avLst/>
          </a:prstGeom>
        </p:spPr>
      </p:pic>
      <p:pic>
        <p:nvPicPr>
          <p:cNvPr id="9" name="Picture 8" descr="Text&#10;&#10;Description automatically generated">
            <a:extLst>
              <a:ext uri="{FF2B5EF4-FFF2-40B4-BE49-F238E27FC236}">
                <a16:creationId xmlns:a16="http://schemas.microsoft.com/office/drawing/2014/main" id="{7CE8F4A4-C82A-469F-E14A-C5B5BFDAB81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73275"/>
          <a:stretch/>
        </p:blipFill>
        <p:spPr>
          <a:xfrm>
            <a:off x="13195830" y="9363174"/>
            <a:ext cx="956228" cy="131966"/>
          </a:xfrm>
          <a:prstGeom prst="rect">
            <a:avLst/>
          </a:prstGeom>
        </p:spPr>
      </p:pic>
      <p:pic>
        <p:nvPicPr>
          <p:cNvPr id="11" name="Picture 10" descr="Logo&#10;&#10;Description automatically generated">
            <a:extLst>
              <a:ext uri="{FF2B5EF4-FFF2-40B4-BE49-F238E27FC236}">
                <a16:creationId xmlns:a16="http://schemas.microsoft.com/office/drawing/2014/main" id="{B9378057-CECC-D4B2-7CA0-0147912D099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63982" y="9401492"/>
            <a:ext cx="1075687" cy="525095"/>
          </a:xfrm>
          <a:prstGeom prst="rect">
            <a:avLst/>
          </a:prstGeom>
        </p:spPr>
      </p:pic>
      <p:pic>
        <p:nvPicPr>
          <p:cNvPr id="13" name="Picture 12" descr="Text&#10;&#10;Description automatically generated">
            <a:extLst>
              <a:ext uri="{FF2B5EF4-FFF2-40B4-BE49-F238E27FC236}">
                <a16:creationId xmlns:a16="http://schemas.microsoft.com/office/drawing/2014/main" id="{A2E37315-B434-8CE4-CEB1-E920EAC0F07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6632" t="5872" r="15036" b="64238"/>
          <a:stretch/>
        </p:blipFill>
        <p:spPr>
          <a:xfrm>
            <a:off x="2469874" y="9349739"/>
            <a:ext cx="763948" cy="334149"/>
          </a:xfrm>
          <a:prstGeom prst="rect">
            <a:avLst/>
          </a:prstGeom>
        </p:spPr>
      </p:pic>
      <p:pic>
        <p:nvPicPr>
          <p:cNvPr id="14" name="Picture 13" descr="Text, logo&#10;&#10;Description automatically generated">
            <a:extLst>
              <a:ext uri="{FF2B5EF4-FFF2-40B4-BE49-F238E27FC236}">
                <a16:creationId xmlns:a16="http://schemas.microsoft.com/office/drawing/2014/main" id="{2A84750A-B6E4-62B2-9321-B3FEAB0400F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18111" y="9365396"/>
            <a:ext cx="953671" cy="608122"/>
          </a:xfrm>
          <a:prstGeom prst="rect">
            <a:avLst/>
          </a:prstGeom>
        </p:spPr>
      </p:pic>
      <p:pic>
        <p:nvPicPr>
          <p:cNvPr id="16" name="Picture 15" descr="Map&#10;&#10;Description automatically generated">
            <a:extLst>
              <a:ext uri="{FF2B5EF4-FFF2-40B4-BE49-F238E27FC236}">
                <a16:creationId xmlns:a16="http://schemas.microsoft.com/office/drawing/2014/main" id="{EA151051-CD23-8FE3-2190-645CFD3CDDA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675456" y="9315540"/>
            <a:ext cx="1186342" cy="791142"/>
          </a:xfrm>
          <a:prstGeom prst="rect">
            <a:avLst/>
          </a:prstGeom>
        </p:spPr>
      </p:pic>
      <p:pic>
        <p:nvPicPr>
          <p:cNvPr id="17" name="Picture 16" descr="Logo&#10;&#10;Description automatically generated">
            <a:extLst>
              <a:ext uri="{FF2B5EF4-FFF2-40B4-BE49-F238E27FC236}">
                <a16:creationId xmlns:a16="http://schemas.microsoft.com/office/drawing/2014/main" id="{512EBDF3-2C1C-26F9-D87B-F3F0957DD0F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55118" y="9365396"/>
            <a:ext cx="881506" cy="462479"/>
          </a:xfrm>
          <a:prstGeom prst="rect">
            <a:avLst/>
          </a:prstGeom>
        </p:spPr>
      </p:pic>
      <p:pic>
        <p:nvPicPr>
          <p:cNvPr id="18" name="Picture 17" descr="Logo, company name&#10;&#10;Description automatically generated">
            <a:extLst>
              <a:ext uri="{FF2B5EF4-FFF2-40B4-BE49-F238E27FC236}">
                <a16:creationId xmlns:a16="http://schemas.microsoft.com/office/drawing/2014/main" id="{0645E2ED-93A2-2C47-5BC5-58A1D67A04CE}"/>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8967" t="60278" r="19548" b="1"/>
          <a:stretch/>
        </p:blipFill>
        <p:spPr>
          <a:xfrm>
            <a:off x="15471721" y="9354599"/>
            <a:ext cx="1263558" cy="309441"/>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035B9D41-98A7-32DD-E857-7215E591E9E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374856" y="9071178"/>
            <a:ext cx="1050916" cy="1050916"/>
          </a:xfrm>
          <a:prstGeom prst="rect">
            <a:avLst/>
          </a:prstGeom>
        </p:spPr>
      </p:pic>
      <p:pic>
        <p:nvPicPr>
          <p:cNvPr id="20" name="Picture 19">
            <a:extLst>
              <a:ext uri="{FF2B5EF4-FFF2-40B4-BE49-F238E27FC236}">
                <a16:creationId xmlns:a16="http://schemas.microsoft.com/office/drawing/2014/main" id="{7FC7CC3D-435A-C8F3-297A-0E2B5F04AF46}"/>
              </a:ext>
            </a:extLst>
          </p:cNvPr>
          <p:cNvPicPr>
            <a:picLocks noChangeAspect="1"/>
          </p:cNvPicPr>
          <p:nvPr/>
        </p:nvPicPr>
        <p:blipFill>
          <a:blip r:embed="rId17"/>
          <a:stretch>
            <a:fillRect/>
          </a:stretch>
        </p:blipFill>
        <p:spPr>
          <a:xfrm>
            <a:off x="16775068" y="9360188"/>
            <a:ext cx="1057526" cy="479994"/>
          </a:xfrm>
          <a:prstGeom prst="rect">
            <a:avLst/>
          </a:prstGeom>
        </p:spPr>
      </p:pic>
      <p:sp>
        <p:nvSpPr>
          <p:cNvPr id="21" name="TextBox 20">
            <a:extLst>
              <a:ext uri="{FF2B5EF4-FFF2-40B4-BE49-F238E27FC236}">
                <a16:creationId xmlns:a16="http://schemas.microsoft.com/office/drawing/2014/main" id="{81E8E1E5-46B1-FEA8-DA37-2EEF90B05E6F}"/>
              </a:ext>
            </a:extLst>
          </p:cNvPr>
          <p:cNvSpPr txBox="1"/>
          <p:nvPr/>
        </p:nvSpPr>
        <p:spPr>
          <a:xfrm>
            <a:off x="962924" y="709219"/>
            <a:ext cx="18487796" cy="830997"/>
          </a:xfrm>
          <a:prstGeom prst="rect">
            <a:avLst/>
          </a:prstGeom>
          <a:noFill/>
        </p:spPr>
        <p:txBody>
          <a:bodyPr wrap="square" rtlCol="0">
            <a:spAutoFit/>
          </a:bodyPr>
          <a:lstStyle/>
          <a:p>
            <a:r>
              <a:rPr lang="en-US" sz="2400" dirty="0"/>
              <a:t>Retention seem to be the areas with most opportunity across all the top performing brands. Jim Beam has a notably large gap between consideration, purchase history and recent purchases. </a:t>
            </a:r>
          </a:p>
        </p:txBody>
      </p:sp>
      <p:cxnSp>
        <p:nvCxnSpPr>
          <p:cNvPr id="23" name="Straight Arrow Connector 22">
            <a:extLst>
              <a:ext uri="{FF2B5EF4-FFF2-40B4-BE49-F238E27FC236}">
                <a16:creationId xmlns:a16="http://schemas.microsoft.com/office/drawing/2014/main" id="{2591090C-15F8-256B-F0B5-2565B1C92D22}"/>
              </a:ext>
            </a:extLst>
          </p:cNvPr>
          <p:cNvCxnSpPr/>
          <p:nvPr/>
        </p:nvCxnSpPr>
        <p:spPr>
          <a:xfrm flipV="1">
            <a:off x="4369768" y="3281586"/>
            <a:ext cx="0" cy="136815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F185406-E52E-1297-B9DF-0F30D3023D81}"/>
              </a:ext>
            </a:extLst>
          </p:cNvPr>
          <p:cNvSpPr txBox="1"/>
          <p:nvPr/>
        </p:nvSpPr>
        <p:spPr>
          <a:xfrm>
            <a:off x="4369768" y="3838704"/>
            <a:ext cx="482368" cy="253916"/>
          </a:xfrm>
          <a:prstGeom prst="rect">
            <a:avLst/>
          </a:prstGeom>
          <a:noFill/>
        </p:spPr>
        <p:txBody>
          <a:bodyPr wrap="square" rtlCol="0">
            <a:spAutoFit/>
          </a:bodyPr>
          <a:lstStyle/>
          <a:p>
            <a:r>
              <a:rPr lang="en-US" sz="1050" dirty="0">
                <a:solidFill>
                  <a:srgbClr val="FF0000"/>
                </a:solidFill>
              </a:rPr>
              <a:t>18%</a:t>
            </a:r>
          </a:p>
        </p:txBody>
      </p:sp>
      <p:pic>
        <p:nvPicPr>
          <p:cNvPr id="25" name="Picture 24" descr="Text, logo&#10;&#10;Description automatically generated">
            <a:extLst>
              <a:ext uri="{FF2B5EF4-FFF2-40B4-BE49-F238E27FC236}">
                <a16:creationId xmlns:a16="http://schemas.microsoft.com/office/drawing/2014/main" id="{26A46746-D2DF-0A8C-C9A3-D592E4046C9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463421" y="9149958"/>
            <a:ext cx="1264218" cy="1011306"/>
          </a:xfrm>
          <a:prstGeom prst="rect">
            <a:avLst/>
          </a:prstGeom>
        </p:spPr>
      </p:pic>
      <p:sp>
        <p:nvSpPr>
          <p:cNvPr id="15" name="TextBox 14">
            <a:extLst>
              <a:ext uri="{FF2B5EF4-FFF2-40B4-BE49-F238E27FC236}">
                <a16:creationId xmlns:a16="http://schemas.microsoft.com/office/drawing/2014/main" id="{97AADBB0-FF75-52BF-2AF9-A144DBF73797}"/>
              </a:ext>
            </a:extLst>
          </p:cNvPr>
          <p:cNvSpPr txBox="1"/>
          <p:nvPr/>
        </p:nvSpPr>
        <p:spPr>
          <a:xfrm>
            <a:off x="409328" y="10705798"/>
            <a:ext cx="17353928" cy="338554"/>
          </a:xfrm>
          <a:prstGeom prst="rect">
            <a:avLst/>
          </a:prstGeom>
          <a:noFill/>
        </p:spPr>
        <p:txBody>
          <a:bodyPr wrap="square" rtlCol="0">
            <a:spAutoFit/>
          </a:bodyPr>
          <a:lstStyle/>
          <a:p>
            <a:pPr algn="ctr"/>
            <a:r>
              <a:rPr lang="en-US" sz="1600" i="1" dirty="0">
                <a:solidFill>
                  <a:schemeClr val="bg1">
                    <a:lumMod val="65000"/>
                  </a:schemeClr>
                </a:solidFill>
              </a:rPr>
              <a:t>83% of the surveyed consider Jim Beam to be flavorful, 81% consider them smooth, but only 36% recall seeing advertising.  </a:t>
            </a:r>
          </a:p>
        </p:txBody>
      </p:sp>
      <p:pic>
        <p:nvPicPr>
          <p:cNvPr id="26" name="Picture 25">
            <a:extLst>
              <a:ext uri="{FF2B5EF4-FFF2-40B4-BE49-F238E27FC236}">
                <a16:creationId xmlns:a16="http://schemas.microsoft.com/office/drawing/2014/main" id="{F6E51D0E-8F54-16C1-8810-303F6519E3AA}"/>
              </a:ext>
            </a:extLst>
          </p:cNvPr>
          <p:cNvPicPr>
            <a:picLocks noChangeAspect="1"/>
          </p:cNvPicPr>
          <p:nvPr/>
        </p:nvPicPr>
        <p:blipFill>
          <a:blip r:embed="rId19"/>
          <a:stretch>
            <a:fillRect/>
          </a:stretch>
        </p:blipFill>
        <p:spPr>
          <a:xfrm>
            <a:off x="17981769" y="10454371"/>
            <a:ext cx="2064185" cy="638175"/>
          </a:xfrm>
          <a:prstGeom prst="rect">
            <a:avLst/>
          </a:prstGeom>
        </p:spPr>
      </p:pic>
      <p:pic>
        <p:nvPicPr>
          <p:cNvPr id="27" name="Picture 26">
            <a:extLst>
              <a:ext uri="{FF2B5EF4-FFF2-40B4-BE49-F238E27FC236}">
                <a16:creationId xmlns:a16="http://schemas.microsoft.com/office/drawing/2014/main" id="{E98F1EE4-EBA2-B85E-112D-21131162BD53}"/>
              </a:ext>
            </a:extLst>
          </p:cNvPr>
          <p:cNvPicPr>
            <a:picLocks noChangeAspect="1"/>
          </p:cNvPicPr>
          <p:nvPr/>
        </p:nvPicPr>
        <p:blipFill>
          <a:blip r:embed="rId20"/>
          <a:stretch>
            <a:fillRect/>
          </a:stretch>
        </p:blipFill>
        <p:spPr>
          <a:xfrm>
            <a:off x="358543" y="652759"/>
            <a:ext cx="346937" cy="460223"/>
          </a:xfrm>
          <a:prstGeom prst="rect">
            <a:avLst/>
          </a:prstGeom>
        </p:spPr>
      </p:pic>
    </p:spTree>
    <p:extLst>
      <p:ext uri="{BB962C8B-B14F-4D97-AF65-F5344CB8AC3E}">
        <p14:creationId xmlns:p14="http://schemas.microsoft.com/office/powerpoint/2010/main" val="380271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5B8664-A4E9-1031-78E2-A4A2B12B0A29}"/>
              </a:ext>
            </a:extLst>
          </p:cNvPr>
          <p:cNvPicPr>
            <a:picLocks noChangeAspect="1"/>
          </p:cNvPicPr>
          <p:nvPr/>
        </p:nvPicPr>
        <p:blipFill>
          <a:blip r:embed="rId2"/>
          <a:stretch>
            <a:fillRect/>
          </a:stretch>
        </p:blipFill>
        <p:spPr>
          <a:xfrm>
            <a:off x="265312" y="61342"/>
            <a:ext cx="533400" cy="409575"/>
          </a:xfrm>
          <a:prstGeom prst="rect">
            <a:avLst/>
          </a:prstGeom>
        </p:spPr>
      </p:pic>
      <p:pic>
        <p:nvPicPr>
          <p:cNvPr id="10" name="Picture 9">
            <a:extLst>
              <a:ext uri="{FF2B5EF4-FFF2-40B4-BE49-F238E27FC236}">
                <a16:creationId xmlns:a16="http://schemas.microsoft.com/office/drawing/2014/main" id="{725F4A59-66AA-EA9A-4691-F348237E7DEB}"/>
              </a:ext>
            </a:extLst>
          </p:cNvPr>
          <p:cNvPicPr>
            <a:picLocks noChangeAspect="1"/>
          </p:cNvPicPr>
          <p:nvPr/>
        </p:nvPicPr>
        <p:blipFill>
          <a:blip r:embed="rId3"/>
          <a:stretch>
            <a:fillRect/>
          </a:stretch>
        </p:blipFill>
        <p:spPr>
          <a:xfrm>
            <a:off x="265312" y="473274"/>
            <a:ext cx="6810375" cy="114300"/>
          </a:xfrm>
          <a:prstGeom prst="rect">
            <a:avLst/>
          </a:prstGeom>
        </p:spPr>
      </p:pic>
      <p:graphicFrame>
        <p:nvGraphicFramePr>
          <p:cNvPr id="3" name="Chart 2">
            <a:extLst>
              <a:ext uri="{FF2B5EF4-FFF2-40B4-BE49-F238E27FC236}">
                <a16:creationId xmlns:a16="http://schemas.microsoft.com/office/drawing/2014/main" id="{D8D65A11-3A16-A4EF-01D9-842BDF6EF36B}"/>
              </a:ext>
            </a:extLst>
          </p:cNvPr>
          <p:cNvGraphicFramePr>
            <a:graphicFrameLocks/>
          </p:cNvGraphicFramePr>
          <p:nvPr>
            <p:extLst>
              <p:ext uri="{D42A27DB-BD31-4B8C-83A1-F6EECF244321}">
                <p14:modId xmlns:p14="http://schemas.microsoft.com/office/powerpoint/2010/main" val="759658789"/>
              </p:ext>
            </p:extLst>
          </p:nvPr>
        </p:nvGraphicFramePr>
        <p:xfrm>
          <a:off x="2641576" y="2447206"/>
          <a:ext cx="14257584" cy="7374532"/>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0F42140A-4C43-35FE-A078-63CF824613C2}"/>
              </a:ext>
            </a:extLst>
          </p:cNvPr>
          <p:cNvSpPr txBox="1"/>
          <p:nvPr/>
        </p:nvSpPr>
        <p:spPr>
          <a:xfrm>
            <a:off x="962924" y="133542"/>
            <a:ext cx="9937104" cy="338554"/>
          </a:xfrm>
          <a:prstGeom prst="rect">
            <a:avLst/>
          </a:prstGeom>
          <a:noFill/>
        </p:spPr>
        <p:txBody>
          <a:bodyPr wrap="square" rtlCol="0">
            <a:spAutoFit/>
          </a:bodyPr>
          <a:lstStyle/>
          <a:p>
            <a:r>
              <a:rPr lang="en-US" sz="1600" i="1" dirty="0"/>
              <a:t>How does Jim Bean and their competitors match up against each other along key funnel metrics?</a:t>
            </a:r>
          </a:p>
        </p:txBody>
      </p:sp>
      <p:sp>
        <p:nvSpPr>
          <p:cNvPr id="7" name="TextBox 6">
            <a:extLst>
              <a:ext uri="{FF2B5EF4-FFF2-40B4-BE49-F238E27FC236}">
                <a16:creationId xmlns:a16="http://schemas.microsoft.com/office/drawing/2014/main" id="{45BC6F22-9942-72AF-0BB6-832CAF02E623}"/>
              </a:ext>
            </a:extLst>
          </p:cNvPr>
          <p:cNvSpPr txBox="1"/>
          <p:nvPr/>
        </p:nvSpPr>
        <p:spPr>
          <a:xfrm>
            <a:off x="932062" y="721995"/>
            <a:ext cx="16993888" cy="1200329"/>
          </a:xfrm>
          <a:prstGeom prst="rect">
            <a:avLst/>
          </a:prstGeom>
          <a:noFill/>
        </p:spPr>
        <p:txBody>
          <a:bodyPr wrap="square" rtlCol="0">
            <a:spAutoFit/>
          </a:bodyPr>
          <a:lstStyle/>
          <a:p>
            <a:r>
              <a:rPr lang="en-US" sz="2400" dirty="0"/>
              <a:t>Jack Daniel’s stands out amongst the top brands as a strong competitor, their consideration and purchase history nearly matching suggests they have high customer loyalty. Though other brands such as Hennessy and Johnnie Walker show similar indication of customer loyalty, they fall short when it comes to brand awareness and familiarity. </a:t>
            </a:r>
          </a:p>
        </p:txBody>
      </p:sp>
      <p:pic>
        <p:nvPicPr>
          <p:cNvPr id="15" name="Picture 14" descr="Logo&#10;&#10;Description automatically generated">
            <a:extLst>
              <a:ext uri="{FF2B5EF4-FFF2-40B4-BE49-F238E27FC236}">
                <a16:creationId xmlns:a16="http://schemas.microsoft.com/office/drawing/2014/main" id="{ECA4B14A-3B4F-FCDC-EC8E-3AB8C6DFE3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2510" y="8946384"/>
            <a:ext cx="1075687" cy="525095"/>
          </a:xfrm>
          <a:prstGeom prst="rect">
            <a:avLst/>
          </a:prstGeom>
        </p:spPr>
      </p:pic>
      <p:pic>
        <p:nvPicPr>
          <p:cNvPr id="16" name="Picture 15" descr="Text&#10;&#10;Description automatically generated">
            <a:extLst>
              <a:ext uri="{FF2B5EF4-FFF2-40B4-BE49-F238E27FC236}">
                <a16:creationId xmlns:a16="http://schemas.microsoft.com/office/drawing/2014/main" id="{C0EC02C4-362F-ED58-10C0-0385284750F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632" t="5872" r="15036" b="64238"/>
          <a:stretch/>
        </p:blipFill>
        <p:spPr>
          <a:xfrm>
            <a:off x="3937720" y="8946384"/>
            <a:ext cx="1008112" cy="440946"/>
          </a:xfrm>
          <a:prstGeom prst="rect">
            <a:avLst/>
          </a:prstGeom>
        </p:spPr>
      </p:pic>
      <p:pic>
        <p:nvPicPr>
          <p:cNvPr id="17" name="Picture 16" descr="Text, logo&#10;&#10;Description automatically generated">
            <a:extLst>
              <a:ext uri="{FF2B5EF4-FFF2-40B4-BE49-F238E27FC236}">
                <a16:creationId xmlns:a16="http://schemas.microsoft.com/office/drawing/2014/main" id="{CFA71508-B262-03D7-5DC0-FB73CE92893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26952" y="8903240"/>
            <a:ext cx="953671" cy="608122"/>
          </a:xfrm>
          <a:prstGeom prst="rect">
            <a:avLst/>
          </a:prstGeom>
        </p:spPr>
      </p:pic>
      <p:pic>
        <p:nvPicPr>
          <p:cNvPr id="18" name="Picture 17" descr="Text, logo&#10;&#10;Description automatically generated">
            <a:extLst>
              <a:ext uri="{FF2B5EF4-FFF2-40B4-BE49-F238E27FC236}">
                <a16:creationId xmlns:a16="http://schemas.microsoft.com/office/drawing/2014/main" id="{4B1DFD94-1982-8459-7807-34819C205D7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3578" y="8682186"/>
            <a:ext cx="1264218" cy="1011306"/>
          </a:xfrm>
          <a:prstGeom prst="rect">
            <a:avLst/>
          </a:prstGeom>
        </p:spPr>
      </p:pic>
      <p:pic>
        <p:nvPicPr>
          <p:cNvPr id="19" name="Picture 18" descr="Map&#10;&#10;Description automatically generated">
            <a:extLst>
              <a:ext uri="{FF2B5EF4-FFF2-40B4-BE49-F238E27FC236}">
                <a16:creationId xmlns:a16="http://schemas.microsoft.com/office/drawing/2014/main" id="{D6A43314-C76A-1071-2B86-582F77CE04A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072911" y="8792268"/>
            <a:ext cx="1186342" cy="791142"/>
          </a:xfrm>
          <a:prstGeom prst="rect">
            <a:avLst/>
          </a:prstGeom>
        </p:spPr>
      </p:pic>
      <p:cxnSp>
        <p:nvCxnSpPr>
          <p:cNvPr id="23" name="Straight Connector 22">
            <a:extLst>
              <a:ext uri="{FF2B5EF4-FFF2-40B4-BE49-F238E27FC236}">
                <a16:creationId xmlns:a16="http://schemas.microsoft.com/office/drawing/2014/main" id="{665B4B9B-A0C5-6B23-3B63-799EAA9FE253}"/>
              </a:ext>
            </a:extLst>
          </p:cNvPr>
          <p:cNvCxnSpPr/>
          <p:nvPr/>
        </p:nvCxnSpPr>
        <p:spPr>
          <a:xfrm>
            <a:off x="7178080" y="4289698"/>
            <a:ext cx="792088" cy="0"/>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4C84552F-C000-15D0-DAFB-3DB2ED71B3EC}"/>
              </a:ext>
            </a:extLst>
          </p:cNvPr>
          <p:cNvCxnSpPr>
            <a:cxnSpLocks/>
          </p:cNvCxnSpPr>
          <p:nvPr/>
        </p:nvCxnSpPr>
        <p:spPr>
          <a:xfrm>
            <a:off x="7178080" y="4289698"/>
            <a:ext cx="0" cy="711696"/>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A65454A7-06CE-D075-43E9-80317D40812F}"/>
              </a:ext>
            </a:extLst>
          </p:cNvPr>
          <p:cNvCxnSpPr>
            <a:cxnSpLocks/>
          </p:cNvCxnSpPr>
          <p:nvPr/>
        </p:nvCxnSpPr>
        <p:spPr>
          <a:xfrm>
            <a:off x="7970168" y="4289698"/>
            <a:ext cx="0" cy="1512168"/>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5EB6603E-2D66-5528-A2AE-475FBC43B040}"/>
              </a:ext>
            </a:extLst>
          </p:cNvPr>
          <p:cNvSpPr txBox="1"/>
          <p:nvPr/>
        </p:nvSpPr>
        <p:spPr>
          <a:xfrm>
            <a:off x="409328" y="10705798"/>
            <a:ext cx="17353928" cy="338554"/>
          </a:xfrm>
          <a:prstGeom prst="rect">
            <a:avLst/>
          </a:prstGeom>
          <a:noFill/>
        </p:spPr>
        <p:txBody>
          <a:bodyPr wrap="square" rtlCol="0">
            <a:spAutoFit/>
          </a:bodyPr>
          <a:lstStyle/>
          <a:p>
            <a:pPr algn="ctr"/>
            <a:r>
              <a:rPr lang="en-US" sz="1600" i="1" dirty="0">
                <a:solidFill>
                  <a:schemeClr val="bg1">
                    <a:lumMod val="65000"/>
                  </a:schemeClr>
                </a:solidFill>
              </a:rPr>
              <a:t>Jim Beam is unique in that they’re the only top brand with a large disparity between consideration and purchase history.</a:t>
            </a:r>
          </a:p>
        </p:txBody>
      </p:sp>
      <p:pic>
        <p:nvPicPr>
          <p:cNvPr id="2" name="Picture 1">
            <a:extLst>
              <a:ext uri="{FF2B5EF4-FFF2-40B4-BE49-F238E27FC236}">
                <a16:creationId xmlns:a16="http://schemas.microsoft.com/office/drawing/2014/main" id="{2518FCD9-A791-C964-EF83-ADCB63A5F6EB}"/>
              </a:ext>
            </a:extLst>
          </p:cNvPr>
          <p:cNvPicPr>
            <a:picLocks noChangeAspect="1"/>
          </p:cNvPicPr>
          <p:nvPr/>
        </p:nvPicPr>
        <p:blipFill>
          <a:blip r:embed="rId10"/>
          <a:stretch>
            <a:fillRect/>
          </a:stretch>
        </p:blipFill>
        <p:spPr>
          <a:xfrm>
            <a:off x="17981769" y="10454371"/>
            <a:ext cx="2064185" cy="638175"/>
          </a:xfrm>
          <a:prstGeom prst="rect">
            <a:avLst/>
          </a:prstGeom>
        </p:spPr>
      </p:pic>
      <p:pic>
        <p:nvPicPr>
          <p:cNvPr id="8" name="Picture 7">
            <a:extLst>
              <a:ext uri="{FF2B5EF4-FFF2-40B4-BE49-F238E27FC236}">
                <a16:creationId xmlns:a16="http://schemas.microsoft.com/office/drawing/2014/main" id="{9FD3C11C-26A4-A9CA-9B27-AFE895EA2387}"/>
              </a:ext>
            </a:extLst>
          </p:cNvPr>
          <p:cNvPicPr>
            <a:picLocks noChangeAspect="1"/>
          </p:cNvPicPr>
          <p:nvPr/>
        </p:nvPicPr>
        <p:blipFill>
          <a:blip r:embed="rId11"/>
          <a:stretch>
            <a:fillRect/>
          </a:stretch>
        </p:blipFill>
        <p:spPr>
          <a:xfrm>
            <a:off x="358543" y="652759"/>
            <a:ext cx="346937" cy="460223"/>
          </a:xfrm>
          <a:prstGeom prst="rect">
            <a:avLst/>
          </a:prstGeom>
        </p:spPr>
      </p:pic>
    </p:spTree>
    <p:extLst>
      <p:ext uri="{BB962C8B-B14F-4D97-AF65-F5344CB8AC3E}">
        <p14:creationId xmlns:p14="http://schemas.microsoft.com/office/powerpoint/2010/main" val="3220456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5B8664-A4E9-1031-78E2-A4A2B12B0A29}"/>
              </a:ext>
            </a:extLst>
          </p:cNvPr>
          <p:cNvPicPr>
            <a:picLocks noChangeAspect="1"/>
          </p:cNvPicPr>
          <p:nvPr/>
        </p:nvPicPr>
        <p:blipFill>
          <a:blip r:embed="rId3"/>
          <a:stretch>
            <a:fillRect/>
          </a:stretch>
        </p:blipFill>
        <p:spPr>
          <a:xfrm>
            <a:off x="265312" y="61342"/>
            <a:ext cx="533400" cy="409575"/>
          </a:xfrm>
          <a:prstGeom prst="rect">
            <a:avLst/>
          </a:prstGeom>
        </p:spPr>
      </p:pic>
      <p:pic>
        <p:nvPicPr>
          <p:cNvPr id="10" name="Picture 9">
            <a:extLst>
              <a:ext uri="{FF2B5EF4-FFF2-40B4-BE49-F238E27FC236}">
                <a16:creationId xmlns:a16="http://schemas.microsoft.com/office/drawing/2014/main" id="{725F4A59-66AA-EA9A-4691-F348237E7DEB}"/>
              </a:ext>
            </a:extLst>
          </p:cNvPr>
          <p:cNvPicPr>
            <a:picLocks noChangeAspect="1"/>
          </p:cNvPicPr>
          <p:nvPr/>
        </p:nvPicPr>
        <p:blipFill>
          <a:blip r:embed="rId4"/>
          <a:stretch>
            <a:fillRect/>
          </a:stretch>
        </p:blipFill>
        <p:spPr>
          <a:xfrm>
            <a:off x="265312" y="473274"/>
            <a:ext cx="6810375" cy="114300"/>
          </a:xfrm>
          <a:prstGeom prst="rect">
            <a:avLst/>
          </a:prstGeom>
        </p:spPr>
      </p:pic>
      <p:sp>
        <p:nvSpPr>
          <p:cNvPr id="3" name="TextBox 2">
            <a:extLst>
              <a:ext uri="{FF2B5EF4-FFF2-40B4-BE49-F238E27FC236}">
                <a16:creationId xmlns:a16="http://schemas.microsoft.com/office/drawing/2014/main" id="{F55ACEE3-16F1-C9C6-16F9-45ABBC725AC7}"/>
              </a:ext>
            </a:extLst>
          </p:cNvPr>
          <p:cNvSpPr txBox="1"/>
          <p:nvPr/>
        </p:nvSpPr>
        <p:spPr>
          <a:xfrm>
            <a:off x="962924" y="133542"/>
            <a:ext cx="9937104" cy="338554"/>
          </a:xfrm>
          <a:prstGeom prst="rect">
            <a:avLst/>
          </a:prstGeom>
          <a:noFill/>
        </p:spPr>
        <p:txBody>
          <a:bodyPr wrap="square" rtlCol="0">
            <a:spAutoFit/>
          </a:bodyPr>
          <a:lstStyle/>
          <a:p>
            <a:r>
              <a:rPr lang="en-US" sz="1600" i="1" dirty="0"/>
              <a:t>What is Jim Beams position in the market?</a:t>
            </a:r>
          </a:p>
        </p:txBody>
      </p:sp>
      <p:sp>
        <p:nvSpPr>
          <p:cNvPr id="4" name="TextBox 3">
            <a:extLst>
              <a:ext uri="{FF2B5EF4-FFF2-40B4-BE49-F238E27FC236}">
                <a16:creationId xmlns:a16="http://schemas.microsoft.com/office/drawing/2014/main" id="{0074DB01-62AD-6130-F244-1BFB671342F9}"/>
              </a:ext>
            </a:extLst>
          </p:cNvPr>
          <p:cNvSpPr txBox="1"/>
          <p:nvPr/>
        </p:nvSpPr>
        <p:spPr>
          <a:xfrm>
            <a:off x="1049969" y="759039"/>
            <a:ext cx="18722080" cy="707886"/>
          </a:xfrm>
          <a:prstGeom prst="rect">
            <a:avLst/>
          </a:prstGeom>
          <a:noFill/>
        </p:spPr>
        <p:txBody>
          <a:bodyPr wrap="square" rtlCol="0">
            <a:spAutoFit/>
          </a:bodyPr>
          <a:lstStyle/>
          <a:p>
            <a:r>
              <a:rPr lang="en-US" sz="2000" dirty="0"/>
              <a:t>Jim Beam’s main surveyed demographic is millennials, with 67% of the surveyed falling within the 27-42 age range. The consensus is that Jim Beam is an affordable and trendy product that is seen as premium when compared to other brands. Inversely, few surveyed customers share their products online. </a:t>
            </a:r>
          </a:p>
        </p:txBody>
      </p:sp>
      <p:pic>
        <p:nvPicPr>
          <p:cNvPr id="7" name="Picture 6" descr="Text, logo&#10;&#10;Description automatically generated">
            <a:extLst>
              <a:ext uri="{FF2B5EF4-FFF2-40B4-BE49-F238E27FC236}">
                <a16:creationId xmlns:a16="http://schemas.microsoft.com/office/drawing/2014/main" id="{99DF8117-17EB-F7E2-8E90-DB031B74AF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5312" y="5166930"/>
            <a:ext cx="2383498" cy="1787624"/>
          </a:xfrm>
          <a:prstGeom prst="rect">
            <a:avLst/>
          </a:prstGeom>
        </p:spPr>
      </p:pic>
      <p:graphicFrame>
        <p:nvGraphicFramePr>
          <p:cNvPr id="8" name="Chart 7">
            <a:extLst>
              <a:ext uri="{FF2B5EF4-FFF2-40B4-BE49-F238E27FC236}">
                <a16:creationId xmlns:a16="http://schemas.microsoft.com/office/drawing/2014/main" id="{F39E2CD5-8541-FC68-E679-F2D08A8A1E30}"/>
              </a:ext>
            </a:extLst>
          </p:cNvPr>
          <p:cNvGraphicFramePr>
            <a:graphicFrameLocks/>
          </p:cNvGraphicFramePr>
          <p:nvPr>
            <p:extLst>
              <p:ext uri="{D42A27DB-BD31-4B8C-83A1-F6EECF244321}">
                <p14:modId xmlns:p14="http://schemas.microsoft.com/office/powerpoint/2010/main" val="347973669"/>
              </p:ext>
            </p:extLst>
          </p:nvPr>
        </p:nvGraphicFramePr>
        <p:xfrm>
          <a:off x="2569568" y="1976959"/>
          <a:ext cx="14977664" cy="8167566"/>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a:extLst>
              <a:ext uri="{FF2B5EF4-FFF2-40B4-BE49-F238E27FC236}">
                <a16:creationId xmlns:a16="http://schemas.microsoft.com/office/drawing/2014/main" id="{C4E0157E-4397-8C75-ADE8-FBC0B1954621}"/>
              </a:ext>
            </a:extLst>
          </p:cNvPr>
          <p:cNvSpPr txBox="1"/>
          <p:nvPr/>
        </p:nvSpPr>
        <p:spPr>
          <a:xfrm>
            <a:off x="409328" y="10705798"/>
            <a:ext cx="17353928" cy="584775"/>
          </a:xfrm>
          <a:prstGeom prst="rect">
            <a:avLst/>
          </a:prstGeom>
          <a:noFill/>
        </p:spPr>
        <p:txBody>
          <a:bodyPr wrap="square" rtlCol="0">
            <a:spAutoFit/>
          </a:bodyPr>
          <a:lstStyle/>
          <a:p>
            <a:pPr algn="ctr"/>
            <a:r>
              <a:rPr lang="en-US" sz="1600" i="1" dirty="0">
                <a:solidFill>
                  <a:schemeClr val="bg1">
                    <a:lumMod val="65000"/>
                  </a:schemeClr>
                </a:solidFill>
              </a:rPr>
              <a:t>Shy &amp; Reserved people may be more likely to engage in social media campaigns through bottles purchased at a store instead of at a bar. Only 24% of the surveyed have shared a product online so</a:t>
            </a:r>
          </a:p>
          <a:p>
            <a:pPr algn="ctr"/>
            <a:r>
              <a:rPr lang="en-US" sz="1600" i="1" dirty="0">
                <a:solidFill>
                  <a:schemeClr val="bg1">
                    <a:lumMod val="65000"/>
                  </a:schemeClr>
                </a:solidFill>
              </a:rPr>
              <a:t>an incentive will help engagement and fill a market niche.</a:t>
            </a:r>
          </a:p>
        </p:txBody>
      </p:sp>
      <p:pic>
        <p:nvPicPr>
          <p:cNvPr id="2" name="Picture 1">
            <a:extLst>
              <a:ext uri="{FF2B5EF4-FFF2-40B4-BE49-F238E27FC236}">
                <a16:creationId xmlns:a16="http://schemas.microsoft.com/office/drawing/2014/main" id="{A245C6A1-A004-CBE7-BA3B-774068678C05}"/>
              </a:ext>
            </a:extLst>
          </p:cNvPr>
          <p:cNvPicPr>
            <a:picLocks noChangeAspect="1"/>
          </p:cNvPicPr>
          <p:nvPr/>
        </p:nvPicPr>
        <p:blipFill>
          <a:blip r:embed="rId7"/>
          <a:stretch>
            <a:fillRect/>
          </a:stretch>
        </p:blipFill>
        <p:spPr>
          <a:xfrm>
            <a:off x="17981769" y="10454371"/>
            <a:ext cx="2064185" cy="638175"/>
          </a:xfrm>
          <a:prstGeom prst="rect">
            <a:avLst/>
          </a:prstGeom>
        </p:spPr>
      </p:pic>
      <p:pic>
        <p:nvPicPr>
          <p:cNvPr id="11" name="Picture 10">
            <a:extLst>
              <a:ext uri="{FF2B5EF4-FFF2-40B4-BE49-F238E27FC236}">
                <a16:creationId xmlns:a16="http://schemas.microsoft.com/office/drawing/2014/main" id="{A0B377A9-2984-C90A-C1CE-C7AB869B477D}"/>
              </a:ext>
            </a:extLst>
          </p:cNvPr>
          <p:cNvPicPr>
            <a:picLocks noChangeAspect="1"/>
          </p:cNvPicPr>
          <p:nvPr/>
        </p:nvPicPr>
        <p:blipFill>
          <a:blip r:embed="rId8"/>
          <a:stretch>
            <a:fillRect/>
          </a:stretch>
        </p:blipFill>
        <p:spPr>
          <a:xfrm>
            <a:off x="358543" y="652759"/>
            <a:ext cx="346937" cy="460223"/>
          </a:xfrm>
          <a:prstGeom prst="rect">
            <a:avLst/>
          </a:prstGeom>
        </p:spPr>
      </p:pic>
    </p:spTree>
    <p:extLst>
      <p:ext uri="{BB962C8B-B14F-4D97-AF65-F5344CB8AC3E}">
        <p14:creationId xmlns:p14="http://schemas.microsoft.com/office/powerpoint/2010/main" val="3147946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85CBA-8B72-BB50-245B-AB80F3FF54D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A50D4A7-1457-4200-201A-3F90E4A6C733}"/>
              </a:ext>
            </a:extLst>
          </p:cNvPr>
          <p:cNvPicPr>
            <a:picLocks noChangeAspect="1"/>
          </p:cNvPicPr>
          <p:nvPr/>
        </p:nvPicPr>
        <p:blipFill>
          <a:blip r:embed="rId3"/>
          <a:stretch>
            <a:fillRect/>
          </a:stretch>
        </p:blipFill>
        <p:spPr>
          <a:xfrm>
            <a:off x="265312" y="61342"/>
            <a:ext cx="533400" cy="409575"/>
          </a:xfrm>
          <a:prstGeom prst="rect">
            <a:avLst/>
          </a:prstGeom>
        </p:spPr>
      </p:pic>
      <p:pic>
        <p:nvPicPr>
          <p:cNvPr id="10" name="Picture 9">
            <a:extLst>
              <a:ext uri="{FF2B5EF4-FFF2-40B4-BE49-F238E27FC236}">
                <a16:creationId xmlns:a16="http://schemas.microsoft.com/office/drawing/2014/main" id="{5C2418CF-C888-A71E-CF3F-E8E49184F703}"/>
              </a:ext>
            </a:extLst>
          </p:cNvPr>
          <p:cNvPicPr>
            <a:picLocks noChangeAspect="1"/>
          </p:cNvPicPr>
          <p:nvPr/>
        </p:nvPicPr>
        <p:blipFill>
          <a:blip r:embed="rId4"/>
          <a:stretch>
            <a:fillRect/>
          </a:stretch>
        </p:blipFill>
        <p:spPr>
          <a:xfrm>
            <a:off x="265312" y="473274"/>
            <a:ext cx="6810375" cy="114300"/>
          </a:xfrm>
          <a:prstGeom prst="rect">
            <a:avLst/>
          </a:prstGeom>
        </p:spPr>
      </p:pic>
      <p:sp>
        <p:nvSpPr>
          <p:cNvPr id="3" name="TextBox 2">
            <a:extLst>
              <a:ext uri="{FF2B5EF4-FFF2-40B4-BE49-F238E27FC236}">
                <a16:creationId xmlns:a16="http://schemas.microsoft.com/office/drawing/2014/main" id="{4780EC3D-05AC-610F-423B-A3781284C4B4}"/>
              </a:ext>
            </a:extLst>
          </p:cNvPr>
          <p:cNvSpPr txBox="1"/>
          <p:nvPr/>
        </p:nvSpPr>
        <p:spPr>
          <a:xfrm>
            <a:off x="962924" y="133542"/>
            <a:ext cx="9937104" cy="338554"/>
          </a:xfrm>
          <a:prstGeom prst="rect">
            <a:avLst/>
          </a:prstGeom>
          <a:noFill/>
        </p:spPr>
        <p:txBody>
          <a:bodyPr wrap="square" rtlCol="0">
            <a:spAutoFit/>
          </a:bodyPr>
          <a:lstStyle/>
          <a:p>
            <a:r>
              <a:rPr lang="en-US" sz="1600" i="1" dirty="0"/>
              <a:t>What is Jim Beams position in the market?</a:t>
            </a:r>
          </a:p>
        </p:txBody>
      </p:sp>
      <p:sp>
        <p:nvSpPr>
          <p:cNvPr id="4" name="TextBox 3">
            <a:extLst>
              <a:ext uri="{FF2B5EF4-FFF2-40B4-BE49-F238E27FC236}">
                <a16:creationId xmlns:a16="http://schemas.microsoft.com/office/drawing/2014/main" id="{88EA63B1-4A00-D185-B2D9-0C42BCBDFFC0}"/>
              </a:ext>
            </a:extLst>
          </p:cNvPr>
          <p:cNvSpPr txBox="1"/>
          <p:nvPr/>
        </p:nvSpPr>
        <p:spPr>
          <a:xfrm>
            <a:off x="1057400" y="715769"/>
            <a:ext cx="18722080" cy="707886"/>
          </a:xfrm>
          <a:prstGeom prst="rect">
            <a:avLst/>
          </a:prstGeom>
          <a:noFill/>
        </p:spPr>
        <p:txBody>
          <a:bodyPr wrap="square" rtlCol="0">
            <a:spAutoFit/>
          </a:bodyPr>
          <a:lstStyle/>
          <a:p>
            <a:r>
              <a:rPr lang="en-US" sz="2000" dirty="0"/>
              <a:t>Jim Beam’s main surveyed demographic is millennials, with 67% of the surveyed falling within the 27-42 age range. The consensus is that Jim Beam is an affordable and trendy product that is seen as premium and bursting with flavor when compared to other brands. Inversely, few surveyed customers share their products online. </a:t>
            </a:r>
          </a:p>
        </p:txBody>
      </p:sp>
      <p:pic>
        <p:nvPicPr>
          <p:cNvPr id="7" name="Picture 6" descr="Text, logo&#10;&#10;Description automatically generated">
            <a:extLst>
              <a:ext uri="{FF2B5EF4-FFF2-40B4-BE49-F238E27FC236}">
                <a16:creationId xmlns:a16="http://schemas.microsoft.com/office/drawing/2014/main" id="{8C1AEE07-6FD9-BE57-5408-DE4E088374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5312" y="5166930"/>
            <a:ext cx="2383498" cy="1787624"/>
          </a:xfrm>
          <a:prstGeom prst="rect">
            <a:avLst/>
          </a:prstGeom>
        </p:spPr>
      </p:pic>
      <p:sp>
        <p:nvSpPr>
          <p:cNvPr id="9" name="TextBox 8">
            <a:extLst>
              <a:ext uri="{FF2B5EF4-FFF2-40B4-BE49-F238E27FC236}">
                <a16:creationId xmlns:a16="http://schemas.microsoft.com/office/drawing/2014/main" id="{B4845D6A-24BA-C8E1-E7AA-6DB37B80656D}"/>
              </a:ext>
            </a:extLst>
          </p:cNvPr>
          <p:cNvSpPr txBox="1"/>
          <p:nvPr/>
        </p:nvSpPr>
        <p:spPr>
          <a:xfrm>
            <a:off x="409328" y="10705798"/>
            <a:ext cx="17353928" cy="584775"/>
          </a:xfrm>
          <a:prstGeom prst="rect">
            <a:avLst/>
          </a:prstGeom>
          <a:noFill/>
        </p:spPr>
        <p:txBody>
          <a:bodyPr wrap="square" rtlCol="0">
            <a:spAutoFit/>
          </a:bodyPr>
          <a:lstStyle/>
          <a:p>
            <a:pPr algn="ctr"/>
            <a:r>
              <a:rPr lang="en-US" sz="1600" i="1" dirty="0">
                <a:solidFill>
                  <a:schemeClr val="bg1">
                    <a:lumMod val="65000"/>
                  </a:schemeClr>
                </a:solidFill>
              </a:rPr>
              <a:t>Shy &amp; Reserved people may be more likely to engage in social media campaigns through bottles purchased at a store instead of at a bar. Only 24% of the surveyed have shared a product online so</a:t>
            </a:r>
          </a:p>
          <a:p>
            <a:pPr algn="ctr"/>
            <a:r>
              <a:rPr lang="en-US" sz="1600" i="1" dirty="0">
                <a:solidFill>
                  <a:schemeClr val="bg1">
                    <a:lumMod val="65000"/>
                  </a:schemeClr>
                </a:solidFill>
              </a:rPr>
              <a:t>an incentive will help engagement and fill a market niche.</a:t>
            </a:r>
          </a:p>
        </p:txBody>
      </p:sp>
      <p:pic>
        <p:nvPicPr>
          <p:cNvPr id="2" name="Picture 1">
            <a:extLst>
              <a:ext uri="{FF2B5EF4-FFF2-40B4-BE49-F238E27FC236}">
                <a16:creationId xmlns:a16="http://schemas.microsoft.com/office/drawing/2014/main" id="{5B27B7C9-EE71-E2B0-3414-AE965941CB22}"/>
              </a:ext>
            </a:extLst>
          </p:cNvPr>
          <p:cNvPicPr>
            <a:picLocks noChangeAspect="1"/>
          </p:cNvPicPr>
          <p:nvPr/>
        </p:nvPicPr>
        <p:blipFill>
          <a:blip r:embed="rId6"/>
          <a:stretch>
            <a:fillRect/>
          </a:stretch>
        </p:blipFill>
        <p:spPr>
          <a:xfrm>
            <a:off x="17981769" y="10454371"/>
            <a:ext cx="2064185" cy="638175"/>
          </a:xfrm>
          <a:prstGeom prst="rect">
            <a:avLst/>
          </a:prstGeom>
        </p:spPr>
      </p:pic>
      <p:pic>
        <p:nvPicPr>
          <p:cNvPr id="11" name="Picture 10">
            <a:extLst>
              <a:ext uri="{FF2B5EF4-FFF2-40B4-BE49-F238E27FC236}">
                <a16:creationId xmlns:a16="http://schemas.microsoft.com/office/drawing/2014/main" id="{E7D15D01-C24A-2C65-706A-5FF0A49C35B3}"/>
              </a:ext>
            </a:extLst>
          </p:cNvPr>
          <p:cNvPicPr>
            <a:picLocks noChangeAspect="1"/>
          </p:cNvPicPr>
          <p:nvPr/>
        </p:nvPicPr>
        <p:blipFill>
          <a:blip r:embed="rId7"/>
          <a:stretch>
            <a:fillRect/>
          </a:stretch>
        </p:blipFill>
        <p:spPr>
          <a:xfrm>
            <a:off x="358543" y="652759"/>
            <a:ext cx="346937" cy="460223"/>
          </a:xfrm>
          <a:prstGeom prst="rect">
            <a:avLst/>
          </a:prstGeom>
        </p:spPr>
      </p:pic>
      <p:pic>
        <p:nvPicPr>
          <p:cNvPr id="12" name="Picture 11">
            <a:extLst>
              <a:ext uri="{FF2B5EF4-FFF2-40B4-BE49-F238E27FC236}">
                <a16:creationId xmlns:a16="http://schemas.microsoft.com/office/drawing/2014/main" id="{861B05CD-F148-6301-5AB3-150DECEECBD2}"/>
              </a:ext>
            </a:extLst>
          </p:cNvPr>
          <p:cNvPicPr>
            <a:picLocks noChangeAspect="1"/>
          </p:cNvPicPr>
          <p:nvPr/>
        </p:nvPicPr>
        <p:blipFill>
          <a:blip r:embed="rId8"/>
          <a:stretch>
            <a:fillRect/>
          </a:stretch>
        </p:blipFill>
        <p:spPr>
          <a:xfrm>
            <a:off x="4815880" y="2345482"/>
            <a:ext cx="10485040" cy="7293022"/>
          </a:xfrm>
          <a:prstGeom prst="rect">
            <a:avLst/>
          </a:prstGeom>
        </p:spPr>
      </p:pic>
    </p:spTree>
    <p:extLst>
      <p:ext uri="{BB962C8B-B14F-4D97-AF65-F5344CB8AC3E}">
        <p14:creationId xmlns:p14="http://schemas.microsoft.com/office/powerpoint/2010/main" val="1524241339"/>
      </p:ext>
    </p:extLst>
  </p:cSld>
  <p:clrMapOvr>
    <a:masterClrMapping/>
  </p:clrMapOvr>
</p:sld>
</file>

<file path=ppt/theme/theme1.xml><?xml version="1.0" encoding="utf-8"?>
<a:theme xmlns:a="http://schemas.openxmlformats.org/drawingml/2006/main" name="Theme Office">
  <a:themeElements>
    <a:clrScheme name="Standard">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tand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8139</TotalTime>
  <Words>1019</Words>
  <Application>Microsoft Office PowerPoint</Application>
  <PresentationFormat>Custom</PresentationFormat>
  <Paragraphs>80</Paragraphs>
  <Slides>10</Slides>
  <Notes>3</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10</vt:i4>
      </vt:variant>
    </vt:vector>
  </HeadingPairs>
  <TitlesOfParts>
    <vt:vector size="12" baseType="lpstr">
      <vt:lpstr>Calibri</vt:lpstr>
      <vt:lpstr>Theme Office</vt:lpstr>
      <vt:lpstr>Research in 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doc2pdf</dc:creator>
  <cp:lastModifiedBy>Christopher Gonzalez</cp:lastModifiedBy>
  <cp:revision>50</cp:revision>
  <dcterms:modified xsi:type="dcterms:W3CDTF">2024-10-30T18:23:49Z</dcterms:modified>
</cp:coreProperties>
</file>